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sldIdLst>
    <p:sldId id="519" r:id="rId2"/>
    <p:sldId id="4828" r:id="rId3"/>
    <p:sldId id="4842" r:id="rId4"/>
    <p:sldId id="4829" r:id="rId5"/>
    <p:sldId id="4834" r:id="rId6"/>
    <p:sldId id="4831" r:id="rId7"/>
    <p:sldId id="4833" r:id="rId8"/>
    <p:sldId id="4836" r:id="rId9"/>
    <p:sldId id="4837" r:id="rId10"/>
    <p:sldId id="4835" r:id="rId11"/>
    <p:sldId id="4838" r:id="rId12"/>
    <p:sldId id="4839" r:id="rId13"/>
    <p:sldId id="4840" r:id="rId14"/>
    <p:sldId id="4841" r:id="rId15"/>
    <p:sldId id="4844" r:id="rId16"/>
    <p:sldId id="4843" r:id="rId17"/>
    <p:sldId id="4845" r:id="rId18"/>
    <p:sldId id="4847" r:id="rId19"/>
    <p:sldId id="4849" r:id="rId20"/>
  </p:sldIdLst>
  <p:sldSz cx="12192000" cy="6858000"/>
  <p:notesSz cx="7104063" cy="10234613"/>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114" d="100"/>
          <a:sy n="114" d="100"/>
        </p:scale>
        <p:origin x="474"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0"/>
            <a:ext cx="3078427" cy="513508"/>
          </a:xfrm>
          <a:prstGeom prst="rect">
            <a:avLst/>
          </a:prstGeom>
        </p:spPr>
        <p:txBody>
          <a:bodyPr vert="horz" lIns="94796" tIns="47398" rIns="94796" bIns="47398" rtlCol="0"/>
          <a:lstStyle>
            <a:lvl1pPr algn="l">
              <a:defRPr sz="1200"/>
            </a:lvl1pPr>
          </a:lstStyle>
          <a:p>
            <a:endParaRPr lang="zh-TW" altLang="en-US"/>
          </a:p>
        </p:txBody>
      </p:sp>
      <p:sp>
        <p:nvSpPr>
          <p:cNvPr id="3" name="日期版面配置區 2"/>
          <p:cNvSpPr>
            <a:spLocks noGrp="1"/>
          </p:cNvSpPr>
          <p:nvPr>
            <p:ph type="dt" idx="1"/>
          </p:nvPr>
        </p:nvSpPr>
        <p:spPr>
          <a:xfrm>
            <a:off x="4023993" y="0"/>
            <a:ext cx="3078427" cy="513508"/>
          </a:xfrm>
          <a:prstGeom prst="rect">
            <a:avLst/>
          </a:prstGeom>
        </p:spPr>
        <p:txBody>
          <a:bodyPr vert="horz" lIns="94796" tIns="47398" rIns="94796" bIns="47398" rtlCol="0"/>
          <a:lstStyle>
            <a:lvl1pPr algn="r">
              <a:defRPr sz="1200"/>
            </a:lvl1pPr>
          </a:lstStyle>
          <a:p>
            <a:fld id="{3396C4BC-B3A3-4339-A7F2-AEC7EE6DAE5D}" type="datetimeFigureOut">
              <a:rPr lang="zh-TW" altLang="en-US" smtClean="0"/>
              <a:t>2024/2/20</a:t>
            </a:fld>
            <a:endParaRPr lang="zh-TW" altLang="en-US"/>
          </a:p>
        </p:txBody>
      </p:sp>
      <p:sp>
        <p:nvSpPr>
          <p:cNvPr id="4" name="投影片影像版面配置區 3"/>
          <p:cNvSpPr>
            <a:spLocks noGrp="1" noRot="1" noChangeAspect="1"/>
          </p:cNvSpPr>
          <p:nvPr>
            <p:ph type="sldImg" idx="2"/>
          </p:nvPr>
        </p:nvSpPr>
        <p:spPr>
          <a:xfrm>
            <a:off x="481013" y="1279525"/>
            <a:ext cx="6142037" cy="3454400"/>
          </a:xfrm>
          <a:prstGeom prst="rect">
            <a:avLst/>
          </a:prstGeom>
          <a:noFill/>
          <a:ln w="12700">
            <a:solidFill>
              <a:prstClr val="black"/>
            </a:solidFill>
          </a:ln>
        </p:spPr>
        <p:txBody>
          <a:bodyPr vert="horz" lIns="94796" tIns="47398" rIns="94796" bIns="47398" rtlCol="0" anchor="ctr"/>
          <a:lstStyle/>
          <a:p>
            <a:endParaRPr lang="zh-TW" altLang="en-US"/>
          </a:p>
        </p:txBody>
      </p:sp>
      <p:sp>
        <p:nvSpPr>
          <p:cNvPr id="5" name="備忘稿版面配置區 4"/>
          <p:cNvSpPr>
            <a:spLocks noGrp="1"/>
          </p:cNvSpPr>
          <p:nvPr>
            <p:ph type="body" sz="quarter" idx="3"/>
          </p:nvPr>
        </p:nvSpPr>
        <p:spPr>
          <a:xfrm>
            <a:off x="710407" y="4925407"/>
            <a:ext cx="5683250" cy="4029879"/>
          </a:xfrm>
          <a:prstGeom prst="rect">
            <a:avLst/>
          </a:prstGeom>
        </p:spPr>
        <p:txBody>
          <a:bodyPr vert="horz" lIns="94796" tIns="47398" rIns="94796" bIns="47398"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1" y="9721107"/>
            <a:ext cx="3078427" cy="513507"/>
          </a:xfrm>
          <a:prstGeom prst="rect">
            <a:avLst/>
          </a:prstGeom>
        </p:spPr>
        <p:txBody>
          <a:bodyPr vert="horz" lIns="94796" tIns="47398" rIns="94796" bIns="47398"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4023993" y="9721107"/>
            <a:ext cx="3078427" cy="513507"/>
          </a:xfrm>
          <a:prstGeom prst="rect">
            <a:avLst/>
          </a:prstGeom>
        </p:spPr>
        <p:txBody>
          <a:bodyPr vert="horz" lIns="94796" tIns="47398" rIns="94796" bIns="47398" rtlCol="0" anchor="b"/>
          <a:lstStyle>
            <a:lvl1pPr algn="r">
              <a:defRPr sz="1200"/>
            </a:lvl1pPr>
          </a:lstStyle>
          <a:p>
            <a:fld id="{E7B3FD24-3EC7-4659-B456-DFC58075757E}" type="slidenum">
              <a:rPr lang="zh-TW" altLang="en-US" smtClean="0"/>
              <a:t>‹#›</a:t>
            </a:fld>
            <a:endParaRPr lang="zh-TW" altLang="en-US"/>
          </a:p>
        </p:txBody>
      </p:sp>
    </p:spTree>
    <p:extLst>
      <p:ext uri="{BB962C8B-B14F-4D97-AF65-F5344CB8AC3E}">
        <p14:creationId xmlns:p14="http://schemas.microsoft.com/office/powerpoint/2010/main" val="4258170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D64EC1F-4C1A-4575-A29E-535B091AA911}" type="slidenum">
              <a:rPr lang="zh-CN" altLang="en-US" smtClean="0"/>
              <a:t>1</a:t>
            </a:fld>
            <a:endParaRPr lang="zh-CN" altLang="en-US"/>
          </a:p>
        </p:txBody>
      </p:sp>
    </p:spTree>
    <p:extLst>
      <p:ext uri="{BB962C8B-B14F-4D97-AF65-F5344CB8AC3E}">
        <p14:creationId xmlns:p14="http://schemas.microsoft.com/office/powerpoint/2010/main" val="4673894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t>10</a:t>
            </a:fld>
            <a:endParaRPr lang="zh-CN" altLang="en-US"/>
          </a:p>
        </p:txBody>
      </p:sp>
    </p:spTree>
    <p:extLst>
      <p:ext uri="{BB962C8B-B14F-4D97-AF65-F5344CB8AC3E}">
        <p14:creationId xmlns:p14="http://schemas.microsoft.com/office/powerpoint/2010/main" val="40302811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t>11</a:t>
            </a:fld>
            <a:endParaRPr lang="zh-CN" altLang="en-US"/>
          </a:p>
        </p:txBody>
      </p:sp>
    </p:spTree>
    <p:extLst>
      <p:ext uri="{BB962C8B-B14F-4D97-AF65-F5344CB8AC3E}">
        <p14:creationId xmlns:p14="http://schemas.microsoft.com/office/powerpoint/2010/main" val="32917714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t>12</a:t>
            </a:fld>
            <a:endParaRPr lang="zh-CN" altLang="en-US"/>
          </a:p>
        </p:txBody>
      </p:sp>
    </p:spTree>
    <p:extLst>
      <p:ext uri="{BB962C8B-B14F-4D97-AF65-F5344CB8AC3E}">
        <p14:creationId xmlns:p14="http://schemas.microsoft.com/office/powerpoint/2010/main" val="39659032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t>13</a:t>
            </a:fld>
            <a:endParaRPr lang="zh-CN" altLang="en-US"/>
          </a:p>
        </p:txBody>
      </p:sp>
    </p:spTree>
    <p:extLst>
      <p:ext uri="{BB962C8B-B14F-4D97-AF65-F5344CB8AC3E}">
        <p14:creationId xmlns:p14="http://schemas.microsoft.com/office/powerpoint/2010/main" val="715358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t>14</a:t>
            </a:fld>
            <a:endParaRPr lang="zh-CN" altLang="en-US"/>
          </a:p>
        </p:txBody>
      </p:sp>
    </p:spTree>
    <p:extLst>
      <p:ext uri="{BB962C8B-B14F-4D97-AF65-F5344CB8AC3E}">
        <p14:creationId xmlns:p14="http://schemas.microsoft.com/office/powerpoint/2010/main" val="17538211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t>15</a:t>
            </a:fld>
            <a:endParaRPr lang="zh-CN" altLang="en-US"/>
          </a:p>
        </p:txBody>
      </p:sp>
    </p:spTree>
    <p:extLst>
      <p:ext uri="{BB962C8B-B14F-4D97-AF65-F5344CB8AC3E}">
        <p14:creationId xmlns:p14="http://schemas.microsoft.com/office/powerpoint/2010/main" val="37733551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t>16</a:t>
            </a:fld>
            <a:endParaRPr lang="zh-CN" altLang="en-US"/>
          </a:p>
        </p:txBody>
      </p:sp>
    </p:spTree>
    <p:extLst>
      <p:ext uri="{BB962C8B-B14F-4D97-AF65-F5344CB8AC3E}">
        <p14:creationId xmlns:p14="http://schemas.microsoft.com/office/powerpoint/2010/main" val="28867119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t>17</a:t>
            </a:fld>
            <a:endParaRPr lang="zh-CN" altLang="en-US"/>
          </a:p>
        </p:txBody>
      </p:sp>
    </p:spTree>
    <p:extLst>
      <p:ext uri="{BB962C8B-B14F-4D97-AF65-F5344CB8AC3E}">
        <p14:creationId xmlns:p14="http://schemas.microsoft.com/office/powerpoint/2010/main" val="3348342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t>18</a:t>
            </a:fld>
            <a:endParaRPr lang="zh-CN" altLang="en-US"/>
          </a:p>
        </p:txBody>
      </p:sp>
    </p:spTree>
    <p:extLst>
      <p:ext uri="{BB962C8B-B14F-4D97-AF65-F5344CB8AC3E}">
        <p14:creationId xmlns:p14="http://schemas.microsoft.com/office/powerpoint/2010/main" val="24286038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t>19</a:t>
            </a:fld>
            <a:endParaRPr lang="zh-CN" altLang="en-US"/>
          </a:p>
        </p:txBody>
      </p:sp>
    </p:spTree>
    <p:extLst>
      <p:ext uri="{BB962C8B-B14F-4D97-AF65-F5344CB8AC3E}">
        <p14:creationId xmlns:p14="http://schemas.microsoft.com/office/powerpoint/2010/main" val="29900663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t>2</a:t>
            </a:fld>
            <a:endParaRPr lang="zh-CN" altLang="en-US"/>
          </a:p>
        </p:txBody>
      </p:sp>
    </p:spTree>
    <p:extLst>
      <p:ext uri="{BB962C8B-B14F-4D97-AF65-F5344CB8AC3E}">
        <p14:creationId xmlns:p14="http://schemas.microsoft.com/office/powerpoint/2010/main" val="2645164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t>3</a:t>
            </a:fld>
            <a:endParaRPr lang="zh-CN" altLang="en-US"/>
          </a:p>
        </p:txBody>
      </p:sp>
    </p:spTree>
    <p:extLst>
      <p:ext uri="{BB962C8B-B14F-4D97-AF65-F5344CB8AC3E}">
        <p14:creationId xmlns:p14="http://schemas.microsoft.com/office/powerpoint/2010/main" val="34333537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t>4</a:t>
            </a:fld>
            <a:endParaRPr lang="zh-CN" altLang="en-US"/>
          </a:p>
        </p:txBody>
      </p:sp>
    </p:spTree>
    <p:extLst>
      <p:ext uri="{BB962C8B-B14F-4D97-AF65-F5344CB8AC3E}">
        <p14:creationId xmlns:p14="http://schemas.microsoft.com/office/powerpoint/2010/main" val="20217317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t>5</a:t>
            </a:fld>
            <a:endParaRPr lang="zh-CN" altLang="en-US"/>
          </a:p>
        </p:txBody>
      </p:sp>
    </p:spTree>
    <p:extLst>
      <p:ext uri="{BB962C8B-B14F-4D97-AF65-F5344CB8AC3E}">
        <p14:creationId xmlns:p14="http://schemas.microsoft.com/office/powerpoint/2010/main" val="13024340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t>6</a:t>
            </a:fld>
            <a:endParaRPr lang="zh-CN" altLang="en-US"/>
          </a:p>
        </p:txBody>
      </p:sp>
    </p:spTree>
    <p:extLst>
      <p:ext uri="{BB962C8B-B14F-4D97-AF65-F5344CB8AC3E}">
        <p14:creationId xmlns:p14="http://schemas.microsoft.com/office/powerpoint/2010/main" val="4180010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t>7</a:t>
            </a:fld>
            <a:endParaRPr lang="zh-CN" altLang="en-US"/>
          </a:p>
        </p:txBody>
      </p:sp>
    </p:spTree>
    <p:extLst>
      <p:ext uri="{BB962C8B-B14F-4D97-AF65-F5344CB8AC3E}">
        <p14:creationId xmlns:p14="http://schemas.microsoft.com/office/powerpoint/2010/main" val="21423955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t>8</a:t>
            </a:fld>
            <a:endParaRPr lang="zh-CN" altLang="en-US"/>
          </a:p>
        </p:txBody>
      </p:sp>
    </p:spTree>
    <p:extLst>
      <p:ext uri="{BB962C8B-B14F-4D97-AF65-F5344CB8AC3E}">
        <p14:creationId xmlns:p14="http://schemas.microsoft.com/office/powerpoint/2010/main" val="31080229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t>9</a:t>
            </a:fld>
            <a:endParaRPr lang="zh-CN" altLang="en-US"/>
          </a:p>
        </p:txBody>
      </p:sp>
    </p:spTree>
    <p:extLst>
      <p:ext uri="{BB962C8B-B14F-4D97-AF65-F5344CB8AC3E}">
        <p14:creationId xmlns:p14="http://schemas.microsoft.com/office/powerpoint/2010/main" val="33461429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6C89D17-F9DE-4EF3-A425-36DBF2CF8149}"/>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a:extLst>
              <a:ext uri="{FF2B5EF4-FFF2-40B4-BE49-F238E27FC236}">
                <a16:creationId xmlns:a16="http://schemas.microsoft.com/office/drawing/2014/main" id="{37217EB8-67EB-4180-AD00-233EB7C391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5FC38E03-316D-403F-A344-1D39B1D13689}"/>
              </a:ext>
            </a:extLst>
          </p:cNvPr>
          <p:cNvSpPr>
            <a:spLocks noGrp="1"/>
          </p:cNvSpPr>
          <p:nvPr>
            <p:ph type="dt" sz="half" idx="10"/>
          </p:nvPr>
        </p:nvSpPr>
        <p:spPr/>
        <p:txBody>
          <a:bodyPr/>
          <a:lstStyle/>
          <a:p>
            <a:endParaRPr lang="zh-TW" altLang="en-US"/>
          </a:p>
        </p:txBody>
      </p:sp>
      <p:sp>
        <p:nvSpPr>
          <p:cNvPr id="5" name="頁尾版面配置區 4">
            <a:extLst>
              <a:ext uri="{FF2B5EF4-FFF2-40B4-BE49-F238E27FC236}">
                <a16:creationId xmlns:a16="http://schemas.microsoft.com/office/drawing/2014/main" id="{422F3642-6F0C-46EE-856F-F66C0B9ABFCD}"/>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B88FD419-3F01-43D9-9ABE-FD2953D4CCAA}"/>
              </a:ext>
            </a:extLst>
          </p:cNvPr>
          <p:cNvSpPr>
            <a:spLocks noGrp="1"/>
          </p:cNvSpPr>
          <p:nvPr>
            <p:ph type="sldNum" sz="quarter" idx="12"/>
          </p:nvPr>
        </p:nvSpPr>
        <p:spPr/>
        <p:txBody>
          <a:bodyPr/>
          <a:lstStyle/>
          <a:p>
            <a:fld id="{2DCFF18E-38F5-4FDF-89F7-AD020A27C1B7}" type="slidenum">
              <a:rPr lang="zh-TW" altLang="en-US" smtClean="0"/>
              <a:t>‹#›</a:t>
            </a:fld>
            <a:endParaRPr lang="zh-TW" altLang="en-US"/>
          </a:p>
        </p:txBody>
      </p:sp>
    </p:spTree>
    <p:extLst>
      <p:ext uri="{BB962C8B-B14F-4D97-AF65-F5344CB8AC3E}">
        <p14:creationId xmlns:p14="http://schemas.microsoft.com/office/powerpoint/2010/main" val="2250600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B014515-574D-4BA8-B9E4-BCF76C5B7338}"/>
              </a:ext>
            </a:extLst>
          </p:cNvPr>
          <p:cNvSpPr>
            <a:spLocks noGrp="1"/>
          </p:cNvSpPr>
          <p:nvPr>
            <p:ph type="title"/>
          </p:nvPr>
        </p:nvSpPr>
        <p:spPr/>
        <p:txBody>
          <a:bodyPr/>
          <a:lstStyle/>
          <a:p>
            <a:r>
              <a:rPr lang="zh-TW" altLang="en-US"/>
              <a:t>按一下以編輯母片標題樣式</a:t>
            </a:r>
          </a:p>
        </p:txBody>
      </p:sp>
      <p:sp>
        <p:nvSpPr>
          <p:cNvPr id="3" name="直排文字版面配置區 2">
            <a:extLst>
              <a:ext uri="{FF2B5EF4-FFF2-40B4-BE49-F238E27FC236}">
                <a16:creationId xmlns:a16="http://schemas.microsoft.com/office/drawing/2014/main" id="{DD4D1204-A76F-43E4-A61D-9EAA515B0231}"/>
              </a:ext>
            </a:extLst>
          </p:cNvPr>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3472DD35-6632-4BD4-B8C8-AAE3DB22CE9C}"/>
              </a:ext>
            </a:extLst>
          </p:cNvPr>
          <p:cNvSpPr>
            <a:spLocks noGrp="1"/>
          </p:cNvSpPr>
          <p:nvPr>
            <p:ph type="dt" sz="half" idx="10"/>
          </p:nvPr>
        </p:nvSpPr>
        <p:spPr/>
        <p:txBody>
          <a:bodyPr/>
          <a:lstStyle/>
          <a:p>
            <a:endParaRPr lang="zh-TW" altLang="en-US"/>
          </a:p>
        </p:txBody>
      </p:sp>
      <p:sp>
        <p:nvSpPr>
          <p:cNvPr id="5" name="頁尾版面配置區 4">
            <a:extLst>
              <a:ext uri="{FF2B5EF4-FFF2-40B4-BE49-F238E27FC236}">
                <a16:creationId xmlns:a16="http://schemas.microsoft.com/office/drawing/2014/main" id="{C540D25A-A6D8-4E3A-888A-FC81B98E530E}"/>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89A2C996-292C-476D-A31A-64176865A414}"/>
              </a:ext>
            </a:extLst>
          </p:cNvPr>
          <p:cNvSpPr>
            <a:spLocks noGrp="1"/>
          </p:cNvSpPr>
          <p:nvPr>
            <p:ph type="sldNum" sz="quarter" idx="12"/>
          </p:nvPr>
        </p:nvSpPr>
        <p:spPr/>
        <p:txBody>
          <a:bodyPr/>
          <a:lstStyle/>
          <a:p>
            <a:fld id="{2DCFF18E-38F5-4FDF-89F7-AD020A27C1B7}" type="slidenum">
              <a:rPr lang="zh-TW" altLang="en-US" smtClean="0"/>
              <a:t>‹#›</a:t>
            </a:fld>
            <a:endParaRPr lang="zh-TW" altLang="en-US"/>
          </a:p>
        </p:txBody>
      </p:sp>
    </p:spTree>
    <p:extLst>
      <p:ext uri="{BB962C8B-B14F-4D97-AF65-F5344CB8AC3E}">
        <p14:creationId xmlns:p14="http://schemas.microsoft.com/office/powerpoint/2010/main" val="2053917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4ED12AB6-BCE0-4CD5-8523-2541FE643D3D}"/>
              </a:ext>
            </a:extLst>
          </p:cNvPr>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a:extLst>
              <a:ext uri="{FF2B5EF4-FFF2-40B4-BE49-F238E27FC236}">
                <a16:creationId xmlns:a16="http://schemas.microsoft.com/office/drawing/2014/main" id="{7E4F1151-22CC-43A0-B25E-FF4CDEFE0029}"/>
              </a:ext>
            </a:extLst>
          </p:cNvPr>
          <p:cNvSpPr>
            <a:spLocks noGrp="1"/>
          </p:cNvSpPr>
          <p:nvPr>
            <p:ph type="body" orient="vert" idx="1"/>
          </p:nvPr>
        </p:nvSpPr>
        <p:spPr>
          <a:xfrm>
            <a:off x="838200" y="365125"/>
            <a:ext cx="7734300" cy="5811838"/>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12D1F6A7-AE65-41D5-931D-102C44E78743}"/>
              </a:ext>
            </a:extLst>
          </p:cNvPr>
          <p:cNvSpPr>
            <a:spLocks noGrp="1"/>
          </p:cNvSpPr>
          <p:nvPr>
            <p:ph type="dt" sz="half" idx="10"/>
          </p:nvPr>
        </p:nvSpPr>
        <p:spPr/>
        <p:txBody>
          <a:bodyPr/>
          <a:lstStyle/>
          <a:p>
            <a:endParaRPr lang="zh-TW" altLang="en-US"/>
          </a:p>
        </p:txBody>
      </p:sp>
      <p:sp>
        <p:nvSpPr>
          <p:cNvPr id="5" name="頁尾版面配置區 4">
            <a:extLst>
              <a:ext uri="{FF2B5EF4-FFF2-40B4-BE49-F238E27FC236}">
                <a16:creationId xmlns:a16="http://schemas.microsoft.com/office/drawing/2014/main" id="{A8B35182-9243-412B-B6F6-273037889262}"/>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8F8D130F-E6A0-43E4-ACEC-59439AF13D62}"/>
              </a:ext>
            </a:extLst>
          </p:cNvPr>
          <p:cNvSpPr>
            <a:spLocks noGrp="1"/>
          </p:cNvSpPr>
          <p:nvPr>
            <p:ph type="sldNum" sz="quarter" idx="12"/>
          </p:nvPr>
        </p:nvSpPr>
        <p:spPr/>
        <p:txBody>
          <a:bodyPr/>
          <a:lstStyle/>
          <a:p>
            <a:fld id="{2DCFF18E-38F5-4FDF-89F7-AD020A27C1B7}" type="slidenum">
              <a:rPr lang="zh-TW" altLang="en-US" smtClean="0"/>
              <a:t>‹#›</a:t>
            </a:fld>
            <a:endParaRPr lang="zh-TW" altLang="en-US"/>
          </a:p>
        </p:txBody>
      </p:sp>
    </p:spTree>
    <p:extLst>
      <p:ext uri="{BB962C8B-B14F-4D97-AF65-F5344CB8AC3E}">
        <p14:creationId xmlns:p14="http://schemas.microsoft.com/office/powerpoint/2010/main" val="2013263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5_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02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16D27E4-6C6C-4D3D-A5B8-0A40400622B9}"/>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DBE1E705-86AC-45BE-ACE2-8268FC783E34}"/>
              </a:ext>
            </a:extLst>
          </p:cNvPr>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891843FA-B65C-49AE-9F17-D261B8DDBD05}"/>
              </a:ext>
            </a:extLst>
          </p:cNvPr>
          <p:cNvSpPr>
            <a:spLocks noGrp="1"/>
          </p:cNvSpPr>
          <p:nvPr>
            <p:ph type="dt" sz="half" idx="10"/>
          </p:nvPr>
        </p:nvSpPr>
        <p:spPr/>
        <p:txBody>
          <a:bodyPr/>
          <a:lstStyle/>
          <a:p>
            <a:endParaRPr lang="zh-TW" altLang="en-US"/>
          </a:p>
        </p:txBody>
      </p:sp>
      <p:sp>
        <p:nvSpPr>
          <p:cNvPr id="5" name="頁尾版面配置區 4">
            <a:extLst>
              <a:ext uri="{FF2B5EF4-FFF2-40B4-BE49-F238E27FC236}">
                <a16:creationId xmlns:a16="http://schemas.microsoft.com/office/drawing/2014/main" id="{FE30D6CA-2944-4E8F-BAD9-C9C9799A618F}"/>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91234570-82BC-4394-83FD-30C3E746CF87}"/>
              </a:ext>
            </a:extLst>
          </p:cNvPr>
          <p:cNvSpPr>
            <a:spLocks noGrp="1"/>
          </p:cNvSpPr>
          <p:nvPr>
            <p:ph type="sldNum" sz="quarter" idx="12"/>
          </p:nvPr>
        </p:nvSpPr>
        <p:spPr/>
        <p:txBody>
          <a:bodyPr/>
          <a:lstStyle/>
          <a:p>
            <a:fld id="{2DCFF18E-38F5-4FDF-89F7-AD020A27C1B7}" type="slidenum">
              <a:rPr lang="zh-TW" altLang="en-US" smtClean="0"/>
              <a:t>‹#›</a:t>
            </a:fld>
            <a:endParaRPr lang="zh-TW" altLang="en-US"/>
          </a:p>
        </p:txBody>
      </p:sp>
    </p:spTree>
    <p:extLst>
      <p:ext uri="{BB962C8B-B14F-4D97-AF65-F5344CB8AC3E}">
        <p14:creationId xmlns:p14="http://schemas.microsoft.com/office/powerpoint/2010/main" val="1902884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CE5B0E9-78C7-4E16-8991-99C96DBA4888}"/>
              </a:ext>
            </a:extLst>
          </p:cNvPr>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a:extLst>
              <a:ext uri="{FF2B5EF4-FFF2-40B4-BE49-F238E27FC236}">
                <a16:creationId xmlns:a16="http://schemas.microsoft.com/office/drawing/2014/main" id="{D80362F9-F677-464E-BDA0-A17919644E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編輯母片文字樣式</a:t>
            </a:r>
          </a:p>
        </p:txBody>
      </p:sp>
      <p:sp>
        <p:nvSpPr>
          <p:cNvPr id="4" name="日期版面配置區 3">
            <a:extLst>
              <a:ext uri="{FF2B5EF4-FFF2-40B4-BE49-F238E27FC236}">
                <a16:creationId xmlns:a16="http://schemas.microsoft.com/office/drawing/2014/main" id="{2E4C7718-5DB5-48E8-B81E-0B2880D2A155}"/>
              </a:ext>
            </a:extLst>
          </p:cNvPr>
          <p:cNvSpPr>
            <a:spLocks noGrp="1"/>
          </p:cNvSpPr>
          <p:nvPr>
            <p:ph type="dt" sz="half" idx="10"/>
          </p:nvPr>
        </p:nvSpPr>
        <p:spPr/>
        <p:txBody>
          <a:bodyPr/>
          <a:lstStyle/>
          <a:p>
            <a:endParaRPr lang="zh-TW" altLang="en-US"/>
          </a:p>
        </p:txBody>
      </p:sp>
      <p:sp>
        <p:nvSpPr>
          <p:cNvPr id="5" name="頁尾版面配置區 4">
            <a:extLst>
              <a:ext uri="{FF2B5EF4-FFF2-40B4-BE49-F238E27FC236}">
                <a16:creationId xmlns:a16="http://schemas.microsoft.com/office/drawing/2014/main" id="{33B7494C-F336-46F3-8E3A-702EF874DAE2}"/>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7F6DC993-2B0B-4A46-B2EC-15F00534605F}"/>
              </a:ext>
            </a:extLst>
          </p:cNvPr>
          <p:cNvSpPr>
            <a:spLocks noGrp="1"/>
          </p:cNvSpPr>
          <p:nvPr>
            <p:ph type="sldNum" sz="quarter" idx="12"/>
          </p:nvPr>
        </p:nvSpPr>
        <p:spPr/>
        <p:txBody>
          <a:bodyPr/>
          <a:lstStyle/>
          <a:p>
            <a:fld id="{2DCFF18E-38F5-4FDF-89F7-AD020A27C1B7}" type="slidenum">
              <a:rPr lang="zh-TW" altLang="en-US" smtClean="0"/>
              <a:t>‹#›</a:t>
            </a:fld>
            <a:endParaRPr lang="zh-TW" altLang="en-US"/>
          </a:p>
        </p:txBody>
      </p:sp>
    </p:spTree>
    <p:extLst>
      <p:ext uri="{BB962C8B-B14F-4D97-AF65-F5344CB8AC3E}">
        <p14:creationId xmlns:p14="http://schemas.microsoft.com/office/powerpoint/2010/main" val="3748617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7C44C46-5857-4093-BFCA-A59358DB8BEB}"/>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46AD5228-5C9A-4550-833A-8CA0F0422B5C}"/>
              </a:ext>
            </a:extLst>
          </p:cNvPr>
          <p:cNvSpPr>
            <a:spLocks noGrp="1"/>
          </p:cNvSpPr>
          <p:nvPr>
            <p:ph sz="half" idx="1"/>
          </p:nvPr>
        </p:nvSpPr>
        <p:spPr>
          <a:xfrm>
            <a:off x="838200" y="1825625"/>
            <a:ext cx="5181600" cy="435133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a:extLst>
              <a:ext uri="{FF2B5EF4-FFF2-40B4-BE49-F238E27FC236}">
                <a16:creationId xmlns:a16="http://schemas.microsoft.com/office/drawing/2014/main" id="{1CDEEBCD-13E1-49A0-ABFF-98C716249904}"/>
              </a:ext>
            </a:extLst>
          </p:cNvPr>
          <p:cNvSpPr>
            <a:spLocks noGrp="1"/>
          </p:cNvSpPr>
          <p:nvPr>
            <p:ph sz="half" idx="2"/>
          </p:nvPr>
        </p:nvSpPr>
        <p:spPr>
          <a:xfrm>
            <a:off x="6172200" y="1825625"/>
            <a:ext cx="5181600" cy="435133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a:extLst>
              <a:ext uri="{FF2B5EF4-FFF2-40B4-BE49-F238E27FC236}">
                <a16:creationId xmlns:a16="http://schemas.microsoft.com/office/drawing/2014/main" id="{9F1D2077-57E5-4EBF-9386-210476E62085}"/>
              </a:ext>
            </a:extLst>
          </p:cNvPr>
          <p:cNvSpPr>
            <a:spLocks noGrp="1"/>
          </p:cNvSpPr>
          <p:nvPr>
            <p:ph type="dt" sz="half" idx="10"/>
          </p:nvPr>
        </p:nvSpPr>
        <p:spPr/>
        <p:txBody>
          <a:bodyPr/>
          <a:lstStyle/>
          <a:p>
            <a:endParaRPr lang="zh-TW" altLang="en-US"/>
          </a:p>
        </p:txBody>
      </p:sp>
      <p:sp>
        <p:nvSpPr>
          <p:cNvPr id="6" name="頁尾版面配置區 5">
            <a:extLst>
              <a:ext uri="{FF2B5EF4-FFF2-40B4-BE49-F238E27FC236}">
                <a16:creationId xmlns:a16="http://schemas.microsoft.com/office/drawing/2014/main" id="{F068D386-F8DF-4D95-8FF5-C74E3358D2FC}"/>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13EE0C38-2330-4112-92E6-F8C3883C5F39}"/>
              </a:ext>
            </a:extLst>
          </p:cNvPr>
          <p:cNvSpPr>
            <a:spLocks noGrp="1"/>
          </p:cNvSpPr>
          <p:nvPr>
            <p:ph type="sldNum" sz="quarter" idx="12"/>
          </p:nvPr>
        </p:nvSpPr>
        <p:spPr/>
        <p:txBody>
          <a:bodyPr/>
          <a:lstStyle/>
          <a:p>
            <a:fld id="{2DCFF18E-38F5-4FDF-89F7-AD020A27C1B7}" type="slidenum">
              <a:rPr lang="zh-TW" altLang="en-US" smtClean="0"/>
              <a:t>‹#›</a:t>
            </a:fld>
            <a:endParaRPr lang="zh-TW" altLang="en-US"/>
          </a:p>
        </p:txBody>
      </p:sp>
    </p:spTree>
    <p:extLst>
      <p:ext uri="{BB962C8B-B14F-4D97-AF65-F5344CB8AC3E}">
        <p14:creationId xmlns:p14="http://schemas.microsoft.com/office/powerpoint/2010/main" val="2927902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1A056E0-5F5F-4F44-AFF3-38E6C4A0E642}"/>
              </a:ext>
            </a:extLst>
          </p:cNvPr>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a:extLst>
              <a:ext uri="{FF2B5EF4-FFF2-40B4-BE49-F238E27FC236}">
                <a16:creationId xmlns:a16="http://schemas.microsoft.com/office/drawing/2014/main" id="{B03B5241-6B2C-44E0-98C2-23E5653383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內容版面配置區 3">
            <a:extLst>
              <a:ext uri="{FF2B5EF4-FFF2-40B4-BE49-F238E27FC236}">
                <a16:creationId xmlns:a16="http://schemas.microsoft.com/office/drawing/2014/main" id="{521410C6-B252-438B-8195-D51A4466BD8C}"/>
              </a:ext>
            </a:extLst>
          </p:cNvPr>
          <p:cNvSpPr>
            <a:spLocks noGrp="1"/>
          </p:cNvSpPr>
          <p:nvPr>
            <p:ph sz="half" idx="2"/>
          </p:nvPr>
        </p:nvSpPr>
        <p:spPr>
          <a:xfrm>
            <a:off x="839788" y="2505075"/>
            <a:ext cx="5157787" cy="368458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a:extLst>
              <a:ext uri="{FF2B5EF4-FFF2-40B4-BE49-F238E27FC236}">
                <a16:creationId xmlns:a16="http://schemas.microsoft.com/office/drawing/2014/main" id="{D61D681A-42C9-4BDD-8E7F-6524E7F1E9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內容版面配置區 5">
            <a:extLst>
              <a:ext uri="{FF2B5EF4-FFF2-40B4-BE49-F238E27FC236}">
                <a16:creationId xmlns:a16="http://schemas.microsoft.com/office/drawing/2014/main" id="{8B377C95-23CD-4CB0-80C2-9D40BDE6D5F9}"/>
              </a:ext>
            </a:extLst>
          </p:cNvPr>
          <p:cNvSpPr>
            <a:spLocks noGrp="1"/>
          </p:cNvSpPr>
          <p:nvPr>
            <p:ph sz="quarter" idx="4"/>
          </p:nvPr>
        </p:nvSpPr>
        <p:spPr>
          <a:xfrm>
            <a:off x="6172200" y="2505075"/>
            <a:ext cx="5183188" cy="368458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a:extLst>
              <a:ext uri="{FF2B5EF4-FFF2-40B4-BE49-F238E27FC236}">
                <a16:creationId xmlns:a16="http://schemas.microsoft.com/office/drawing/2014/main" id="{5EBF2144-DD0F-4C14-B986-38EB3C00B88D}"/>
              </a:ext>
            </a:extLst>
          </p:cNvPr>
          <p:cNvSpPr>
            <a:spLocks noGrp="1"/>
          </p:cNvSpPr>
          <p:nvPr>
            <p:ph type="dt" sz="half" idx="10"/>
          </p:nvPr>
        </p:nvSpPr>
        <p:spPr/>
        <p:txBody>
          <a:bodyPr/>
          <a:lstStyle/>
          <a:p>
            <a:endParaRPr lang="zh-TW" altLang="en-US"/>
          </a:p>
        </p:txBody>
      </p:sp>
      <p:sp>
        <p:nvSpPr>
          <p:cNvPr id="8" name="頁尾版面配置區 7">
            <a:extLst>
              <a:ext uri="{FF2B5EF4-FFF2-40B4-BE49-F238E27FC236}">
                <a16:creationId xmlns:a16="http://schemas.microsoft.com/office/drawing/2014/main" id="{C775933F-92CB-4CB3-ABA8-76984D151554}"/>
              </a:ext>
            </a:extLst>
          </p:cNvPr>
          <p:cNvSpPr>
            <a:spLocks noGrp="1"/>
          </p:cNvSpPr>
          <p:nvPr>
            <p:ph type="ftr" sz="quarter" idx="11"/>
          </p:nvPr>
        </p:nvSpPr>
        <p:spPr/>
        <p:txBody>
          <a:bodyPr/>
          <a:lstStyle/>
          <a:p>
            <a:endParaRPr lang="zh-TW" altLang="en-US"/>
          </a:p>
        </p:txBody>
      </p:sp>
      <p:sp>
        <p:nvSpPr>
          <p:cNvPr id="9" name="投影片編號版面配置區 8">
            <a:extLst>
              <a:ext uri="{FF2B5EF4-FFF2-40B4-BE49-F238E27FC236}">
                <a16:creationId xmlns:a16="http://schemas.microsoft.com/office/drawing/2014/main" id="{AF9B992E-3BE6-4A26-AD43-7AA14A052A80}"/>
              </a:ext>
            </a:extLst>
          </p:cNvPr>
          <p:cNvSpPr>
            <a:spLocks noGrp="1"/>
          </p:cNvSpPr>
          <p:nvPr>
            <p:ph type="sldNum" sz="quarter" idx="12"/>
          </p:nvPr>
        </p:nvSpPr>
        <p:spPr/>
        <p:txBody>
          <a:bodyPr/>
          <a:lstStyle/>
          <a:p>
            <a:fld id="{2DCFF18E-38F5-4FDF-89F7-AD020A27C1B7}" type="slidenum">
              <a:rPr lang="zh-TW" altLang="en-US" smtClean="0"/>
              <a:t>‹#›</a:t>
            </a:fld>
            <a:endParaRPr lang="zh-TW" altLang="en-US"/>
          </a:p>
        </p:txBody>
      </p:sp>
    </p:spTree>
    <p:extLst>
      <p:ext uri="{BB962C8B-B14F-4D97-AF65-F5344CB8AC3E}">
        <p14:creationId xmlns:p14="http://schemas.microsoft.com/office/powerpoint/2010/main" val="946003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9E43137-8E3D-43BF-BAE7-5886C18C10A4}"/>
              </a:ext>
            </a:extLst>
          </p:cNvPr>
          <p:cNvSpPr>
            <a:spLocks noGrp="1"/>
          </p:cNvSpPr>
          <p:nvPr>
            <p:ph type="title"/>
          </p:nvPr>
        </p:nvSpPr>
        <p:spPr/>
        <p:txBody>
          <a:bodyPr/>
          <a:lstStyle/>
          <a:p>
            <a:r>
              <a:rPr lang="zh-TW" altLang="en-US"/>
              <a:t>按一下以編輯母片標題樣式</a:t>
            </a:r>
          </a:p>
        </p:txBody>
      </p:sp>
      <p:sp>
        <p:nvSpPr>
          <p:cNvPr id="3" name="日期版面配置區 2">
            <a:extLst>
              <a:ext uri="{FF2B5EF4-FFF2-40B4-BE49-F238E27FC236}">
                <a16:creationId xmlns:a16="http://schemas.microsoft.com/office/drawing/2014/main" id="{8E6438CF-90FB-4AB4-A004-9BFB837BD114}"/>
              </a:ext>
            </a:extLst>
          </p:cNvPr>
          <p:cNvSpPr>
            <a:spLocks noGrp="1"/>
          </p:cNvSpPr>
          <p:nvPr>
            <p:ph type="dt" sz="half" idx="10"/>
          </p:nvPr>
        </p:nvSpPr>
        <p:spPr/>
        <p:txBody>
          <a:bodyPr/>
          <a:lstStyle/>
          <a:p>
            <a:endParaRPr lang="zh-TW" altLang="en-US"/>
          </a:p>
        </p:txBody>
      </p:sp>
      <p:sp>
        <p:nvSpPr>
          <p:cNvPr id="4" name="頁尾版面配置區 3">
            <a:extLst>
              <a:ext uri="{FF2B5EF4-FFF2-40B4-BE49-F238E27FC236}">
                <a16:creationId xmlns:a16="http://schemas.microsoft.com/office/drawing/2014/main" id="{2FA6B3C0-3ABA-40B8-B225-E665201F0301}"/>
              </a:ext>
            </a:extLst>
          </p:cNvPr>
          <p:cNvSpPr>
            <a:spLocks noGrp="1"/>
          </p:cNvSpPr>
          <p:nvPr>
            <p:ph type="ftr" sz="quarter" idx="11"/>
          </p:nvPr>
        </p:nvSpPr>
        <p:spPr/>
        <p:txBody>
          <a:bodyPr/>
          <a:lstStyle/>
          <a:p>
            <a:endParaRPr lang="zh-TW" altLang="en-US"/>
          </a:p>
        </p:txBody>
      </p:sp>
      <p:sp>
        <p:nvSpPr>
          <p:cNvPr id="5" name="投影片編號版面配置區 4">
            <a:extLst>
              <a:ext uri="{FF2B5EF4-FFF2-40B4-BE49-F238E27FC236}">
                <a16:creationId xmlns:a16="http://schemas.microsoft.com/office/drawing/2014/main" id="{2F93F09D-1568-4DDE-8221-2D65FBC70150}"/>
              </a:ext>
            </a:extLst>
          </p:cNvPr>
          <p:cNvSpPr>
            <a:spLocks noGrp="1"/>
          </p:cNvSpPr>
          <p:nvPr>
            <p:ph type="sldNum" sz="quarter" idx="12"/>
          </p:nvPr>
        </p:nvSpPr>
        <p:spPr/>
        <p:txBody>
          <a:bodyPr/>
          <a:lstStyle/>
          <a:p>
            <a:fld id="{2DCFF18E-38F5-4FDF-89F7-AD020A27C1B7}" type="slidenum">
              <a:rPr lang="zh-TW" altLang="en-US" smtClean="0"/>
              <a:t>‹#›</a:t>
            </a:fld>
            <a:endParaRPr lang="zh-TW" altLang="en-US"/>
          </a:p>
        </p:txBody>
      </p:sp>
    </p:spTree>
    <p:extLst>
      <p:ext uri="{BB962C8B-B14F-4D97-AF65-F5344CB8AC3E}">
        <p14:creationId xmlns:p14="http://schemas.microsoft.com/office/powerpoint/2010/main" val="3262776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60DAFC9F-D7A2-44B1-92E7-66792A79E7C9}"/>
              </a:ext>
            </a:extLst>
          </p:cNvPr>
          <p:cNvSpPr>
            <a:spLocks noGrp="1"/>
          </p:cNvSpPr>
          <p:nvPr>
            <p:ph type="dt" sz="half" idx="10"/>
          </p:nvPr>
        </p:nvSpPr>
        <p:spPr/>
        <p:txBody>
          <a:bodyPr/>
          <a:lstStyle/>
          <a:p>
            <a:endParaRPr lang="zh-TW" altLang="en-US"/>
          </a:p>
        </p:txBody>
      </p:sp>
      <p:sp>
        <p:nvSpPr>
          <p:cNvPr id="3" name="頁尾版面配置區 2">
            <a:extLst>
              <a:ext uri="{FF2B5EF4-FFF2-40B4-BE49-F238E27FC236}">
                <a16:creationId xmlns:a16="http://schemas.microsoft.com/office/drawing/2014/main" id="{AA830B6D-0A2A-4A79-9834-9E0D24A85A01}"/>
              </a:ext>
            </a:extLst>
          </p:cNvPr>
          <p:cNvSpPr>
            <a:spLocks noGrp="1"/>
          </p:cNvSpPr>
          <p:nvPr>
            <p:ph type="ftr" sz="quarter" idx="11"/>
          </p:nvPr>
        </p:nvSpPr>
        <p:spPr/>
        <p:txBody>
          <a:bodyPr/>
          <a:lstStyle/>
          <a:p>
            <a:endParaRPr lang="zh-TW" altLang="en-US"/>
          </a:p>
        </p:txBody>
      </p:sp>
      <p:sp>
        <p:nvSpPr>
          <p:cNvPr id="4" name="投影片編號版面配置區 3">
            <a:extLst>
              <a:ext uri="{FF2B5EF4-FFF2-40B4-BE49-F238E27FC236}">
                <a16:creationId xmlns:a16="http://schemas.microsoft.com/office/drawing/2014/main" id="{358CE6BC-68E4-4F29-AB44-06A1E2892C5D}"/>
              </a:ext>
            </a:extLst>
          </p:cNvPr>
          <p:cNvSpPr>
            <a:spLocks noGrp="1"/>
          </p:cNvSpPr>
          <p:nvPr>
            <p:ph type="sldNum" sz="quarter" idx="12"/>
          </p:nvPr>
        </p:nvSpPr>
        <p:spPr/>
        <p:txBody>
          <a:bodyPr/>
          <a:lstStyle/>
          <a:p>
            <a:fld id="{2DCFF18E-38F5-4FDF-89F7-AD020A27C1B7}" type="slidenum">
              <a:rPr lang="zh-TW" altLang="en-US" smtClean="0"/>
              <a:t>‹#›</a:t>
            </a:fld>
            <a:endParaRPr lang="zh-TW" altLang="en-US"/>
          </a:p>
        </p:txBody>
      </p:sp>
    </p:spTree>
    <p:extLst>
      <p:ext uri="{BB962C8B-B14F-4D97-AF65-F5344CB8AC3E}">
        <p14:creationId xmlns:p14="http://schemas.microsoft.com/office/powerpoint/2010/main" val="476862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F738A37-E1C5-4202-A1B2-1A0251D568EB}"/>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a:extLst>
              <a:ext uri="{FF2B5EF4-FFF2-40B4-BE49-F238E27FC236}">
                <a16:creationId xmlns:a16="http://schemas.microsoft.com/office/drawing/2014/main" id="{A8B407ED-66FF-4313-A71E-CFA3878FB1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a:extLst>
              <a:ext uri="{FF2B5EF4-FFF2-40B4-BE49-F238E27FC236}">
                <a16:creationId xmlns:a16="http://schemas.microsoft.com/office/drawing/2014/main" id="{D475499F-C444-49D5-8ED0-BFB4095FF4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日期版面配置區 4">
            <a:extLst>
              <a:ext uri="{FF2B5EF4-FFF2-40B4-BE49-F238E27FC236}">
                <a16:creationId xmlns:a16="http://schemas.microsoft.com/office/drawing/2014/main" id="{753698B3-34C0-498D-893D-60479C5F15D0}"/>
              </a:ext>
            </a:extLst>
          </p:cNvPr>
          <p:cNvSpPr>
            <a:spLocks noGrp="1"/>
          </p:cNvSpPr>
          <p:nvPr>
            <p:ph type="dt" sz="half" idx="10"/>
          </p:nvPr>
        </p:nvSpPr>
        <p:spPr/>
        <p:txBody>
          <a:bodyPr/>
          <a:lstStyle/>
          <a:p>
            <a:endParaRPr lang="zh-TW" altLang="en-US"/>
          </a:p>
        </p:txBody>
      </p:sp>
      <p:sp>
        <p:nvSpPr>
          <p:cNvPr id="6" name="頁尾版面配置區 5">
            <a:extLst>
              <a:ext uri="{FF2B5EF4-FFF2-40B4-BE49-F238E27FC236}">
                <a16:creationId xmlns:a16="http://schemas.microsoft.com/office/drawing/2014/main" id="{28F4BA21-761D-4A15-9BF7-CE4CAB8FEFAB}"/>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4820C7E1-F153-4231-AEA8-155982C96B26}"/>
              </a:ext>
            </a:extLst>
          </p:cNvPr>
          <p:cNvSpPr>
            <a:spLocks noGrp="1"/>
          </p:cNvSpPr>
          <p:nvPr>
            <p:ph type="sldNum" sz="quarter" idx="12"/>
          </p:nvPr>
        </p:nvSpPr>
        <p:spPr/>
        <p:txBody>
          <a:bodyPr/>
          <a:lstStyle/>
          <a:p>
            <a:fld id="{2DCFF18E-38F5-4FDF-89F7-AD020A27C1B7}" type="slidenum">
              <a:rPr lang="zh-TW" altLang="en-US" smtClean="0"/>
              <a:t>‹#›</a:t>
            </a:fld>
            <a:endParaRPr lang="zh-TW" altLang="en-US"/>
          </a:p>
        </p:txBody>
      </p:sp>
    </p:spTree>
    <p:extLst>
      <p:ext uri="{BB962C8B-B14F-4D97-AF65-F5344CB8AC3E}">
        <p14:creationId xmlns:p14="http://schemas.microsoft.com/office/powerpoint/2010/main" val="1302258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F34B739-648C-42E1-B13D-DBDE0190DA3C}"/>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a:extLst>
              <a:ext uri="{FF2B5EF4-FFF2-40B4-BE49-F238E27FC236}">
                <a16:creationId xmlns:a16="http://schemas.microsoft.com/office/drawing/2014/main" id="{202B887C-FACA-4C24-A876-4B1F7F7D79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a:extLst>
              <a:ext uri="{FF2B5EF4-FFF2-40B4-BE49-F238E27FC236}">
                <a16:creationId xmlns:a16="http://schemas.microsoft.com/office/drawing/2014/main" id="{8578E159-3F72-4B05-812C-149A8AB8AA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日期版面配置區 4">
            <a:extLst>
              <a:ext uri="{FF2B5EF4-FFF2-40B4-BE49-F238E27FC236}">
                <a16:creationId xmlns:a16="http://schemas.microsoft.com/office/drawing/2014/main" id="{E7A57F19-B246-4447-934B-5582DF006173}"/>
              </a:ext>
            </a:extLst>
          </p:cNvPr>
          <p:cNvSpPr>
            <a:spLocks noGrp="1"/>
          </p:cNvSpPr>
          <p:nvPr>
            <p:ph type="dt" sz="half" idx="10"/>
          </p:nvPr>
        </p:nvSpPr>
        <p:spPr/>
        <p:txBody>
          <a:bodyPr/>
          <a:lstStyle/>
          <a:p>
            <a:endParaRPr lang="zh-TW" altLang="en-US"/>
          </a:p>
        </p:txBody>
      </p:sp>
      <p:sp>
        <p:nvSpPr>
          <p:cNvPr id="6" name="頁尾版面配置區 5">
            <a:extLst>
              <a:ext uri="{FF2B5EF4-FFF2-40B4-BE49-F238E27FC236}">
                <a16:creationId xmlns:a16="http://schemas.microsoft.com/office/drawing/2014/main" id="{35F4D463-C684-4808-8358-B8AB13A23621}"/>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599305C1-AE9E-459D-89AC-9768D8420198}"/>
              </a:ext>
            </a:extLst>
          </p:cNvPr>
          <p:cNvSpPr>
            <a:spLocks noGrp="1"/>
          </p:cNvSpPr>
          <p:nvPr>
            <p:ph type="sldNum" sz="quarter" idx="12"/>
          </p:nvPr>
        </p:nvSpPr>
        <p:spPr/>
        <p:txBody>
          <a:bodyPr/>
          <a:lstStyle/>
          <a:p>
            <a:fld id="{2DCFF18E-38F5-4FDF-89F7-AD020A27C1B7}" type="slidenum">
              <a:rPr lang="zh-TW" altLang="en-US" smtClean="0"/>
              <a:t>‹#›</a:t>
            </a:fld>
            <a:endParaRPr lang="zh-TW" altLang="en-US"/>
          </a:p>
        </p:txBody>
      </p:sp>
    </p:spTree>
    <p:extLst>
      <p:ext uri="{BB962C8B-B14F-4D97-AF65-F5344CB8AC3E}">
        <p14:creationId xmlns:p14="http://schemas.microsoft.com/office/powerpoint/2010/main" val="3700252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10" name="图片 69">
            <a:extLst>
              <a:ext uri="{FF2B5EF4-FFF2-40B4-BE49-F238E27FC236}">
                <a16:creationId xmlns:a16="http://schemas.microsoft.com/office/drawing/2014/main" id="{3FBE1940-758F-4C4A-A847-954215168D08}"/>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flipH="1" flipV="1">
            <a:off x="9736284" y="5285677"/>
            <a:ext cx="2340487" cy="1572322"/>
          </a:xfrm>
          <a:prstGeom prst="rect">
            <a:avLst/>
          </a:prstGeom>
        </p:spPr>
      </p:pic>
      <p:sp>
        <p:nvSpPr>
          <p:cNvPr id="2" name="標題版面配置區 1">
            <a:extLst>
              <a:ext uri="{FF2B5EF4-FFF2-40B4-BE49-F238E27FC236}">
                <a16:creationId xmlns:a16="http://schemas.microsoft.com/office/drawing/2014/main" id="{B706E5F3-4A46-45A3-A808-958913B667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a:extLst>
              <a:ext uri="{FF2B5EF4-FFF2-40B4-BE49-F238E27FC236}">
                <a16:creationId xmlns:a16="http://schemas.microsoft.com/office/drawing/2014/main" id="{700B5AC6-F2C9-4156-84BD-814D94B7FE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30F246BD-6305-43AE-9651-B17900C3FA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zh-TW" altLang="en-US"/>
          </a:p>
        </p:txBody>
      </p:sp>
      <p:sp>
        <p:nvSpPr>
          <p:cNvPr id="5" name="頁尾版面配置區 4">
            <a:extLst>
              <a:ext uri="{FF2B5EF4-FFF2-40B4-BE49-F238E27FC236}">
                <a16:creationId xmlns:a16="http://schemas.microsoft.com/office/drawing/2014/main" id="{0D6A28BB-C41F-4F73-B029-B60DF4AC59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a:extLst>
              <a:ext uri="{FF2B5EF4-FFF2-40B4-BE49-F238E27FC236}">
                <a16:creationId xmlns:a16="http://schemas.microsoft.com/office/drawing/2014/main" id="{CA85B3E6-8D63-4BAD-B71C-3E93E7F8C0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CFF18E-38F5-4FDF-89F7-AD020A27C1B7}" type="slidenum">
              <a:rPr lang="zh-TW" altLang="en-US" smtClean="0"/>
              <a:t>‹#›</a:t>
            </a:fld>
            <a:endParaRPr lang="zh-TW" altLang="en-US"/>
          </a:p>
        </p:txBody>
      </p:sp>
      <p:pic>
        <p:nvPicPr>
          <p:cNvPr id="9" name="图片 68">
            <a:extLst>
              <a:ext uri="{FF2B5EF4-FFF2-40B4-BE49-F238E27FC236}">
                <a16:creationId xmlns:a16="http://schemas.microsoft.com/office/drawing/2014/main" id="{FBECDA5A-352E-4317-959D-B775719CEFD3}"/>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223024"/>
            <a:ext cx="2657708" cy="1438508"/>
          </a:xfrm>
          <a:prstGeom prst="rect">
            <a:avLst/>
          </a:prstGeom>
        </p:spPr>
      </p:pic>
      <p:pic>
        <p:nvPicPr>
          <p:cNvPr id="11" name="圖片 10">
            <a:extLst>
              <a:ext uri="{FF2B5EF4-FFF2-40B4-BE49-F238E27FC236}">
                <a16:creationId xmlns:a16="http://schemas.microsoft.com/office/drawing/2014/main" id="{319FEF13-C226-460D-B5EA-89A6C32B6EA3}"/>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0020927" y="223024"/>
            <a:ext cx="1771199" cy="540000"/>
          </a:xfrm>
          <a:prstGeom prst="rect">
            <a:avLst/>
          </a:prstGeom>
        </p:spPr>
      </p:pic>
    </p:spTree>
    <p:extLst>
      <p:ext uri="{BB962C8B-B14F-4D97-AF65-F5344CB8AC3E}">
        <p14:creationId xmlns:p14="http://schemas.microsoft.com/office/powerpoint/2010/main" val="25977556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11.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https://www.cac.edu.tw/apply111/system_area_highschool.php"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308601" y="981260"/>
            <a:ext cx="7292557" cy="3932089"/>
          </a:xfrm>
          <a:prstGeom prst="rect">
            <a:avLst/>
          </a:prstGeom>
          <a:gradFill>
            <a:gsLst>
              <a:gs pos="11000">
                <a:srgbClr val="2B3649"/>
              </a:gs>
              <a:gs pos="100000">
                <a:srgbClr val="3B4A62"/>
              </a:gs>
            </a:gsLst>
            <a:lin ang="2700000" scaled="0"/>
          </a:gradFill>
          <a:ln>
            <a:noFill/>
          </a:ln>
          <a:effectLst>
            <a:outerShdw blurRad="444500" dist="2540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r>
              <a:rPr lang="en-US" altLang="zh-TW" sz="5400" b="1" dirty="0">
                <a:solidFill>
                  <a:schemeClr val="bg1"/>
                </a:solidFill>
                <a:effectLst>
                  <a:outerShdw blurRad="38100" dist="38100" dir="2700000" algn="tl">
                    <a:srgbClr val="000000">
                      <a:alpha val="43137"/>
                    </a:srgbClr>
                  </a:outerShdw>
                </a:effectLst>
                <a:latin typeface="Arial" panose="020B0604020202020204" pitchFamily="34" charset="0"/>
                <a:ea typeface="微軟正黑體" panose="020B0604030504040204" pitchFamily="34" charset="-120"/>
                <a:cs typeface="Arial" panose="020B0604020202020204" pitchFamily="34" charset="0"/>
              </a:rPr>
              <a:t>113</a:t>
            </a:r>
            <a:r>
              <a:rPr lang="zh-TW" altLang="en-US" sz="5400" b="1" dirty="0">
                <a:solidFill>
                  <a:schemeClr val="bg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學年度大學</a:t>
            </a:r>
            <a:endParaRPr lang="en-US" altLang="zh-TW" sz="5400" b="1" dirty="0">
              <a:solidFill>
                <a:schemeClr val="bg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a:p>
            <a:pPr algn="ctr">
              <a:lnSpc>
                <a:spcPct val="100000"/>
              </a:lnSpc>
            </a:pPr>
            <a:r>
              <a:rPr lang="zh-TW" altLang="en-US" sz="5400" b="1" dirty="0">
                <a:solidFill>
                  <a:schemeClr val="bg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繁星推薦</a:t>
            </a:r>
            <a:endParaRPr lang="en-US" altLang="zh-TW" sz="5400" b="1" dirty="0">
              <a:solidFill>
                <a:schemeClr val="bg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a:p>
            <a:pPr algn="ctr">
              <a:lnSpc>
                <a:spcPct val="100000"/>
              </a:lnSpc>
            </a:pPr>
            <a:r>
              <a:rPr lang="zh-TW" altLang="en-US" sz="5400" b="1" dirty="0">
                <a:solidFill>
                  <a:schemeClr val="bg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報名試務作業說明</a:t>
            </a:r>
          </a:p>
        </p:txBody>
      </p:sp>
      <p:sp>
        <p:nvSpPr>
          <p:cNvPr id="9" name="矩形 8"/>
          <p:cNvSpPr/>
          <p:nvPr/>
        </p:nvSpPr>
        <p:spPr>
          <a:xfrm>
            <a:off x="1538871" y="1226761"/>
            <a:ext cx="6832016" cy="3441085"/>
          </a:xfrm>
          <a:prstGeom prst="rect">
            <a:avLst/>
          </a:prstGeom>
          <a:noFill/>
          <a:ln w="25400">
            <a:solidFill>
              <a:schemeClr val="bg1"/>
            </a:solidFill>
          </a:ln>
          <a:effectLst>
            <a:outerShdw blurRad="444500" dist="2540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1"/>
          </a:p>
        </p:txBody>
      </p:sp>
      <p:sp>
        <p:nvSpPr>
          <p:cNvPr id="12" name="副標題 5">
            <a:extLst>
              <a:ext uri="{FF2B5EF4-FFF2-40B4-BE49-F238E27FC236}">
                <a16:creationId xmlns:a16="http://schemas.microsoft.com/office/drawing/2014/main" id="{8B8B4ACD-B5D4-416C-B580-352C93D3DB68}"/>
              </a:ext>
            </a:extLst>
          </p:cNvPr>
          <p:cNvSpPr txBox="1">
            <a:spLocks/>
          </p:cNvSpPr>
          <p:nvPr/>
        </p:nvSpPr>
        <p:spPr>
          <a:xfrm>
            <a:off x="1416564" y="5386609"/>
            <a:ext cx="5764821" cy="49013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TW" altLang="en-US" b="1" dirty="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報告單位：大學甄選入學委員會</a:t>
            </a:r>
            <a:endParaRPr lang="en-US" altLang="zh-TW" b="1" dirty="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endParaRPr>
          </a:p>
        </p:txBody>
      </p:sp>
      <p:pic>
        <p:nvPicPr>
          <p:cNvPr id="4" name="圖片 3">
            <a:extLst>
              <a:ext uri="{FF2B5EF4-FFF2-40B4-BE49-F238E27FC236}">
                <a16:creationId xmlns:a16="http://schemas.microsoft.com/office/drawing/2014/main" id="{8BBD51E0-5FD7-407B-9293-5ADCE519C09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951201">
            <a:off x="7803870" y="3051787"/>
            <a:ext cx="2331412" cy="2331412"/>
          </a:xfrm>
          <a:prstGeom prst="rect">
            <a:avLst/>
          </a:prstGeom>
        </p:spPr>
      </p:pic>
    </p:spTree>
    <p:extLst>
      <p:ext uri="{BB962C8B-B14F-4D97-AF65-F5344CB8AC3E}">
        <p14:creationId xmlns:p14="http://schemas.microsoft.com/office/powerpoint/2010/main" val="7889430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130">
            <a:extLst>
              <a:ext uri="{FF2B5EF4-FFF2-40B4-BE49-F238E27FC236}">
                <a16:creationId xmlns:a16="http://schemas.microsoft.com/office/drawing/2014/main" id="{4ED40A41-F57C-4D0E-A882-2642DC3BC2D3}"/>
              </a:ext>
            </a:extLst>
          </p:cNvPr>
          <p:cNvSpPr txBox="1"/>
          <p:nvPr/>
        </p:nvSpPr>
        <p:spPr>
          <a:xfrm>
            <a:off x="1934267" y="3173362"/>
            <a:ext cx="7740000" cy="896307"/>
          </a:xfrm>
          <a:prstGeom prst="rect">
            <a:avLst/>
          </a:prstGeom>
          <a:noFill/>
          <a:ln>
            <a:solidFill>
              <a:schemeClr val="tx1"/>
            </a:solidFill>
          </a:ln>
        </p:spPr>
        <p:txBody>
          <a:bodyPr wrap="square" lIns="144000" rIns="36000" rtlCol="0" anchor="ctr" anchorCtr="0">
            <a:noAutofit/>
          </a:bodyPr>
          <a:lstStyle/>
          <a:p>
            <a:pPr marL="88900" indent="-88900">
              <a:lnSpc>
                <a:spcPts val="2500"/>
              </a:lnSpc>
              <a:buFont typeface="Arial" panose="020B0604020202020204" pitchFamily="34" charset="0"/>
              <a:buChar char="•"/>
            </a:pPr>
            <a:r>
              <a:rPr lang="zh-TW" altLang="zh-TW"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校系如同時將學科能力測驗「數學</a:t>
            </a:r>
            <a:r>
              <a:rPr lang="en-US" altLang="zh-TW"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A</a:t>
            </a:r>
            <a:r>
              <a:rPr lang="zh-TW" altLang="zh-TW"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」、「數學</a:t>
            </a:r>
            <a:r>
              <a:rPr lang="en-US" altLang="zh-TW"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B</a:t>
            </a:r>
            <a:r>
              <a:rPr lang="zh-TW" altLang="zh-TW"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」訂為其檢定科目</a:t>
            </a:r>
            <a:r>
              <a:rPr lang="zh-TW" altLang="en-US"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考生僅需通過「數學</a:t>
            </a:r>
            <a:r>
              <a:rPr lang="en-US" altLang="zh-TW"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A</a:t>
            </a:r>
            <a:r>
              <a:rPr lang="zh-TW" altLang="zh-TW"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」或「數學</a:t>
            </a:r>
            <a:r>
              <a:rPr lang="en-US" altLang="zh-TW"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B</a:t>
            </a:r>
            <a:r>
              <a:rPr lang="zh-TW" altLang="zh-TW"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」其中一科之檢定標準。</a:t>
            </a:r>
          </a:p>
        </p:txBody>
      </p:sp>
      <p:sp>
        <p:nvSpPr>
          <p:cNvPr id="7" name="矩形 6">
            <a:extLst>
              <a:ext uri="{FF2B5EF4-FFF2-40B4-BE49-F238E27FC236}">
                <a16:creationId xmlns:a16="http://schemas.microsoft.com/office/drawing/2014/main" id="{0C44F746-0246-49B4-9E99-735108A9A4C4}"/>
              </a:ext>
            </a:extLst>
          </p:cNvPr>
          <p:cNvSpPr/>
          <p:nvPr/>
        </p:nvSpPr>
        <p:spPr>
          <a:xfrm>
            <a:off x="1934266" y="4719925"/>
            <a:ext cx="7740000" cy="1472677"/>
          </a:xfrm>
          <a:prstGeom prst="rect">
            <a:avLst/>
          </a:prstGeom>
          <a:ln>
            <a:solidFill>
              <a:schemeClr val="tx1"/>
            </a:solidFill>
          </a:ln>
        </p:spPr>
        <p:txBody>
          <a:bodyPr wrap="square" lIns="144000" anchor="b" anchorCtr="0">
            <a:noAutofit/>
          </a:bodyPr>
          <a:lstStyle/>
          <a:p>
            <a:pPr marL="88900" indent="-88900">
              <a:lnSpc>
                <a:spcPts val="2500"/>
              </a:lnSpc>
              <a:buFont typeface="Arial" panose="020B0604020202020204" pitchFamily="34" charset="0"/>
              <a:buChar char="•"/>
            </a:pPr>
            <a:r>
              <a:rPr lang="zh-TW" altLang="zh-TW" dirty="0">
                <a:latin typeface="微軟正黑體" panose="020B0604030504040204" pitchFamily="34" charset="-120"/>
                <a:ea typeface="微軟正黑體" panose="020B0604030504040204" pitchFamily="34" charset="-120"/>
              </a:rPr>
              <a:t>校系要求</a:t>
            </a:r>
            <a:r>
              <a:rPr lang="zh-TW" altLang="en-US" dirty="0">
                <a:latin typeface="微軟正黑體" panose="020B0604030504040204" pitchFamily="34" charset="-120"/>
                <a:ea typeface="微軟正黑體" panose="020B0604030504040204" pitchFamily="34" charset="-120"/>
              </a:rPr>
              <a:t>檢定及分發比序之學科能力測驗科目成績總和為零級分</a:t>
            </a:r>
            <a:r>
              <a:rPr lang="en-US" altLang="zh-TW" dirty="0">
                <a:latin typeface="微軟正黑體" panose="020B0604030504040204" pitchFamily="34" charset="-12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缺考</a:t>
            </a:r>
            <a:r>
              <a:rPr lang="zh-TW" altLang="zh-TW" dirty="0">
                <a:latin typeface="微軟正黑體" panose="020B0604030504040204" pitchFamily="34" charset="-12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未報考成績以零級分計</a:t>
            </a:r>
            <a:r>
              <a:rPr lang="en-US" altLang="zh-TW" dirty="0">
                <a:latin typeface="微軟正黑體" panose="020B0604030504040204" pitchFamily="34" charset="-120"/>
                <a:ea typeface="微軟正黑體" panose="020B0604030504040204" pitchFamily="34" charset="-120"/>
              </a:rPr>
              <a:t>)</a:t>
            </a:r>
          </a:p>
          <a:p>
            <a:pPr marL="88900" indent="-88900">
              <a:lnSpc>
                <a:spcPts val="2500"/>
              </a:lnSpc>
              <a:buFont typeface="Arial" panose="020B0604020202020204" pitchFamily="34" charset="0"/>
              <a:buChar char="•"/>
            </a:pPr>
            <a:r>
              <a:rPr lang="zh-TW" altLang="zh-TW" dirty="0">
                <a:latin typeface="微軟正黑體" panose="020B0604030504040204" pitchFamily="34" charset="-120"/>
                <a:ea typeface="微軟正黑體" panose="020B0604030504040204" pitchFamily="34" charset="-120"/>
              </a:rPr>
              <a:t>校系要求</a:t>
            </a:r>
            <a:r>
              <a:rPr lang="zh-TW" altLang="en-US" dirty="0">
                <a:latin typeface="微軟正黑體" panose="020B0604030504040204" pitchFamily="34" charset="-120"/>
                <a:ea typeface="微軟正黑體" panose="020B0604030504040204" pitchFamily="34" charset="-120"/>
              </a:rPr>
              <a:t>檢定或分發比序</a:t>
            </a:r>
            <a:r>
              <a:rPr lang="zh-TW" altLang="zh-TW" dirty="0">
                <a:latin typeface="微軟正黑體" panose="020B0604030504040204" pitchFamily="34" charset="-120"/>
                <a:ea typeface="微軟正黑體" panose="020B0604030504040204" pitchFamily="34" charset="-120"/>
              </a:rPr>
              <a:t>之術科</a:t>
            </a:r>
            <a:r>
              <a:rPr lang="zh-TW" altLang="en-US" dirty="0">
                <a:latin typeface="微軟正黑體" panose="020B0604030504040204" pitchFamily="34" charset="-120"/>
                <a:ea typeface="微軟正黑體" panose="020B0604030504040204" pitchFamily="34" charset="-120"/>
              </a:rPr>
              <a:t>考試</a:t>
            </a:r>
            <a:r>
              <a:rPr lang="zh-TW" altLang="zh-TW" dirty="0">
                <a:latin typeface="微軟正黑體" panose="020B0604030504040204" pitchFamily="34" charset="-120"/>
                <a:ea typeface="微軟正黑體" panose="020B0604030504040204" pitchFamily="34" charset="-120"/>
              </a:rPr>
              <a:t>項目為零分</a:t>
            </a:r>
            <a:r>
              <a:rPr lang="en-US" altLang="zh-TW" dirty="0">
                <a:latin typeface="微軟正黑體" panose="020B0604030504040204" pitchFamily="34" charset="-12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缺考</a:t>
            </a:r>
            <a:r>
              <a:rPr lang="zh-TW" altLang="zh-TW" dirty="0">
                <a:latin typeface="微軟正黑體" panose="020B0604030504040204" pitchFamily="34" charset="-12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未報考成績以零分計</a:t>
            </a:r>
            <a:r>
              <a:rPr lang="en-US" altLang="zh-TW" dirty="0">
                <a:latin typeface="微軟正黑體" panose="020B0604030504040204" pitchFamily="34" charset="-120"/>
                <a:ea typeface="微軟正黑體" panose="020B0604030504040204" pitchFamily="34" charset="-120"/>
              </a:rPr>
              <a:t>)</a:t>
            </a:r>
          </a:p>
        </p:txBody>
      </p:sp>
      <p:sp>
        <p:nvSpPr>
          <p:cNvPr id="9" name="文字方塊 8">
            <a:extLst>
              <a:ext uri="{FF2B5EF4-FFF2-40B4-BE49-F238E27FC236}">
                <a16:creationId xmlns:a16="http://schemas.microsoft.com/office/drawing/2014/main" id="{2A2A032B-7B20-4B92-9A98-61294C305978}"/>
              </a:ext>
            </a:extLst>
          </p:cNvPr>
          <p:cNvSpPr txBox="1"/>
          <p:nvPr/>
        </p:nvSpPr>
        <p:spPr>
          <a:xfrm>
            <a:off x="1983597" y="1753468"/>
            <a:ext cx="7740000" cy="628760"/>
          </a:xfrm>
          <a:prstGeom prst="rect">
            <a:avLst/>
          </a:prstGeom>
          <a:ln>
            <a:solidFill>
              <a:schemeClr val="tx1"/>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4000" tIns="333248" rIns="288000" bIns="113792" numCol="1" spcCol="1270" anchor="ctr" anchorCtr="0">
            <a:noAutofit/>
          </a:bodyPr>
          <a:lstStyle/>
          <a:p>
            <a:pPr>
              <a:buFont typeface="Arial" panose="020B0604020202020204" pitchFamily="34" charset="0"/>
              <a:buChar char="•"/>
            </a:pPr>
            <a:r>
              <a:rPr lang="zh-TW" altLang="zh-TW"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學科能力測驗「數學</a:t>
            </a:r>
            <a:r>
              <a:rPr lang="en-US" altLang="zh-TW"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A</a:t>
            </a:r>
            <a:r>
              <a:rPr lang="zh-TW" altLang="zh-TW"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」、「數學</a:t>
            </a:r>
            <a:r>
              <a:rPr lang="en-US" altLang="zh-TW"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B</a:t>
            </a:r>
            <a:r>
              <a:rPr lang="zh-TW" altLang="zh-TW"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a:t>
            </a:r>
            <a:r>
              <a:rPr lang="zh-TW" altLang="en-US"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於規則中僅計為</a:t>
            </a:r>
            <a:r>
              <a:rPr lang="en-US" altLang="zh-TW"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1</a:t>
            </a:r>
            <a:r>
              <a:rPr lang="zh-TW" altLang="en-US"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科。</a:t>
            </a:r>
            <a:endParaRPr lang="en-US" altLang="zh-TW"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10" name="矩形: 圓角 8">
            <a:extLst>
              <a:ext uri="{FF2B5EF4-FFF2-40B4-BE49-F238E27FC236}">
                <a16:creationId xmlns:a16="http://schemas.microsoft.com/office/drawing/2014/main" id="{EA625335-7B53-41DD-A910-5276037F8193}"/>
              </a:ext>
            </a:extLst>
          </p:cNvPr>
          <p:cNvSpPr/>
          <p:nvPr/>
        </p:nvSpPr>
        <p:spPr>
          <a:xfrm>
            <a:off x="1643523" y="2750714"/>
            <a:ext cx="8280000" cy="504000"/>
          </a:xfrm>
          <a:prstGeom prst="roundRect">
            <a:avLst/>
          </a:prstGeom>
          <a:solidFill>
            <a:schemeClr val="accent5">
              <a:lumMod val="75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nchor="ctr"/>
          <a:lstStyle/>
          <a:p>
            <a:r>
              <a:rPr lang="en-US" altLang="zh-TW" sz="2000" b="1" dirty="0">
                <a:latin typeface="微軟正黑體" panose="020B0604030504040204" pitchFamily="34" charset="-120"/>
                <a:ea typeface="微軟正黑體" panose="020B0604030504040204" pitchFamily="34" charset="-120"/>
              </a:rPr>
              <a:t>※</a:t>
            </a:r>
            <a:r>
              <a:rPr lang="zh-TW" altLang="en-US" sz="2000" b="1" dirty="0">
                <a:latin typeface="微軟正黑體" panose="020B0604030504040204" pitchFamily="34" charset="-120"/>
                <a:ea typeface="微軟正黑體" panose="020B0604030504040204" pitchFamily="34" charset="-120"/>
              </a:rPr>
              <a:t>考生需先通過檢定，得參加分發比序（篩選）</a:t>
            </a:r>
          </a:p>
        </p:txBody>
      </p:sp>
      <p:sp>
        <p:nvSpPr>
          <p:cNvPr id="12" name="矩形: 圓角 12">
            <a:extLst>
              <a:ext uri="{FF2B5EF4-FFF2-40B4-BE49-F238E27FC236}">
                <a16:creationId xmlns:a16="http://schemas.microsoft.com/office/drawing/2014/main" id="{CCF0EAD8-D129-4A76-B538-B31540B051E3}"/>
              </a:ext>
            </a:extLst>
          </p:cNvPr>
          <p:cNvSpPr/>
          <p:nvPr/>
        </p:nvSpPr>
        <p:spPr>
          <a:xfrm>
            <a:off x="1662758" y="1385033"/>
            <a:ext cx="8280000" cy="504000"/>
          </a:xfrm>
          <a:prstGeom prst="roundRect">
            <a:avLst/>
          </a:prstGeom>
          <a:solidFill>
            <a:schemeClr val="accent6">
              <a:lumMod val="75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nchor="ctr"/>
          <a:lstStyle/>
          <a:p>
            <a:r>
              <a:rPr lang="en-US" altLang="zh-TW" sz="2000" b="1"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en-US" sz="2000" b="1" dirty="0">
                <a:solidFill>
                  <a:prstClr val="white"/>
                </a:solidFill>
                <a:latin typeface="微軟正黑體" panose="020B0604030504040204" pitchFamily="34" charset="-120"/>
                <a:ea typeface="微軟正黑體" panose="020B0604030504040204" pitchFamily="34" charset="-120"/>
              </a:rPr>
              <a:t>校系檢定、篩選及比序之學測科目至多</a:t>
            </a:r>
            <a:r>
              <a:rPr lang="en-US" altLang="zh-TW" sz="2000" b="1" dirty="0">
                <a:solidFill>
                  <a:prstClr val="white"/>
                </a:solidFill>
                <a:latin typeface="微軟正黑體" panose="020B0604030504040204" pitchFamily="34" charset="-120"/>
                <a:ea typeface="微軟正黑體" panose="020B0604030504040204" pitchFamily="34" charset="-120"/>
              </a:rPr>
              <a:t>4</a:t>
            </a:r>
            <a:r>
              <a:rPr lang="zh-TW" altLang="en-US" sz="2000" b="1" dirty="0">
                <a:solidFill>
                  <a:prstClr val="white"/>
                </a:solidFill>
                <a:latin typeface="微軟正黑體" panose="020B0604030504040204" pitchFamily="34" charset="-120"/>
                <a:ea typeface="微軟正黑體" panose="020B0604030504040204" pitchFamily="34" charset="-120"/>
              </a:rPr>
              <a:t>科</a:t>
            </a:r>
            <a:endParaRPr lang="zh-TW" altLang="en-US" sz="2000" b="1"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13" name="矩形: 圓角 13">
            <a:extLst>
              <a:ext uri="{FF2B5EF4-FFF2-40B4-BE49-F238E27FC236}">
                <a16:creationId xmlns:a16="http://schemas.microsoft.com/office/drawing/2014/main" id="{B849CF05-C5FF-495E-87E5-1F4C4E727D3C}"/>
              </a:ext>
            </a:extLst>
          </p:cNvPr>
          <p:cNvSpPr/>
          <p:nvPr/>
        </p:nvSpPr>
        <p:spPr>
          <a:xfrm>
            <a:off x="1662758" y="4332418"/>
            <a:ext cx="8280000" cy="504000"/>
          </a:xfrm>
          <a:prstGeom prst="roundRect">
            <a:avLst/>
          </a:prstGeom>
          <a:solidFill>
            <a:schemeClr val="accent4">
              <a:lumMod val="75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nchor="ctr"/>
          <a:lstStyle/>
          <a:p>
            <a:r>
              <a:rPr lang="en-US" altLang="zh-TW" sz="2000" b="1"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en-US" sz="2000" b="1" dirty="0">
                <a:solidFill>
                  <a:prstClr val="white"/>
                </a:solidFill>
                <a:latin typeface="微軟正黑體" panose="020B0604030504040204" pitchFamily="34" charset="-120"/>
                <a:ea typeface="微軟正黑體" panose="020B0604030504040204" pitchFamily="34" charset="-120"/>
              </a:rPr>
              <a:t>有下列任一情形者，不得參加分發比序</a:t>
            </a:r>
            <a:endParaRPr lang="zh-TW" altLang="en-US" sz="2000" b="1"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6" name="任意多边形 36">
            <a:extLst>
              <a:ext uri="{FF2B5EF4-FFF2-40B4-BE49-F238E27FC236}">
                <a16:creationId xmlns:a16="http://schemas.microsoft.com/office/drawing/2014/main" id="{943B853D-9857-475D-894B-9E967A8A004A}"/>
              </a:ext>
            </a:extLst>
          </p:cNvPr>
          <p:cNvSpPr>
            <a:spLocks/>
          </p:cNvSpPr>
          <p:nvPr/>
        </p:nvSpPr>
        <p:spPr bwMode="auto">
          <a:xfrm>
            <a:off x="1848580" y="267870"/>
            <a:ext cx="6006852" cy="724980"/>
          </a:xfrm>
          <a:custGeom>
            <a:avLst/>
            <a:gdLst>
              <a:gd name="connsiteX0" fmla="*/ 0 w 5254752"/>
              <a:gd name="connsiteY0" fmla="*/ 0 h 3808859"/>
              <a:gd name="connsiteX1" fmla="*/ 2094866 w 5254752"/>
              <a:gd name="connsiteY1" fmla="*/ 0 h 3808859"/>
              <a:gd name="connsiteX2" fmla="*/ 3657269 w 5254752"/>
              <a:gd name="connsiteY2" fmla="*/ 0 h 3808859"/>
              <a:gd name="connsiteX3" fmla="*/ 3693071 w 5254752"/>
              <a:gd name="connsiteY3" fmla="*/ 0 h 3808859"/>
              <a:gd name="connsiteX4" fmla="*/ 3793929 w 5254752"/>
              <a:gd name="connsiteY4" fmla="*/ 0 h 3808859"/>
              <a:gd name="connsiteX5" fmla="*/ 4797400 w 5254752"/>
              <a:gd name="connsiteY5" fmla="*/ 0 h 3808859"/>
              <a:gd name="connsiteX6" fmla="*/ 5254752 w 5254752"/>
              <a:gd name="connsiteY6" fmla="*/ 457896 h 3808859"/>
              <a:gd name="connsiteX7" fmla="*/ 5254752 w 5254752"/>
              <a:gd name="connsiteY7" fmla="*/ 3350964 h 3808859"/>
              <a:gd name="connsiteX8" fmla="*/ 4797400 w 5254752"/>
              <a:gd name="connsiteY8" fmla="*/ 3808859 h 3808859"/>
              <a:gd name="connsiteX9" fmla="*/ 3718218 w 5254752"/>
              <a:gd name="connsiteY9" fmla="*/ 3808859 h 3808859"/>
              <a:gd name="connsiteX10" fmla="*/ 3693071 w 5254752"/>
              <a:gd name="connsiteY10" fmla="*/ 3808859 h 3808859"/>
              <a:gd name="connsiteX11" fmla="*/ 3544443 w 5254752"/>
              <a:gd name="connsiteY11" fmla="*/ 3808859 h 3808859"/>
              <a:gd name="connsiteX12" fmla="*/ 2094866 w 5254752"/>
              <a:gd name="connsiteY12" fmla="*/ 3808859 h 3808859"/>
              <a:gd name="connsiteX13" fmla="*/ 0 w 5254752"/>
              <a:gd name="connsiteY13" fmla="*/ 3808859 h 3808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54752" h="3808859">
                <a:moveTo>
                  <a:pt x="0" y="0"/>
                </a:moveTo>
                <a:lnTo>
                  <a:pt x="2094866" y="0"/>
                </a:lnTo>
                <a:cubicBezTo>
                  <a:pt x="2770500" y="0"/>
                  <a:pt x="3277225" y="0"/>
                  <a:pt x="3657269" y="0"/>
                </a:cubicBezTo>
                <a:lnTo>
                  <a:pt x="3693071" y="0"/>
                </a:lnTo>
                <a:lnTo>
                  <a:pt x="3793929" y="0"/>
                </a:lnTo>
                <a:cubicBezTo>
                  <a:pt x="4797400" y="0"/>
                  <a:pt x="4797400" y="0"/>
                  <a:pt x="4797400" y="0"/>
                </a:cubicBezTo>
                <a:cubicBezTo>
                  <a:pt x="5046865" y="0"/>
                  <a:pt x="5254752" y="208134"/>
                  <a:pt x="5254752" y="457896"/>
                </a:cubicBezTo>
                <a:lnTo>
                  <a:pt x="5254752" y="3350964"/>
                </a:lnTo>
                <a:cubicBezTo>
                  <a:pt x="5254752" y="3611131"/>
                  <a:pt x="5046865" y="3808859"/>
                  <a:pt x="4797400" y="3808859"/>
                </a:cubicBezTo>
                <a:cubicBezTo>
                  <a:pt x="4375129" y="3808859"/>
                  <a:pt x="4018838" y="3808859"/>
                  <a:pt x="3718218" y="3808859"/>
                </a:cubicBezTo>
                <a:lnTo>
                  <a:pt x="3693071" y="3808859"/>
                </a:lnTo>
                <a:lnTo>
                  <a:pt x="3544443" y="3808859"/>
                </a:lnTo>
                <a:cubicBezTo>
                  <a:pt x="2094866" y="3808859"/>
                  <a:pt x="2094866" y="3808859"/>
                  <a:pt x="2094866" y="3808859"/>
                </a:cubicBezTo>
                <a:lnTo>
                  <a:pt x="0" y="3808859"/>
                </a:lnTo>
                <a:close/>
              </a:path>
            </a:pathLst>
          </a:custGeom>
          <a:noFill/>
          <a:ln>
            <a:noFill/>
          </a:ln>
          <a:extLst/>
        </p:spPr>
        <p:txBody>
          <a:bodyPr vert="horz" wrap="square" lIns="121913" tIns="60956" rIns="121913" bIns="60956" numCol="1" anchor="ctr" anchorCtr="0" compatLnSpc="1">
            <a:prstTxWarp prst="textNoShape">
              <a:avLst/>
            </a:prstTxWarp>
            <a:noAutofit/>
          </a:bodyPr>
          <a:lstStyle/>
          <a:p>
            <a:pPr algn="ctr"/>
            <a:r>
              <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分發比序</a:t>
            </a:r>
            <a:r>
              <a:rPr lang="en-US" altLang="zh-TW"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a:t>
            </a:r>
            <a:r>
              <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篩選</a:t>
            </a:r>
            <a:r>
              <a:rPr lang="en-US" altLang="zh-TW"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a:t>
            </a:r>
            <a:r>
              <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規則及說明</a:t>
            </a:r>
          </a:p>
        </p:txBody>
      </p:sp>
      <p:sp>
        <p:nvSpPr>
          <p:cNvPr id="15" name="投影片編號版面配置區 5">
            <a:extLst>
              <a:ext uri="{FF2B5EF4-FFF2-40B4-BE49-F238E27FC236}">
                <a16:creationId xmlns:a16="http://schemas.microsoft.com/office/drawing/2014/main" id="{3539D732-31D2-4344-9B76-0BC72F8080D9}"/>
              </a:ext>
            </a:extLst>
          </p:cNvPr>
          <p:cNvSpPr txBox="1">
            <a:spLocks/>
          </p:cNvSpPr>
          <p:nvPr/>
        </p:nvSpPr>
        <p:spPr>
          <a:xfrm>
            <a:off x="9448800" y="6492875"/>
            <a:ext cx="2743200" cy="365125"/>
          </a:xfrm>
          <a:prstGeom prst="rect">
            <a:avLst/>
          </a:prstGeom>
        </p:spPr>
        <p:txBody>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2DCFF18E-38F5-4FDF-89F7-AD020A27C1B7}" type="slidenum">
              <a:rPr lang="zh-TW" altLang="en-US" sz="1400" smtClean="0"/>
              <a:pPr algn="r"/>
              <a:t>10</a:t>
            </a:fld>
            <a:endParaRPr lang="zh-TW" altLang="en-US" sz="1400"/>
          </a:p>
        </p:txBody>
      </p:sp>
    </p:spTree>
    <p:extLst>
      <p:ext uri="{BB962C8B-B14F-4D97-AF65-F5344CB8AC3E}">
        <p14:creationId xmlns:p14="http://schemas.microsoft.com/office/powerpoint/2010/main" val="40833301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任意多边形 36">
            <a:extLst>
              <a:ext uri="{FF2B5EF4-FFF2-40B4-BE49-F238E27FC236}">
                <a16:creationId xmlns:a16="http://schemas.microsoft.com/office/drawing/2014/main" id="{943B853D-9857-475D-894B-9E967A8A004A}"/>
              </a:ext>
            </a:extLst>
          </p:cNvPr>
          <p:cNvSpPr>
            <a:spLocks/>
          </p:cNvSpPr>
          <p:nvPr/>
        </p:nvSpPr>
        <p:spPr bwMode="auto">
          <a:xfrm>
            <a:off x="2390206" y="358639"/>
            <a:ext cx="7176638" cy="724980"/>
          </a:xfrm>
          <a:custGeom>
            <a:avLst/>
            <a:gdLst>
              <a:gd name="connsiteX0" fmla="*/ 0 w 5254752"/>
              <a:gd name="connsiteY0" fmla="*/ 0 h 3808859"/>
              <a:gd name="connsiteX1" fmla="*/ 2094866 w 5254752"/>
              <a:gd name="connsiteY1" fmla="*/ 0 h 3808859"/>
              <a:gd name="connsiteX2" fmla="*/ 3657269 w 5254752"/>
              <a:gd name="connsiteY2" fmla="*/ 0 h 3808859"/>
              <a:gd name="connsiteX3" fmla="*/ 3693071 w 5254752"/>
              <a:gd name="connsiteY3" fmla="*/ 0 h 3808859"/>
              <a:gd name="connsiteX4" fmla="*/ 3793929 w 5254752"/>
              <a:gd name="connsiteY4" fmla="*/ 0 h 3808859"/>
              <a:gd name="connsiteX5" fmla="*/ 4797400 w 5254752"/>
              <a:gd name="connsiteY5" fmla="*/ 0 h 3808859"/>
              <a:gd name="connsiteX6" fmla="*/ 5254752 w 5254752"/>
              <a:gd name="connsiteY6" fmla="*/ 457896 h 3808859"/>
              <a:gd name="connsiteX7" fmla="*/ 5254752 w 5254752"/>
              <a:gd name="connsiteY7" fmla="*/ 3350964 h 3808859"/>
              <a:gd name="connsiteX8" fmla="*/ 4797400 w 5254752"/>
              <a:gd name="connsiteY8" fmla="*/ 3808859 h 3808859"/>
              <a:gd name="connsiteX9" fmla="*/ 3718218 w 5254752"/>
              <a:gd name="connsiteY9" fmla="*/ 3808859 h 3808859"/>
              <a:gd name="connsiteX10" fmla="*/ 3693071 w 5254752"/>
              <a:gd name="connsiteY10" fmla="*/ 3808859 h 3808859"/>
              <a:gd name="connsiteX11" fmla="*/ 3544443 w 5254752"/>
              <a:gd name="connsiteY11" fmla="*/ 3808859 h 3808859"/>
              <a:gd name="connsiteX12" fmla="*/ 2094866 w 5254752"/>
              <a:gd name="connsiteY12" fmla="*/ 3808859 h 3808859"/>
              <a:gd name="connsiteX13" fmla="*/ 0 w 5254752"/>
              <a:gd name="connsiteY13" fmla="*/ 3808859 h 3808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54752" h="3808859">
                <a:moveTo>
                  <a:pt x="0" y="0"/>
                </a:moveTo>
                <a:lnTo>
                  <a:pt x="2094866" y="0"/>
                </a:lnTo>
                <a:cubicBezTo>
                  <a:pt x="2770500" y="0"/>
                  <a:pt x="3277225" y="0"/>
                  <a:pt x="3657269" y="0"/>
                </a:cubicBezTo>
                <a:lnTo>
                  <a:pt x="3693071" y="0"/>
                </a:lnTo>
                <a:lnTo>
                  <a:pt x="3793929" y="0"/>
                </a:lnTo>
                <a:cubicBezTo>
                  <a:pt x="4797400" y="0"/>
                  <a:pt x="4797400" y="0"/>
                  <a:pt x="4797400" y="0"/>
                </a:cubicBezTo>
                <a:cubicBezTo>
                  <a:pt x="5046865" y="0"/>
                  <a:pt x="5254752" y="208134"/>
                  <a:pt x="5254752" y="457896"/>
                </a:cubicBezTo>
                <a:lnTo>
                  <a:pt x="5254752" y="3350964"/>
                </a:lnTo>
                <a:cubicBezTo>
                  <a:pt x="5254752" y="3611131"/>
                  <a:pt x="5046865" y="3808859"/>
                  <a:pt x="4797400" y="3808859"/>
                </a:cubicBezTo>
                <a:cubicBezTo>
                  <a:pt x="4375129" y="3808859"/>
                  <a:pt x="4018838" y="3808859"/>
                  <a:pt x="3718218" y="3808859"/>
                </a:cubicBezTo>
                <a:lnTo>
                  <a:pt x="3693071" y="3808859"/>
                </a:lnTo>
                <a:lnTo>
                  <a:pt x="3544443" y="3808859"/>
                </a:lnTo>
                <a:cubicBezTo>
                  <a:pt x="2094866" y="3808859"/>
                  <a:pt x="2094866" y="3808859"/>
                  <a:pt x="2094866" y="3808859"/>
                </a:cubicBezTo>
                <a:lnTo>
                  <a:pt x="0" y="3808859"/>
                </a:lnTo>
                <a:close/>
              </a:path>
            </a:pathLst>
          </a:custGeom>
          <a:noFill/>
          <a:ln>
            <a:noFill/>
          </a:ln>
          <a:extLst/>
        </p:spPr>
        <p:txBody>
          <a:bodyPr vert="horz" wrap="square" lIns="121913" tIns="60956" rIns="121913" bIns="60956" numCol="1" anchor="ctr" anchorCtr="0" compatLnSpc="1">
            <a:prstTxWarp prst="textNoShape">
              <a:avLst/>
            </a:prstTxWarp>
            <a:noAutofit/>
          </a:bodyPr>
          <a:lstStyle/>
          <a:p>
            <a:pPr algn="ctr">
              <a:defRPr/>
            </a:pPr>
            <a:r>
              <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第</a:t>
            </a:r>
            <a:r>
              <a:rPr lang="en-US" altLang="zh-TW"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1-7</a:t>
            </a:r>
            <a:r>
              <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類學群分發比序說明範例</a:t>
            </a:r>
          </a:p>
        </p:txBody>
      </p:sp>
      <p:sp>
        <p:nvSpPr>
          <p:cNvPr id="7" name="矩形 6">
            <a:extLst>
              <a:ext uri="{FF2B5EF4-FFF2-40B4-BE49-F238E27FC236}">
                <a16:creationId xmlns:a16="http://schemas.microsoft.com/office/drawing/2014/main" id="{5E953676-E089-4A9A-9F0D-CD6B62035BF7}"/>
              </a:ext>
            </a:extLst>
          </p:cNvPr>
          <p:cNvSpPr>
            <a:spLocks noChangeArrowheads="1"/>
          </p:cNvSpPr>
          <p:nvPr/>
        </p:nvSpPr>
        <p:spPr bwMode="auto">
          <a:xfrm>
            <a:off x="2604123" y="1272481"/>
            <a:ext cx="6654800" cy="461665"/>
          </a:xfrm>
          <a:prstGeom prst="rect">
            <a:avLst/>
          </a:prstGeom>
          <a:solidFill>
            <a:schemeClr val="accent2">
              <a:lumMod val="40000"/>
              <a:lumOff val="60000"/>
            </a:schemeClr>
          </a:solidFill>
          <a:ln>
            <a:headEnd/>
            <a:tailEnd/>
          </a:ln>
          <a:extLst/>
        </p:spPr>
        <p:style>
          <a:lnRef idx="1">
            <a:schemeClr val="accent1"/>
          </a:lnRef>
          <a:fillRef idx="2">
            <a:schemeClr val="accent1"/>
          </a:fillRef>
          <a:effectRef idx="1">
            <a:schemeClr val="accent1"/>
          </a:effectRef>
          <a:fontRef idx="minor">
            <a:schemeClr val="dk1"/>
          </a:fontRef>
        </p:style>
        <p:txBody>
          <a:bodyPr anchor="ctr">
            <a:spAutoFit/>
          </a:bodyP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lgn="ctr">
              <a:spcBef>
                <a:spcPts val="500"/>
              </a:spcBef>
              <a:spcAft>
                <a:spcPts val="500"/>
              </a:spcAft>
              <a:defRPr/>
            </a:pPr>
            <a:r>
              <a:rPr lang="zh-TW" altLang="en-US" sz="2400" b="1" dirty="0">
                <a:latin typeface="微軟正黑體" panose="020B0604030504040204" pitchFamily="34" charset="-120"/>
                <a:ea typeface="微軟正黑體" panose="020B0604030504040204" pitchFamily="34" charset="-120"/>
              </a:rPr>
              <a:t>高中對同一所大學每一學群至多可推薦</a:t>
            </a:r>
            <a:r>
              <a:rPr lang="en-US" altLang="zh-TW" sz="2400" b="1" dirty="0">
                <a:latin typeface="微軟正黑體" panose="020B0604030504040204" pitchFamily="34" charset="-120"/>
                <a:ea typeface="微軟正黑體" panose="020B0604030504040204" pitchFamily="34" charset="-120"/>
              </a:rPr>
              <a:t>2</a:t>
            </a:r>
            <a:r>
              <a:rPr lang="zh-TW" altLang="en-US" sz="2400" b="1" dirty="0">
                <a:latin typeface="微軟正黑體" panose="020B0604030504040204" pitchFamily="34" charset="-120"/>
                <a:ea typeface="微軟正黑體" panose="020B0604030504040204" pitchFamily="34" charset="-120"/>
              </a:rPr>
              <a:t>名學生</a:t>
            </a:r>
            <a:endParaRPr lang="zh-TW" altLang="zh-TW" sz="2400" b="1" dirty="0">
              <a:latin typeface="微軟正黑體" panose="020B0604030504040204" pitchFamily="34" charset="-120"/>
              <a:ea typeface="微軟正黑體" panose="020B0604030504040204" pitchFamily="34" charset="-120"/>
            </a:endParaRPr>
          </a:p>
        </p:txBody>
      </p:sp>
      <p:grpSp>
        <p:nvGrpSpPr>
          <p:cNvPr id="8" name="Group 26">
            <a:extLst>
              <a:ext uri="{FF2B5EF4-FFF2-40B4-BE49-F238E27FC236}">
                <a16:creationId xmlns:a16="http://schemas.microsoft.com/office/drawing/2014/main" id="{844B1063-56A2-4C4E-A70A-258E82FB3ED3}"/>
              </a:ext>
            </a:extLst>
          </p:cNvPr>
          <p:cNvGrpSpPr>
            <a:grpSpLocks/>
          </p:cNvGrpSpPr>
          <p:nvPr/>
        </p:nvGrpSpPr>
        <p:grpSpPr bwMode="auto">
          <a:xfrm>
            <a:off x="1758542" y="2462261"/>
            <a:ext cx="1903412" cy="2497138"/>
            <a:chOff x="2992" y="3799"/>
            <a:chExt cx="2999" cy="3930"/>
          </a:xfrm>
        </p:grpSpPr>
        <p:sp>
          <p:nvSpPr>
            <p:cNvPr id="9" name="文字方塊 23">
              <a:extLst>
                <a:ext uri="{FF2B5EF4-FFF2-40B4-BE49-F238E27FC236}">
                  <a16:creationId xmlns:a16="http://schemas.microsoft.com/office/drawing/2014/main" id="{16E0A137-FF6F-4D27-81FB-08B64A32D4B7}"/>
                </a:ext>
              </a:extLst>
            </p:cNvPr>
            <p:cNvSpPr txBox="1">
              <a:spLocks noChangeArrowheads="1"/>
            </p:cNvSpPr>
            <p:nvPr/>
          </p:nvSpPr>
          <p:spPr bwMode="auto">
            <a:xfrm>
              <a:off x="2992" y="4670"/>
              <a:ext cx="450"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Bef>
                  <a:spcPts val="500"/>
                </a:spcBef>
                <a:spcAft>
                  <a:spcPts val="500"/>
                </a:spcAft>
              </a:pPr>
              <a:r>
                <a:rPr lang="en-US" altLang="zh-TW" sz="2000" b="1" dirty="0">
                  <a:solidFill>
                    <a:schemeClr val="accent5">
                      <a:lumMod val="75000"/>
                      <a:lumOff val="25000"/>
                    </a:schemeClr>
                  </a:solidFill>
                  <a:latin typeface="微軟正黑體" panose="020B0604030504040204" pitchFamily="34" charset="-120"/>
                  <a:ea typeface="微軟正黑體" panose="020B0604030504040204" pitchFamily="34" charset="-120"/>
                </a:rPr>
                <a:t>1</a:t>
              </a:r>
              <a:endParaRPr lang="zh-TW" altLang="zh-TW" sz="2000" b="1">
                <a:solidFill>
                  <a:schemeClr val="accent5">
                    <a:lumMod val="75000"/>
                    <a:lumOff val="25000"/>
                  </a:schemeClr>
                </a:solidFill>
                <a:latin typeface="微軟正黑體" panose="020B0604030504040204" pitchFamily="34" charset="-120"/>
                <a:ea typeface="微軟正黑體" panose="020B0604030504040204" pitchFamily="34" charset="-120"/>
              </a:endParaRPr>
            </a:p>
          </p:txBody>
        </p:sp>
        <p:sp>
          <p:nvSpPr>
            <p:cNvPr id="10" name="文字方塊 24">
              <a:extLst>
                <a:ext uri="{FF2B5EF4-FFF2-40B4-BE49-F238E27FC236}">
                  <a16:creationId xmlns:a16="http://schemas.microsoft.com/office/drawing/2014/main" id="{9F783CCB-A3EB-4D57-BA4C-2642A99F8EAE}"/>
                </a:ext>
              </a:extLst>
            </p:cNvPr>
            <p:cNvSpPr txBox="1">
              <a:spLocks noChangeArrowheads="1"/>
            </p:cNvSpPr>
            <p:nvPr/>
          </p:nvSpPr>
          <p:spPr bwMode="auto">
            <a:xfrm>
              <a:off x="2992" y="5462"/>
              <a:ext cx="450" cy="7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Bef>
                  <a:spcPts val="500"/>
                </a:spcBef>
                <a:spcAft>
                  <a:spcPts val="500"/>
                </a:spcAft>
              </a:pPr>
              <a:r>
                <a:rPr lang="en-US" altLang="zh-TW" sz="2000" b="1" dirty="0">
                  <a:solidFill>
                    <a:schemeClr val="accent5">
                      <a:lumMod val="75000"/>
                      <a:lumOff val="25000"/>
                    </a:schemeClr>
                  </a:solidFill>
                  <a:latin typeface="微軟正黑體" panose="020B0604030504040204" pitchFamily="34" charset="-120"/>
                  <a:ea typeface="微軟正黑體" panose="020B0604030504040204" pitchFamily="34" charset="-120"/>
                </a:rPr>
                <a:t>2</a:t>
              </a:r>
              <a:endParaRPr lang="zh-TW" altLang="zh-TW" sz="2000" b="1">
                <a:solidFill>
                  <a:schemeClr val="accent5">
                    <a:lumMod val="75000"/>
                    <a:lumOff val="25000"/>
                  </a:schemeClr>
                </a:solidFill>
                <a:latin typeface="微軟正黑體" panose="020B0604030504040204" pitchFamily="34" charset="-120"/>
                <a:ea typeface="微軟正黑體" panose="020B0604030504040204" pitchFamily="34" charset="-120"/>
              </a:endParaRPr>
            </a:p>
          </p:txBody>
        </p:sp>
        <p:sp>
          <p:nvSpPr>
            <p:cNvPr id="11" name="文字方塊 25">
              <a:extLst>
                <a:ext uri="{FF2B5EF4-FFF2-40B4-BE49-F238E27FC236}">
                  <a16:creationId xmlns:a16="http://schemas.microsoft.com/office/drawing/2014/main" id="{505B86DE-0D48-4ABC-966E-986503691BCB}"/>
                </a:ext>
              </a:extLst>
            </p:cNvPr>
            <p:cNvSpPr txBox="1">
              <a:spLocks noChangeArrowheads="1"/>
            </p:cNvSpPr>
            <p:nvPr/>
          </p:nvSpPr>
          <p:spPr bwMode="auto">
            <a:xfrm>
              <a:off x="2992" y="6280"/>
              <a:ext cx="450" cy="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Bef>
                  <a:spcPts val="500"/>
                </a:spcBef>
                <a:spcAft>
                  <a:spcPts val="500"/>
                </a:spcAft>
              </a:pPr>
              <a:r>
                <a:rPr lang="en-US" altLang="zh-TW" sz="2000" b="1" dirty="0">
                  <a:solidFill>
                    <a:schemeClr val="accent5">
                      <a:lumMod val="75000"/>
                      <a:lumOff val="25000"/>
                    </a:schemeClr>
                  </a:solidFill>
                  <a:latin typeface="微軟正黑體" panose="020B0604030504040204" pitchFamily="34" charset="-120"/>
                  <a:ea typeface="微軟正黑體" panose="020B0604030504040204" pitchFamily="34" charset="-120"/>
                </a:rPr>
                <a:t>3</a:t>
              </a:r>
              <a:endParaRPr lang="zh-TW" altLang="zh-TW" sz="2000" b="1">
                <a:solidFill>
                  <a:schemeClr val="accent5">
                    <a:lumMod val="75000"/>
                    <a:lumOff val="25000"/>
                  </a:schemeClr>
                </a:solidFill>
                <a:latin typeface="微軟正黑體" panose="020B0604030504040204" pitchFamily="34" charset="-120"/>
                <a:ea typeface="微軟正黑體" panose="020B0604030504040204" pitchFamily="34" charset="-120"/>
              </a:endParaRPr>
            </a:p>
          </p:txBody>
        </p:sp>
        <p:sp>
          <p:nvSpPr>
            <p:cNvPr id="12" name="文字方塊 26">
              <a:extLst>
                <a:ext uri="{FF2B5EF4-FFF2-40B4-BE49-F238E27FC236}">
                  <a16:creationId xmlns:a16="http://schemas.microsoft.com/office/drawing/2014/main" id="{FD198516-BBA5-4810-8B80-3B215D6492E9}"/>
                </a:ext>
              </a:extLst>
            </p:cNvPr>
            <p:cNvSpPr txBox="1">
              <a:spLocks noChangeArrowheads="1"/>
            </p:cNvSpPr>
            <p:nvPr/>
          </p:nvSpPr>
          <p:spPr bwMode="auto">
            <a:xfrm>
              <a:off x="3276" y="3799"/>
              <a:ext cx="2715" cy="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Bef>
                  <a:spcPts val="500"/>
                </a:spcBef>
                <a:spcAft>
                  <a:spcPts val="500"/>
                </a:spcAft>
              </a:pPr>
              <a:r>
                <a:rPr lang="zh-TW" altLang="en-US" sz="2000" b="1" dirty="0">
                  <a:solidFill>
                    <a:schemeClr val="accent5"/>
                  </a:solidFill>
                  <a:latin typeface="微軟正黑體" panose="020B0604030504040204" pitchFamily="34" charset="-120"/>
                  <a:ea typeface="微軟正黑體" panose="020B0604030504040204" pitchFamily="34" charset="-120"/>
                </a:rPr>
                <a:t>高中推薦順序</a:t>
              </a:r>
              <a:endParaRPr lang="zh-TW" altLang="zh-TW" sz="1600" dirty="0">
                <a:solidFill>
                  <a:schemeClr val="accent5"/>
                </a:solidFill>
                <a:latin typeface="微軟正黑體" panose="020B0604030504040204" pitchFamily="34" charset="-120"/>
                <a:ea typeface="微軟正黑體" panose="020B0604030504040204" pitchFamily="34" charset="-120"/>
              </a:endParaRPr>
            </a:p>
          </p:txBody>
        </p:sp>
        <p:sp>
          <p:nvSpPr>
            <p:cNvPr id="13" name="文字方塊 29">
              <a:extLst>
                <a:ext uri="{FF2B5EF4-FFF2-40B4-BE49-F238E27FC236}">
                  <a16:creationId xmlns:a16="http://schemas.microsoft.com/office/drawing/2014/main" id="{45B92413-F211-4829-AC49-C82595380795}"/>
                </a:ext>
              </a:extLst>
            </p:cNvPr>
            <p:cNvSpPr txBox="1">
              <a:spLocks noChangeArrowheads="1"/>
            </p:cNvSpPr>
            <p:nvPr/>
          </p:nvSpPr>
          <p:spPr bwMode="auto">
            <a:xfrm>
              <a:off x="2992" y="7080"/>
              <a:ext cx="450" cy="6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Bef>
                  <a:spcPts val="500"/>
                </a:spcBef>
                <a:spcAft>
                  <a:spcPts val="500"/>
                </a:spcAft>
              </a:pPr>
              <a:r>
                <a:rPr lang="en-US" altLang="zh-TW" sz="2000" b="1" dirty="0">
                  <a:solidFill>
                    <a:schemeClr val="accent5">
                      <a:lumMod val="75000"/>
                      <a:lumOff val="25000"/>
                    </a:schemeClr>
                  </a:solidFill>
                  <a:latin typeface="微軟正黑體" panose="020B0604030504040204" pitchFamily="34" charset="-120"/>
                  <a:ea typeface="微軟正黑體" panose="020B0604030504040204" pitchFamily="34" charset="-120"/>
                </a:rPr>
                <a:t>4</a:t>
              </a:r>
              <a:endParaRPr lang="zh-TW" altLang="zh-TW" sz="2000" b="1">
                <a:solidFill>
                  <a:schemeClr val="accent5">
                    <a:lumMod val="75000"/>
                    <a:lumOff val="25000"/>
                  </a:schemeClr>
                </a:solidFill>
                <a:latin typeface="微軟正黑體" panose="020B0604030504040204" pitchFamily="34" charset="-120"/>
                <a:ea typeface="微軟正黑體" panose="020B0604030504040204" pitchFamily="34" charset="-120"/>
              </a:endParaRPr>
            </a:p>
          </p:txBody>
        </p:sp>
      </p:grpSp>
      <p:pic>
        <p:nvPicPr>
          <p:cNvPr id="14" name="table">
            <a:extLst>
              <a:ext uri="{FF2B5EF4-FFF2-40B4-BE49-F238E27FC236}">
                <a16:creationId xmlns:a16="http://schemas.microsoft.com/office/drawing/2014/main" id="{F01489B2-59CD-461B-9B78-04F9C56B366F}"/>
              </a:ext>
            </a:extLst>
          </p:cNvPr>
          <p:cNvPicPr>
            <a:picLocks noChangeAspect="1"/>
          </p:cNvPicPr>
          <p:nvPr/>
        </p:nvPicPr>
        <p:blipFill>
          <a:blip r:embed="rId3"/>
          <a:stretch>
            <a:fillRect/>
          </a:stretch>
        </p:blipFill>
        <p:spPr>
          <a:xfrm>
            <a:off x="2162559" y="2945655"/>
            <a:ext cx="1474788" cy="2103440"/>
          </a:xfrm>
          <a:prstGeom prst="rect">
            <a:avLst/>
          </a:prstGeom>
        </p:spPr>
      </p:pic>
      <p:cxnSp>
        <p:nvCxnSpPr>
          <p:cNvPr id="15" name="直線單箭頭接點 14">
            <a:extLst>
              <a:ext uri="{FF2B5EF4-FFF2-40B4-BE49-F238E27FC236}">
                <a16:creationId xmlns:a16="http://schemas.microsoft.com/office/drawing/2014/main" id="{515FA9D7-8630-4737-BD0C-80CE8DF608FB}"/>
              </a:ext>
            </a:extLst>
          </p:cNvPr>
          <p:cNvCxnSpPr/>
          <p:nvPr/>
        </p:nvCxnSpPr>
        <p:spPr bwMode="auto">
          <a:xfrm>
            <a:off x="3665923" y="3247280"/>
            <a:ext cx="4638675" cy="793800"/>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16" name="直線單箭頭接點 15">
            <a:extLst>
              <a:ext uri="{FF2B5EF4-FFF2-40B4-BE49-F238E27FC236}">
                <a16:creationId xmlns:a16="http://schemas.microsoft.com/office/drawing/2014/main" id="{8246ED13-5281-4BD8-AC6D-86D3752392B7}"/>
              </a:ext>
            </a:extLst>
          </p:cNvPr>
          <p:cNvCxnSpPr>
            <a:cxnSpLocks/>
          </p:cNvCxnSpPr>
          <p:nvPr/>
        </p:nvCxnSpPr>
        <p:spPr bwMode="auto">
          <a:xfrm>
            <a:off x="3645284" y="3774330"/>
            <a:ext cx="4713288" cy="17862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17" name="直線單箭頭接點 16">
            <a:extLst>
              <a:ext uri="{FF2B5EF4-FFF2-40B4-BE49-F238E27FC236}">
                <a16:creationId xmlns:a16="http://schemas.microsoft.com/office/drawing/2014/main" id="{6FDDD2BB-B864-490A-B1DC-75562F37EE85}"/>
              </a:ext>
            </a:extLst>
          </p:cNvPr>
          <p:cNvCxnSpPr>
            <a:cxnSpLocks/>
          </p:cNvCxnSpPr>
          <p:nvPr/>
        </p:nvCxnSpPr>
        <p:spPr bwMode="auto">
          <a:xfrm flipV="1">
            <a:off x="3645285" y="2533954"/>
            <a:ext cx="4659313" cy="1737264"/>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19" name="直線單箭頭接點 18">
            <a:extLst>
              <a:ext uri="{FF2B5EF4-FFF2-40B4-BE49-F238E27FC236}">
                <a16:creationId xmlns:a16="http://schemas.microsoft.com/office/drawing/2014/main" id="{4DCC58D6-21B1-4E71-8261-BD712B72ECBD}"/>
              </a:ext>
            </a:extLst>
          </p:cNvPr>
          <p:cNvCxnSpPr>
            <a:cxnSpLocks/>
          </p:cNvCxnSpPr>
          <p:nvPr/>
        </p:nvCxnSpPr>
        <p:spPr bwMode="auto">
          <a:xfrm flipV="1">
            <a:off x="3645285" y="2533954"/>
            <a:ext cx="4713287" cy="2221452"/>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pic>
        <p:nvPicPr>
          <p:cNvPr id="20" name="table">
            <a:extLst>
              <a:ext uri="{FF2B5EF4-FFF2-40B4-BE49-F238E27FC236}">
                <a16:creationId xmlns:a16="http://schemas.microsoft.com/office/drawing/2014/main" id="{58FBCBBD-5437-4888-97B8-61C456F91468}"/>
              </a:ext>
            </a:extLst>
          </p:cNvPr>
          <p:cNvPicPr>
            <a:picLocks noChangeAspect="1"/>
          </p:cNvPicPr>
          <p:nvPr/>
        </p:nvPicPr>
        <p:blipFill>
          <a:blip r:embed="rId4"/>
          <a:stretch>
            <a:fillRect/>
          </a:stretch>
        </p:blipFill>
        <p:spPr>
          <a:xfrm>
            <a:off x="8431725" y="1905296"/>
            <a:ext cx="1610583" cy="4555152"/>
          </a:xfrm>
          <a:prstGeom prst="rect">
            <a:avLst/>
          </a:prstGeom>
        </p:spPr>
      </p:pic>
      <p:sp>
        <p:nvSpPr>
          <p:cNvPr id="21" name="矩形 20">
            <a:extLst>
              <a:ext uri="{FF2B5EF4-FFF2-40B4-BE49-F238E27FC236}">
                <a16:creationId xmlns:a16="http://schemas.microsoft.com/office/drawing/2014/main" id="{79E34946-4948-485D-B20A-ADA609B6ED17}"/>
              </a:ext>
            </a:extLst>
          </p:cNvPr>
          <p:cNvSpPr>
            <a:spLocks noChangeArrowheads="1"/>
          </p:cNvSpPr>
          <p:nvPr/>
        </p:nvSpPr>
        <p:spPr bwMode="auto">
          <a:xfrm>
            <a:off x="1496378" y="5516327"/>
            <a:ext cx="2514599" cy="400110"/>
          </a:xfrm>
          <a:prstGeom prst="rect">
            <a:avLst/>
          </a:prstGeom>
          <a:solidFill>
            <a:schemeClr val="accent2">
              <a:lumMod val="40000"/>
              <a:lumOff val="60000"/>
            </a:schemeClr>
          </a:solidFill>
          <a:ln>
            <a:noFill/>
          </a:ln>
          <a:extLst/>
        </p:spPr>
        <p:style>
          <a:lnRef idx="0">
            <a:scrgbClr r="0" g="0" b="0"/>
          </a:lnRef>
          <a:fillRef idx="0">
            <a:scrgbClr r="0" g="0" b="0"/>
          </a:fillRef>
          <a:effectRef idx="0">
            <a:scrgbClr r="0" g="0" b="0"/>
          </a:effectRef>
          <a:fontRef idx="minor">
            <a:schemeClr val="lt1"/>
          </a:fontRef>
        </p:style>
        <p:txBody>
          <a:bodyPr wrap="square" anchor="ctr">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spcBef>
                <a:spcPts val="500"/>
              </a:spcBef>
              <a:spcAft>
                <a:spcPts val="500"/>
              </a:spcAft>
              <a:defRPr/>
            </a:pPr>
            <a:r>
              <a:rPr lang="zh-TW" altLang="en-US" sz="2000" b="1" dirty="0">
                <a:solidFill>
                  <a:srgbClr val="FF0000"/>
                </a:solidFill>
                <a:latin typeface="微軟正黑體" panose="020B0604030504040204" pitchFamily="34" charset="-120"/>
                <a:ea typeface="微軟正黑體" panose="020B0604030504040204" pitchFamily="34" charset="-120"/>
                <a:cs typeface="Arial" panose="020B0604020202020204" pitchFamily="34" charset="0"/>
              </a:rPr>
              <a:t>高中須排定推薦順序</a:t>
            </a:r>
            <a:endParaRPr lang="zh-TW" altLang="zh-TW" sz="2000" b="1" dirty="0">
              <a:solidFill>
                <a:srgbClr val="FF000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22" name="投影片編號版面配置區 5">
            <a:extLst>
              <a:ext uri="{FF2B5EF4-FFF2-40B4-BE49-F238E27FC236}">
                <a16:creationId xmlns:a16="http://schemas.microsoft.com/office/drawing/2014/main" id="{9B21594C-E1FC-466B-8E34-BF51BA35B0A8}"/>
              </a:ext>
            </a:extLst>
          </p:cNvPr>
          <p:cNvSpPr txBox="1">
            <a:spLocks/>
          </p:cNvSpPr>
          <p:nvPr/>
        </p:nvSpPr>
        <p:spPr>
          <a:xfrm>
            <a:off x="9448800" y="6492875"/>
            <a:ext cx="2743200" cy="365125"/>
          </a:xfrm>
          <a:prstGeom prst="rect">
            <a:avLst/>
          </a:prstGeom>
        </p:spPr>
        <p:txBody>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2DCFF18E-38F5-4FDF-89F7-AD020A27C1B7}" type="slidenum">
              <a:rPr lang="zh-TW" altLang="en-US" sz="1400" smtClean="0"/>
              <a:pPr algn="r"/>
              <a:t>11</a:t>
            </a:fld>
            <a:endParaRPr lang="zh-TW" altLang="en-US" sz="1400"/>
          </a:p>
        </p:txBody>
      </p:sp>
    </p:spTree>
    <p:extLst>
      <p:ext uri="{BB962C8B-B14F-4D97-AF65-F5344CB8AC3E}">
        <p14:creationId xmlns:p14="http://schemas.microsoft.com/office/powerpoint/2010/main" val="512810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群組 8">
            <a:extLst>
              <a:ext uri="{FF2B5EF4-FFF2-40B4-BE49-F238E27FC236}">
                <a16:creationId xmlns:a16="http://schemas.microsoft.com/office/drawing/2014/main" id="{3CA52F1C-87E0-4DA1-AD21-3145A9827578}"/>
              </a:ext>
            </a:extLst>
          </p:cNvPr>
          <p:cNvGrpSpPr>
            <a:grpSpLocks/>
          </p:cNvGrpSpPr>
          <p:nvPr/>
        </p:nvGrpSpPr>
        <p:grpSpPr bwMode="auto">
          <a:xfrm>
            <a:off x="1818933" y="2849740"/>
            <a:ext cx="1871974" cy="2095500"/>
            <a:chOff x="0" y="0"/>
            <a:chExt cx="18719" cy="20979"/>
          </a:xfrm>
        </p:grpSpPr>
        <p:sp>
          <p:nvSpPr>
            <p:cNvPr id="9" name="矩形圖說文字 4">
              <a:extLst>
                <a:ext uri="{FF2B5EF4-FFF2-40B4-BE49-F238E27FC236}">
                  <a16:creationId xmlns:a16="http://schemas.microsoft.com/office/drawing/2014/main" id="{EE3AC720-42CF-44DB-8AB3-279F1BCF6FF4}"/>
                </a:ext>
              </a:extLst>
            </p:cNvPr>
            <p:cNvSpPr>
              <a:spLocks noChangeArrowheads="1"/>
            </p:cNvSpPr>
            <p:nvPr/>
          </p:nvSpPr>
          <p:spPr bwMode="auto">
            <a:xfrm>
              <a:off x="0" y="0"/>
              <a:ext cx="18719" cy="12381"/>
            </a:xfrm>
            <a:prstGeom prst="wedgeRectCallout">
              <a:avLst>
                <a:gd name="adj1" fmla="val -20833"/>
                <a:gd name="adj2" fmla="val 62500"/>
              </a:avLst>
            </a:prstGeom>
            <a:solidFill>
              <a:srgbClr val="FFFF99"/>
            </a:solidFill>
            <a:ln w="12700" cap="flat" cmpd="sng" algn="ctr">
              <a:solidFill>
                <a:srgbClr val="FF0000"/>
              </a:solidFill>
              <a:prstDash val="solid"/>
              <a:miter lim="800000"/>
              <a:headEnd/>
              <a:tailEnd/>
            </a:ln>
            <a:effectLst/>
          </p:spPr>
          <p:txBody>
            <a:bodyPr anchor="ct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marL="0" marR="0" lvl="0" indent="0" defTabSz="914400" eaLnBrk="1" fontAlgn="auto" latinLnBrk="0" hangingPunct="1">
                <a:lnSpc>
                  <a:spcPct val="100000"/>
                </a:lnSpc>
                <a:spcBef>
                  <a:spcPct val="50000"/>
                </a:spcBef>
                <a:spcAft>
                  <a:spcPts val="0"/>
                </a:spcAft>
                <a:buClrTx/>
                <a:buSzTx/>
                <a:buFont typeface="Wingdings" panose="05000000000000000000" pitchFamily="2" charset="2"/>
                <a:buNone/>
                <a:tabLst/>
                <a:defRPr/>
              </a:pPr>
              <a:r>
                <a:rPr kumimoji="1" lang="zh-TW" altLang="en-US" sz="1200" b="0" i="0" u="none" strike="noStrike" kern="0" cap="none" spc="0" normalizeH="0" baseline="0" noProof="0" dirty="0">
                  <a:ln>
                    <a:noFill/>
                  </a:ln>
                  <a:solidFill>
                    <a:srgbClr val="000000"/>
                  </a:solidFill>
                  <a:effectLst/>
                  <a:uLnTx/>
                  <a:uFillTx/>
                  <a:latin typeface="標楷體" pitchFamily="65" charset="-120"/>
                  <a:ea typeface="標楷體" pitchFamily="65" charset="-120"/>
                  <a:cs typeface="Arial" charset="0"/>
                </a:rPr>
                <a:t>志願序一：電機工程學系</a:t>
              </a:r>
            </a:p>
            <a:p>
              <a:pPr marL="0" marR="0" lvl="0" indent="0" defTabSz="914400" eaLnBrk="1" fontAlgn="auto" latinLnBrk="0" hangingPunct="1">
                <a:lnSpc>
                  <a:spcPct val="100000"/>
                </a:lnSpc>
                <a:spcBef>
                  <a:spcPct val="50000"/>
                </a:spcBef>
                <a:spcAft>
                  <a:spcPts val="0"/>
                </a:spcAft>
                <a:buClrTx/>
                <a:buSzTx/>
                <a:buFont typeface="Wingdings" panose="05000000000000000000" pitchFamily="2" charset="2"/>
                <a:buNone/>
                <a:tabLst/>
                <a:defRPr/>
              </a:pPr>
              <a:r>
                <a:rPr kumimoji="1" lang="zh-TW" altLang="en-US" sz="1200" b="1" i="0" u="none" strike="noStrike" kern="0" cap="none" spc="0" normalizeH="0" baseline="0" noProof="0" dirty="0">
                  <a:ln>
                    <a:noFill/>
                  </a:ln>
                  <a:solidFill>
                    <a:srgbClr val="FF0000"/>
                  </a:solidFill>
                  <a:effectLst/>
                  <a:uLnTx/>
                  <a:uFillTx/>
                  <a:latin typeface="標楷體" pitchFamily="65" charset="-120"/>
                  <a:ea typeface="標楷體" pitchFamily="65" charset="-120"/>
                  <a:cs typeface="Arial" charset="0"/>
                </a:rPr>
                <a:t>志願序二：資訊管理學系</a:t>
              </a:r>
            </a:p>
            <a:p>
              <a:pPr marL="0" marR="0" lvl="0" indent="0" defTabSz="914400" eaLnBrk="1" fontAlgn="auto" latinLnBrk="0" hangingPunct="1">
                <a:lnSpc>
                  <a:spcPct val="100000"/>
                </a:lnSpc>
                <a:spcBef>
                  <a:spcPct val="50000"/>
                </a:spcBef>
                <a:spcAft>
                  <a:spcPts val="0"/>
                </a:spcAft>
                <a:buClrTx/>
                <a:buSzTx/>
                <a:buFont typeface="Wingdings" panose="05000000000000000000" pitchFamily="2" charset="2"/>
                <a:buNone/>
                <a:tabLst/>
                <a:defRPr/>
              </a:pPr>
              <a:r>
                <a:rPr kumimoji="1" lang="zh-TW" altLang="en-US" sz="1200" b="0" i="0" u="none" strike="noStrike" kern="0" cap="none" spc="0" normalizeH="0" baseline="0" noProof="0" dirty="0">
                  <a:ln>
                    <a:noFill/>
                  </a:ln>
                  <a:solidFill>
                    <a:srgbClr val="000000"/>
                  </a:solidFill>
                  <a:effectLst/>
                  <a:uLnTx/>
                  <a:uFillTx/>
                  <a:latin typeface="標楷體" pitchFamily="65" charset="-120"/>
                  <a:ea typeface="標楷體" pitchFamily="65" charset="-120"/>
                  <a:cs typeface="Arial" charset="0"/>
                </a:rPr>
                <a:t>志願序三：通訊工程學系</a:t>
              </a:r>
            </a:p>
            <a:p>
              <a:pPr marL="0" marR="0" lvl="0" indent="0" defTabSz="914400" eaLnBrk="1" fontAlgn="auto" latinLnBrk="0" hangingPunct="1">
                <a:lnSpc>
                  <a:spcPct val="100000"/>
                </a:lnSpc>
                <a:spcBef>
                  <a:spcPct val="50000"/>
                </a:spcBef>
                <a:spcAft>
                  <a:spcPts val="0"/>
                </a:spcAft>
                <a:buClrTx/>
                <a:buSzTx/>
                <a:buFont typeface="Wingdings" panose="05000000000000000000" pitchFamily="2" charset="2"/>
                <a:buNone/>
                <a:tabLst/>
                <a:defRPr/>
              </a:pPr>
              <a:r>
                <a:rPr kumimoji="1" lang="zh-TW" altLang="en-US" sz="1200" b="0" i="0" u="none" strike="noStrike" kern="0" cap="none" spc="0" normalizeH="0" baseline="0" noProof="0" dirty="0">
                  <a:ln>
                    <a:noFill/>
                  </a:ln>
                  <a:solidFill>
                    <a:srgbClr val="000000"/>
                  </a:solidFill>
                  <a:effectLst/>
                  <a:uLnTx/>
                  <a:uFillTx/>
                  <a:latin typeface="標楷體" pitchFamily="65" charset="-120"/>
                  <a:ea typeface="標楷體" pitchFamily="65" charset="-120"/>
                  <a:cs typeface="Arial" charset="0"/>
                </a:rPr>
                <a:t>志願序四：資訊工程學系</a:t>
              </a:r>
              <a:endParaRPr kumimoji="1" lang="zh-TW" altLang="zh-TW" sz="1300" b="0" i="0" u="none" strike="noStrike" kern="0" cap="none" spc="0" normalizeH="0" baseline="0" noProof="0" dirty="0">
                <a:ln>
                  <a:noFill/>
                </a:ln>
                <a:solidFill>
                  <a:srgbClr val="000000"/>
                </a:solidFill>
                <a:effectLst/>
                <a:uLnTx/>
                <a:uFillTx/>
                <a:latin typeface="Arial" charset="0"/>
                <a:ea typeface="新細明體" pitchFamily="18" charset="-120"/>
                <a:cs typeface="Arial" charset="0"/>
              </a:endParaRPr>
            </a:p>
          </p:txBody>
        </p:sp>
        <p:sp>
          <p:nvSpPr>
            <p:cNvPr id="10" name="文字方塊 7">
              <a:extLst>
                <a:ext uri="{FF2B5EF4-FFF2-40B4-BE49-F238E27FC236}">
                  <a16:creationId xmlns:a16="http://schemas.microsoft.com/office/drawing/2014/main" id="{F3A81278-8553-4720-BFF1-F1BA782C1B47}"/>
                </a:ext>
              </a:extLst>
            </p:cNvPr>
            <p:cNvSpPr txBox="1">
              <a:spLocks noChangeArrowheads="1"/>
            </p:cNvSpPr>
            <p:nvPr/>
          </p:nvSpPr>
          <p:spPr bwMode="auto">
            <a:xfrm>
              <a:off x="2160" y="15128"/>
              <a:ext cx="5950" cy="5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defTabSz="914400" eaLnBrk="1" fontAlgn="auto" latinLnBrk="0" hangingPunct="1">
                <a:lnSpc>
                  <a:spcPct val="100000"/>
                </a:lnSpc>
                <a:spcBef>
                  <a:spcPts val="500"/>
                </a:spcBef>
                <a:spcAft>
                  <a:spcPts val="500"/>
                </a:spcAft>
                <a:buClrTx/>
                <a:buSzTx/>
                <a:buFont typeface="Wingdings" panose="05000000000000000000" pitchFamily="2" charset="2"/>
                <a:buNone/>
                <a:tabLst/>
                <a:defRPr/>
              </a:pPr>
              <a:r>
                <a:rPr kumimoji="1" lang="zh-TW" altLang="en-US" sz="3200" b="1" i="0" u="none" strike="noStrike" kern="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Arial" panose="020B0604020202020204" pitchFamily="34" charset="0"/>
                </a:rPr>
                <a:t>甲</a:t>
              </a:r>
              <a:endParaRPr kumimoji="1" lang="zh-TW" altLang="zh-TW" sz="3200" b="1" i="0" u="none" strike="noStrike" kern="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Arial" panose="020B0604020202020204" pitchFamily="34" charset="0"/>
              </a:endParaRPr>
            </a:p>
          </p:txBody>
        </p:sp>
      </p:grpSp>
      <p:grpSp>
        <p:nvGrpSpPr>
          <p:cNvPr id="11" name="群組 10">
            <a:extLst>
              <a:ext uri="{FF2B5EF4-FFF2-40B4-BE49-F238E27FC236}">
                <a16:creationId xmlns:a16="http://schemas.microsoft.com/office/drawing/2014/main" id="{9D7C0638-EDB2-4E0D-8E96-35D20B357E17}"/>
              </a:ext>
            </a:extLst>
          </p:cNvPr>
          <p:cNvGrpSpPr>
            <a:grpSpLocks/>
          </p:cNvGrpSpPr>
          <p:nvPr/>
        </p:nvGrpSpPr>
        <p:grpSpPr bwMode="auto">
          <a:xfrm>
            <a:off x="3908083" y="2849740"/>
            <a:ext cx="1799972" cy="2095500"/>
            <a:chOff x="0" y="0"/>
            <a:chExt cx="17999" cy="20979"/>
          </a:xfrm>
        </p:grpSpPr>
        <p:sp>
          <p:nvSpPr>
            <p:cNvPr id="12" name="矩形圖說文字 10">
              <a:extLst>
                <a:ext uri="{FF2B5EF4-FFF2-40B4-BE49-F238E27FC236}">
                  <a16:creationId xmlns:a16="http://schemas.microsoft.com/office/drawing/2014/main" id="{05F35A37-26E7-44A6-A144-48D52A291427}"/>
                </a:ext>
              </a:extLst>
            </p:cNvPr>
            <p:cNvSpPr>
              <a:spLocks noChangeArrowheads="1"/>
            </p:cNvSpPr>
            <p:nvPr/>
          </p:nvSpPr>
          <p:spPr bwMode="auto">
            <a:xfrm>
              <a:off x="0" y="0"/>
              <a:ext cx="17999" cy="12382"/>
            </a:xfrm>
            <a:prstGeom prst="wedgeRectCallout">
              <a:avLst>
                <a:gd name="adj1" fmla="val -20833"/>
                <a:gd name="adj2" fmla="val 62500"/>
              </a:avLst>
            </a:prstGeom>
            <a:solidFill>
              <a:srgbClr val="FFFFFF"/>
            </a:solidFill>
            <a:ln w="12700">
              <a:solidFill>
                <a:srgbClr val="FF0000"/>
              </a:solidFill>
              <a:miter lim="800000"/>
              <a:headEnd/>
              <a:tailEnd/>
            </a:ln>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defTabSz="914400" eaLnBrk="1" fontAlgn="auto" latinLnBrk="0" hangingPunct="1">
                <a:lnSpc>
                  <a:spcPct val="100000"/>
                </a:lnSpc>
                <a:spcBef>
                  <a:spcPct val="50000"/>
                </a:spcBef>
                <a:spcAft>
                  <a:spcPts val="0"/>
                </a:spcAft>
                <a:buClrTx/>
                <a:buSzTx/>
                <a:buFont typeface="Wingdings" panose="05000000000000000000" pitchFamily="2" charset="2"/>
                <a:buNone/>
                <a:tabLst/>
                <a:defRPr/>
              </a:pPr>
              <a:r>
                <a:rPr kumimoji="1" lang="zh-TW" altLang="en-US" sz="1200" b="0" i="0" u="none" strike="noStrike" kern="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Arial" panose="020B0604020202020204" pitchFamily="34" charset="0"/>
                </a:rPr>
                <a:t>志願序一：生命科學系</a:t>
              </a:r>
            </a:p>
            <a:p>
              <a:pPr marL="0" marR="0" lvl="0" indent="0" defTabSz="914400" eaLnBrk="1" fontAlgn="auto" latinLnBrk="0" hangingPunct="1">
                <a:lnSpc>
                  <a:spcPct val="100000"/>
                </a:lnSpc>
                <a:spcBef>
                  <a:spcPct val="50000"/>
                </a:spcBef>
                <a:spcAft>
                  <a:spcPts val="0"/>
                </a:spcAft>
                <a:buClrTx/>
                <a:buSzTx/>
                <a:buFont typeface="Wingdings" panose="05000000000000000000" pitchFamily="2" charset="2"/>
                <a:buNone/>
                <a:tabLst/>
                <a:defRPr/>
              </a:pPr>
              <a:r>
                <a:rPr kumimoji="1" lang="zh-TW" altLang="en-US" sz="1200" b="0" i="0" u="none" strike="noStrike" kern="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Arial" panose="020B0604020202020204" pitchFamily="34" charset="0"/>
                </a:rPr>
                <a:t>志願序二：心理學系</a:t>
              </a:r>
              <a:endParaRPr kumimoji="1" lang="zh-TW" altLang="zh-TW" sz="1300" b="0" i="0" u="none" strike="noStrike" kern="0" cap="none" spc="0" normalizeH="0" baseline="0" noProof="0" dirty="0">
                <a:ln>
                  <a:noFill/>
                </a:ln>
                <a:solidFill>
                  <a:srgbClr val="000000"/>
                </a:solidFill>
                <a:effectLst/>
                <a:uLnTx/>
                <a:uFillTx/>
                <a:latin typeface="Arial" panose="020B0604020202020204" pitchFamily="34" charset="0"/>
                <a:ea typeface="微軟正黑體"/>
                <a:cs typeface="Arial" panose="020B0604020202020204" pitchFamily="34" charset="0"/>
              </a:endParaRPr>
            </a:p>
          </p:txBody>
        </p:sp>
        <p:sp>
          <p:nvSpPr>
            <p:cNvPr id="13" name="文字方塊 13">
              <a:extLst>
                <a:ext uri="{FF2B5EF4-FFF2-40B4-BE49-F238E27FC236}">
                  <a16:creationId xmlns:a16="http://schemas.microsoft.com/office/drawing/2014/main" id="{22E8DDD8-F502-4741-8290-197BED5CE1B3}"/>
                </a:ext>
              </a:extLst>
            </p:cNvPr>
            <p:cNvSpPr txBox="1">
              <a:spLocks noChangeArrowheads="1"/>
            </p:cNvSpPr>
            <p:nvPr/>
          </p:nvSpPr>
          <p:spPr bwMode="auto">
            <a:xfrm>
              <a:off x="2861" y="15128"/>
              <a:ext cx="5950" cy="5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defTabSz="914400" eaLnBrk="1" fontAlgn="auto" latinLnBrk="0" hangingPunct="1">
                <a:lnSpc>
                  <a:spcPct val="100000"/>
                </a:lnSpc>
                <a:spcBef>
                  <a:spcPts val="500"/>
                </a:spcBef>
                <a:spcAft>
                  <a:spcPts val="500"/>
                </a:spcAft>
                <a:buClrTx/>
                <a:buSzTx/>
                <a:buFont typeface="Wingdings" panose="05000000000000000000" pitchFamily="2" charset="2"/>
                <a:buNone/>
                <a:tabLst/>
                <a:defRPr/>
              </a:pPr>
              <a:r>
                <a:rPr kumimoji="1" lang="zh-TW" altLang="en-US" sz="3200" b="1" i="0" u="none" strike="noStrike" kern="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Arial" panose="020B0604020202020204" pitchFamily="34" charset="0"/>
                </a:rPr>
                <a:t>乙</a:t>
              </a:r>
              <a:endParaRPr kumimoji="1" lang="zh-TW" altLang="zh-TW" sz="3200" b="1" i="0" u="none" strike="noStrike" kern="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Arial" panose="020B0604020202020204" pitchFamily="34" charset="0"/>
              </a:endParaRPr>
            </a:p>
          </p:txBody>
        </p:sp>
      </p:grpSp>
      <p:grpSp>
        <p:nvGrpSpPr>
          <p:cNvPr id="14" name="群組 16">
            <a:extLst>
              <a:ext uri="{FF2B5EF4-FFF2-40B4-BE49-F238E27FC236}">
                <a16:creationId xmlns:a16="http://schemas.microsoft.com/office/drawing/2014/main" id="{D55D5558-4D26-4608-BB35-6C0AA324DBAA}"/>
              </a:ext>
            </a:extLst>
          </p:cNvPr>
          <p:cNvGrpSpPr>
            <a:grpSpLocks/>
          </p:cNvGrpSpPr>
          <p:nvPr/>
        </p:nvGrpSpPr>
        <p:grpSpPr bwMode="auto">
          <a:xfrm>
            <a:off x="5961305" y="2849740"/>
            <a:ext cx="1871974" cy="2095500"/>
            <a:chOff x="0" y="0"/>
            <a:chExt cx="18719" cy="20979"/>
          </a:xfrm>
        </p:grpSpPr>
        <p:sp>
          <p:nvSpPr>
            <p:cNvPr id="15" name="矩形圖說文字 17">
              <a:extLst>
                <a:ext uri="{FF2B5EF4-FFF2-40B4-BE49-F238E27FC236}">
                  <a16:creationId xmlns:a16="http://schemas.microsoft.com/office/drawing/2014/main" id="{F28B7DC2-C18D-42E6-BCC7-90C77C890E49}"/>
                </a:ext>
              </a:extLst>
            </p:cNvPr>
            <p:cNvSpPr>
              <a:spLocks noChangeArrowheads="1"/>
            </p:cNvSpPr>
            <p:nvPr/>
          </p:nvSpPr>
          <p:spPr bwMode="auto">
            <a:xfrm>
              <a:off x="0" y="0"/>
              <a:ext cx="18719" cy="12382"/>
            </a:xfrm>
            <a:prstGeom prst="wedgeRectCallout">
              <a:avLst>
                <a:gd name="adj1" fmla="val -20833"/>
                <a:gd name="adj2" fmla="val 62500"/>
              </a:avLst>
            </a:prstGeom>
            <a:solidFill>
              <a:srgbClr val="FFFFFF"/>
            </a:solidFill>
            <a:ln w="12700">
              <a:solidFill>
                <a:srgbClr val="FF0000"/>
              </a:solidFill>
              <a:miter lim="800000"/>
              <a:headEnd/>
              <a:tailEnd/>
            </a:ln>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defTabSz="914400" eaLnBrk="1" fontAlgn="auto" latinLnBrk="0" hangingPunct="1">
                <a:lnSpc>
                  <a:spcPct val="100000"/>
                </a:lnSpc>
                <a:spcBef>
                  <a:spcPct val="50000"/>
                </a:spcBef>
                <a:spcAft>
                  <a:spcPts val="0"/>
                </a:spcAft>
                <a:buClrTx/>
                <a:buSzTx/>
                <a:buFont typeface="Wingdings" panose="05000000000000000000" pitchFamily="2" charset="2"/>
                <a:buNone/>
                <a:tabLst/>
                <a:defRPr/>
              </a:pPr>
              <a:r>
                <a:rPr kumimoji="1" lang="zh-TW" altLang="en-US" sz="1200" b="0" i="0" u="none" strike="noStrike" kern="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Arial" panose="020B0604020202020204" pitchFamily="34" charset="0"/>
                </a:rPr>
                <a:t>志願序一：企業管理學系</a:t>
              </a:r>
            </a:p>
            <a:p>
              <a:pPr marL="0" marR="0" lvl="0" indent="0" defTabSz="914400" eaLnBrk="1" fontAlgn="auto" latinLnBrk="0" hangingPunct="1">
                <a:lnSpc>
                  <a:spcPct val="100000"/>
                </a:lnSpc>
                <a:spcBef>
                  <a:spcPct val="50000"/>
                </a:spcBef>
                <a:spcAft>
                  <a:spcPts val="0"/>
                </a:spcAft>
                <a:buClrTx/>
                <a:buSzTx/>
                <a:buFontTx/>
                <a:buNone/>
                <a:tabLst/>
                <a:defRPr/>
              </a:pPr>
              <a:r>
                <a:rPr kumimoji="1" lang="zh-TW" altLang="en-US" sz="1200" b="0" i="0" u="none" strike="noStrike" kern="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Arial" panose="020B0604020202020204" pitchFamily="34" charset="0"/>
                </a:rPr>
                <a:t>志願序二：外國語文學系</a:t>
              </a:r>
            </a:p>
            <a:p>
              <a:pPr marL="0" marR="0" lvl="0" indent="0" defTabSz="914400" eaLnBrk="1" fontAlgn="auto" latinLnBrk="0" hangingPunct="1">
                <a:lnSpc>
                  <a:spcPct val="100000"/>
                </a:lnSpc>
                <a:spcBef>
                  <a:spcPct val="50000"/>
                </a:spcBef>
                <a:spcAft>
                  <a:spcPts val="0"/>
                </a:spcAft>
                <a:buClrTx/>
                <a:buSzTx/>
                <a:buFont typeface="Wingdings" panose="05000000000000000000" pitchFamily="2" charset="2"/>
                <a:buNone/>
                <a:tabLst/>
                <a:defRPr/>
              </a:pPr>
              <a:r>
                <a:rPr kumimoji="1" lang="zh-TW" altLang="en-US" sz="1200" b="0" i="0" u="none" strike="noStrike" kern="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Arial" panose="020B0604020202020204" pitchFamily="34" charset="0"/>
                </a:rPr>
                <a:t>志願序三：財經法律學系</a:t>
              </a:r>
            </a:p>
            <a:p>
              <a:pPr marL="0" marR="0" lvl="0" indent="0" defTabSz="914400" eaLnBrk="1" fontAlgn="auto" latinLnBrk="0" hangingPunct="1">
                <a:lnSpc>
                  <a:spcPct val="100000"/>
                </a:lnSpc>
                <a:spcBef>
                  <a:spcPct val="50000"/>
                </a:spcBef>
                <a:spcAft>
                  <a:spcPts val="0"/>
                </a:spcAft>
                <a:buClrTx/>
                <a:buSzTx/>
                <a:buFont typeface="Wingdings" panose="05000000000000000000" pitchFamily="2" charset="2"/>
                <a:buNone/>
                <a:tabLst/>
                <a:defRPr/>
              </a:pPr>
              <a:r>
                <a:rPr kumimoji="1" lang="zh-TW" altLang="en-US" sz="1200" b="0" i="0" u="none" strike="noStrike" kern="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Arial" panose="020B0604020202020204" pitchFamily="34" charset="0"/>
                </a:rPr>
                <a:t>志願序四：犯罪防治學系</a:t>
              </a:r>
              <a:endParaRPr kumimoji="1" lang="zh-TW" altLang="zh-TW" sz="1300" b="0" i="0" u="none" strike="noStrike" kern="0" cap="none" spc="0" normalizeH="0" baseline="0" noProof="0" dirty="0">
                <a:ln>
                  <a:noFill/>
                </a:ln>
                <a:solidFill>
                  <a:srgbClr val="000000"/>
                </a:solidFill>
                <a:effectLst/>
                <a:uLnTx/>
                <a:uFillTx/>
                <a:latin typeface="Arial" panose="020B0604020202020204" pitchFamily="34" charset="0"/>
                <a:ea typeface="微軟正黑體"/>
                <a:cs typeface="Arial" panose="020B0604020202020204" pitchFamily="34" charset="0"/>
              </a:endParaRPr>
            </a:p>
          </p:txBody>
        </p:sp>
        <p:sp>
          <p:nvSpPr>
            <p:cNvPr id="16" name="文字方塊 28">
              <a:extLst>
                <a:ext uri="{FF2B5EF4-FFF2-40B4-BE49-F238E27FC236}">
                  <a16:creationId xmlns:a16="http://schemas.microsoft.com/office/drawing/2014/main" id="{34E36B8E-DC5A-427E-971D-C4C7039F1544}"/>
                </a:ext>
              </a:extLst>
            </p:cNvPr>
            <p:cNvSpPr txBox="1">
              <a:spLocks noChangeArrowheads="1"/>
            </p:cNvSpPr>
            <p:nvPr/>
          </p:nvSpPr>
          <p:spPr bwMode="auto">
            <a:xfrm>
              <a:off x="2927" y="15128"/>
              <a:ext cx="5950" cy="5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defTabSz="914400" eaLnBrk="1" fontAlgn="auto" latinLnBrk="0" hangingPunct="1">
                <a:lnSpc>
                  <a:spcPct val="100000"/>
                </a:lnSpc>
                <a:spcBef>
                  <a:spcPts val="500"/>
                </a:spcBef>
                <a:spcAft>
                  <a:spcPts val="500"/>
                </a:spcAft>
                <a:buClrTx/>
                <a:buSzTx/>
                <a:buFont typeface="Wingdings" panose="05000000000000000000" pitchFamily="2" charset="2"/>
                <a:buNone/>
                <a:tabLst/>
                <a:defRPr/>
              </a:pPr>
              <a:r>
                <a:rPr kumimoji="1" lang="zh-TW" altLang="en-US" sz="3200" b="1" i="0" u="none" strike="noStrike" kern="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Arial" panose="020B0604020202020204" pitchFamily="34" charset="0"/>
                </a:rPr>
                <a:t>丙</a:t>
              </a:r>
              <a:endParaRPr kumimoji="1" lang="zh-TW" altLang="zh-TW" sz="3200" b="1" i="0" u="none" strike="noStrike" kern="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Arial" panose="020B0604020202020204" pitchFamily="34" charset="0"/>
              </a:endParaRPr>
            </a:p>
          </p:txBody>
        </p:sp>
      </p:grpSp>
      <p:grpSp>
        <p:nvGrpSpPr>
          <p:cNvPr id="17" name="群組 29">
            <a:extLst>
              <a:ext uri="{FF2B5EF4-FFF2-40B4-BE49-F238E27FC236}">
                <a16:creationId xmlns:a16="http://schemas.microsoft.com/office/drawing/2014/main" id="{0387E935-D7D5-4ECC-9882-DFFBBA037F9E}"/>
              </a:ext>
            </a:extLst>
          </p:cNvPr>
          <p:cNvGrpSpPr>
            <a:grpSpLocks/>
          </p:cNvGrpSpPr>
          <p:nvPr/>
        </p:nvGrpSpPr>
        <p:grpSpPr bwMode="auto">
          <a:xfrm>
            <a:off x="8050455" y="2849740"/>
            <a:ext cx="1871974" cy="2095500"/>
            <a:chOff x="0" y="0"/>
            <a:chExt cx="18719" cy="20979"/>
          </a:xfrm>
        </p:grpSpPr>
        <p:sp>
          <p:nvSpPr>
            <p:cNvPr id="19" name="矩形圖說文字 34">
              <a:extLst>
                <a:ext uri="{FF2B5EF4-FFF2-40B4-BE49-F238E27FC236}">
                  <a16:creationId xmlns:a16="http://schemas.microsoft.com/office/drawing/2014/main" id="{096CB3F8-4634-4F84-B9CB-24930AB2A1D3}"/>
                </a:ext>
              </a:extLst>
            </p:cNvPr>
            <p:cNvSpPr>
              <a:spLocks noChangeArrowheads="1"/>
            </p:cNvSpPr>
            <p:nvPr/>
          </p:nvSpPr>
          <p:spPr bwMode="auto">
            <a:xfrm>
              <a:off x="0" y="0"/>
              <a:ext cx="18719" cy="12382"/>
            </a:xfrm>
            <a:prstGeom prst="wedgeRectCallout">
              <a:avLst>
                <a:gd name="adj1" fmla="val -20833"/>
                <a:gd name="adj2" fmla="val 62500"/>
              </a:avLst>
            </a:prstGeom>
            <a:solidFill>
              <a:srgbClr val="FFFFFF"/>
            </a:solidFill>
            <a:ln w="12700">
              <a:solidFill>
                <a:srgbClr val="FF0000"/>
              </a:solidFill>
              <a:miter lim="800000"/>
              <a:headEnd/>
              <a:tailEnd/>
            </a:ln>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defTabSz="914400" eaLnBrk="1" fontAlgn="auto" latinLnBrk="0" hangingPunct="1">
                <a:lnSpc>
                  <a:spcPct val="100000"/>
                </a:lnSpc>
                <a:spcBef>
                  <a:spcPct val="50000"/>
                </a:spcBef>
                <a:spcAft>
                  <a:spcPts val="0"/>
                </a:spcAft>
                <a:buClrTx/>
                <a:buSzTx/>
                <a:buFont typeface="Wingdings" panose="05000000000000000000" pitchFamily="2" charset="2"/>
                <a:buNone/>
                <a:tabLst/>
                <a:defRPr/>
              </a:pPr>
              <a:r>
                <a:rPr kumimoji="1" lang="zh-TW" altLang="en-US" sz="1200" b="0" i="0" u="none" strike="noStrike" kern="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Arial" panose="020B0604020202020204" pitchFamily="34" charset="0"/>
                </a:rPr>
                <a:t>志願序一：財經法律學系</a:t>
              </a:r>
            </a:p>
            <a:p>
              <a:pPr marL="0" marR="0" lvl="0" indent="0" defTabSz="914400" eaLnBrk="1" fontAlgn="auto" latinLnBrk="0" hangingPunct="1">
                <a:lnSpc>
                  <a:spcPct val="100000"/>
                </a:lnSpc>
                <a:spcBef>
                  <a:spcPct val="50000"/>
                </a:spcBef>
                <a:spcAft>
                  <a:spcPts val="0"/>
                </a:spcAft>
                <a:buClrTx/>
                <a:buSzTx/>
                <a:buFont typeface="Wingdings" panose="05000000000000000000" pitchFamily="2" charset="2"/>
                <a:buNone/>
                <a:tabLst/>
                <a:defRPr/>
              </a:pPr>
              <a:r>
                <a:rPr kumimoji="1" lang="zh-TW" altLang="en-US" sz="1200" b="0" i="0" u="none" strike="noStrike" kern="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Arial" panose="020B0604020202020204" pitchFamily="34" charset="0"/>
                </a:rPr>
                <a:t>志願序二：犯罪防治學系</a:t>
              </a:r>
            </a:p>
            <a:p>
              <a:pPr marL="0" marR="0" lvl="0" indent="0" defTabSz="914400" eaLnBrk="1" fontAlgn="auto" latinLnBrk="0" hangingPunct="1">
                <a:lnSpc>
                  <a:spcPct val="100000"/>
                </a:lnSpc>
                <a:spcBef>
                  <a:spcPct val="50000"/>
                </a:spcBef>
                <a:spcAft>
                  <a:spcPts val="0"/>
                </a:spcAft>
                <a:buClrTx/>
                <a:buSzTx/>
                <a:buFont typeface="Wingdings" panose="05000000000000000000" pitchFamily="2" charset="2"/>
                <a:buNone/>
                <a:tabLst/>
                <a:defRPr/>
              </a:pPr>
              <a:r>
                <a:rPr kumimoji="1" lang="zh-TW" altLang="en-US" sz="1200" b="0" i="0" u="none" strike="noStrike" kern="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Arial" panose="020B0604020202020204" pitchFamily="34" charset="0"/>
                </a:rPr>
                <a:t>志願序三：外國語文學系</a:t>
              </a:r>
              <a:endParaRPr kumimoji="1" lang="en-US" altLang="zh-TW" sz="1200" b="0" i="0" u="none" strike="noStrike" kern="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Arial" panose="020B0604020202020204" pitchFamily="34" charset="0"/>
              </a:endParaRPr>
            </a:p>
            <a:p>
              <a:pPr marL="0" marR="0" lvl="0" indent="0" defTabSz="914400" eaLnBrk="1" fontAlgn="auto" latinLnBrk="0" hangingPunct="1">
                <a:lnSpc>
                  <a:spcPct val="100000"/>
                </a:lnSpc>
                <a:spcBef>
                  <a:spcPct val="50000"/>
                </a:spcBef>
                <a:spcAft>
                  <a:spcPts val="0"/>
                </a:spcAft>
                <a:buClrTx/>
                <a:buSzTx/>
                <a:buFontTx/>
                <a:buNone/>
                <a:tabLst/>
                <a:defRPr/>
              </a:pPr>
              <a:r>
                <a:rPr kumimoji="1" lang="zh-TW" altLang="en-US" sz="1200" b="0" i="0" u="none" strike="noStrike" kern="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Arial" panose="020B0604020202020204" pitchFamily="34" charset="0"/>
                </a:rPr>
                <a:t>志願序四：企業管理學系</a:t>
              </a:r>
            </a:p>
          </p:txBody>
        </p:sp>
        <p:sp>
          <p:nvSpPr>
            <p:cNvPr id="20" name="文字方塊 37">
              <a:extLst>
                <a:ext uri="{FF2B5EF4-FFF2-40B4-BE49-F238E27FC236}">
                  <a16:creationId xmlns:a16="http://schemas.microsoft.com/office/drawing/2014/main" id="{7B82810C-470D-427A-ACED-5289531BAE25}"/>
                </a:ext>
              </a:extLst>
            </p:cNvPr>
            <p:cNvSpPr txBox="1">
              <a:spLocks noChangeArrowheads="1"/>
            </p:cNvSpPr>
            <p:nvPr/>
          </p:nvSpPr>
          <p:spPr bwMode="auto">
            <a:xfrm>
              <a:off x="2388" y="15128"/>
              <a:ext cx="5950" cy="5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defTabSz="914400" eaLnBrk="1" fontAlgn="auto" latinLnBrk="0" hangingPunct="1">
                <a:lnSpc>
                  <a:spcPct val="100000"/>
                </a:lnSpc>
                <a:spcBef>
                  <a:spcPts val="500"/>
                </a:spcBef>
                <a:spcAft>
                  <a:spcPts val="500"/>
                </a:spcAft>
                <a:buClrTx/>
                <a:buSzTx/>
                <a:buFont typeface="Wingdings" panose="05000000000000000000" pitchFamily="2" charset="2"/>
                <a:buNone/>
                <a:tabLst/>
                <a:defRPr/>
              </a:pPr>
              <a:r>
                <a:rPr kumimoji="1" lang="zh-TW" altLang="en-US" sz="3200" b="1" i="0" u="none" strike="noStrike" kern="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Arial" panose="020B0604020202020204" pitchFamily="34" charset="0"/>
                </a:rPr>
                <a:t>丁</a:t>
              </a:r>
              <a:endParaRPr kumimoji="1" lang="zh-TW" altLang="zh-TW" sz="3200" b="1" i="0" u="none" strike="noStrike" kern="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Arial" panose="020B0604020202020204" pitchFamily="34" charset="0"/>
              </a:endParaRPr>
            </a:p>
          </p:txBody>
        </p:sp>
      </p:grpSp>
      <p:sp>
        <p:nvSpPr>
          <p:cNvPr id="21" name="文字方塊 2">
            <a:extLst>
              <a:ext uri="{FF2B5EF4-FFF2-40B4-BE49-F238E27FC236}">
                <a16:creationId xmlns:a16="http://schemas.microsoft.com/office/drawing/2014/main" id="{E3C95451-16B2-41AD-B8C9-D4DC9595D1E4}"/>
              </a:ext>
            </a:extLst>
          </p:cNvPr>
          <p:cNvSpPr txBox="1">
            <a:spLocks noChangeArrowheads="1"/>
          </p:cNvSpPr>
          <p:nvPr/>
        </p:nvSpPr>
        <p:spPr bwMode="auto">
          <a:xfrm>
            <a:off x="1963396" y="2344915"/>
            <a:ext cx="1619250" cy="376238"/>
          </a:xfrm>
          <a:prstGeom prst="rect">
            <a:avLst/>
          </a:prstGeom>
          <a:solidFill>
            <a:srgbClr val="FFAB40">
              <a:alpha val="50000"/>
            </a:srgbClr>
          </a:solidFill>
          <a:ln>
            <a:noFill/>
          </a:ln>
          <a:effectLst/>
          <a:extLst/>
        </p:spPr>
        <p:txBody>
          <a:bodyPr>
            <a:spAutoFit/>
          </a:bodyP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marL="0" marR="0" lvl="0" indent="0" algn="ctr" defTabSz="914400" eaLnBrk="1" fontAlgn="auto" latinLnBrk="0" hangingPunct="1">
              <a:lnSpc>
                <a:spcPct val="100000"/>
              </a:lnSpc>
              <a:spcBef>
                <a:spcPct val="50000"/>
              </a:spcBef>
              <a:spcAft>
                <a:spcPts val="0"/>
              </a:spcAft>
              <a:buClrTx/>
              <a:buSzTx/>
              <a:buFont typeface="Wingdings" panose="05000000000000000000" pitchFamily="2" charset="2"/>
              <a:buNone/>
              <a:tabLst/>
              <a:defRPr/>
            </a:pPr>
            <a:r>
              <a:rPr kumimoji="1" lang="zh-TW" altLang="en-US" sz="1800" b="1" i="0" u="none" strike="noStrike" kern="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Times New Roman" panose="02020603050405020304" pitchFamily="18" charset="0"/>
              </a:rPr>
              <a:t>推薦順位：</a:t>
            </a:r>
            <a:r>
              <a:rPr kumimoji="1" lang="en-US" altLang="zh-TW" sz="1800" b="1" i="0" u="none" strike="noStrike" kern="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Times New Roman" panose="02020603050405020304" pitchFamily="18" charset="0"/>
              </a:rPr>
              <a:t>1</a:t>
            </a:r>
            <a:endParaRPr kumimoji="1" lang="zh-TW" altLang="zh-TW" sz="1800" b="1" i="0" u="none" strike="noStrike" kern="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22" name="文字方塊 2">
            <a:extLst>
              <a:ext uri="{FF2B5EF4-FFF2-40B4-BE49-F238E27FC236}">
                <a16:creationId xmlns:a16="http://schemas.microsoft.com/office/drawing/2014/main" id="{AAA8FBFC-183E-4994-962D-49DF1BD254DA}"/>
              </a:ext>
            </a:extLst>
          </p:cNvPr>
          <p:cNvSpPr txBox="1">
            <a:spLocks noChangeArrowheads="1"/>
          </p:cNvSpPr>
          <p:nvPr/>
        </p:nvSpPr>
        <p:spPr bwMode="auto">
          <a:xfrm>
            <a:off x="4012404" y="2344915"/>
            <a:ext cx="1619250" cy="369888"/>
          </a:xfrm>
          <a:prstGeom prst="rect">
            <a:avLst/>
          </a:prstGeom>
          <a:solidFill>
            <a:srgbClr val="FFAB40">
              <a:alpha val="50000"/>
            </a:srgbClr>
          </a:solidFill>
          <a:ln>
            <a:noFill/>
          </a:ln>
          <a:effectLst/>
          <a:extLst/>
        </p:spPr>
        <p:txBody>
          <a:bodyPr>
            <a:spAutoFit/>
          </a:bodyP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marL="0" marR="0" lvl="0" indent="0" algn="ctr" defTabSz="914400" eaLnBrk="1" fontAlgn="auto" latinLnBrk="0" hangingPunct="1">
              <a:lnSpc>
                <a:spcPct val="100000"/>
              </a:lnSpc>
              <a:spcBef>
                <a:spcPct val="50000"/>
              </a:spcBef>
              <a:spcAft>
                <a:spcPts val="0"/>
              </a:spcAft>
              <a:buClrTx/>
              <a:buSzTx/>
              <a:buFont typeface="Wingdings" panose="05000000000000000000" pitchFamily="2" charset="2"/>
              <a:buNone/>
              <a:tabLst/>
              <a:defRPr/>
            </a:pPr>
            <a:r>
              <a:rPr kumimoji="1" lang="zh-TW" altLang="en-US" sz="1800" b="1" i="0" u="none" strike="noStrike" kern="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Times New Roman" panose="02020603050405020304" pitchFamily="18" charset="0"/>
              </a:rPr>
              <a:t>推薦順位：</a:t>
            </a:r>
            <a:r>
              <a:rPr kumimoji="1" lang="en-US" altLang="zh-TW" sz="1800" b="1" i="0" u="none" strike="noStrike" kern="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Times New Roman" panose="02020603050405020304" pitchFamily="18" charset="0"/>
              </a:rPr>
              <a:t>2</a:t>
            </a:r>
            <a:endParaRPr kumimoji="1" lang="zh-TW" altLang="zh-TW" sz="1800" b="1" i="0" u="none" strike="noStrike" kern="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23" name="文字方塊 2">
            <a:extLst>
              <a:ext uri="{FF2B5EF4-FFF2-40B4-BE49-F238E27FC236}">
                <a16:creationId xmlns:a16="http://schemas.microsoft.com/office/drawing/2014/main" id="{AFD3DE12-2B17-4618-9C45-F97F56B5358A}"/>
              </a:ext>
            </a:extLst>
          </p:cNvPr>
          <p:cNvSpPr txBox="1">
            <a:spLocks noChangeArrowheads="1"/>
          </p:cNvSpPr>
          <p:nvPr/>
        </p:nvSpPr>
        <p:spPr bwMode="auto">
          <a:xfrm>
            <a:off x="6072430" y="2344915"/>
            <a:ext cx="1619250" cy="369888"/>
          </a:xfrm>
          <a:prstGeom prst="rect">
            <a:avLst/>
          </a:prstGeom>
          <a:solidFill>
            <a:srgbClr val="FFAB40">
              <a:alpha val="50000"/>
            </a:srgbClr>
          </a:solidFill>
          <a:ln>
            <a:noFill/>
          </a:ln>
          <a:effectLst/>
          <a:extLst/>
        </p:spPr>
        <p:txBody>
          <a:bodyPr>
            <a:spAutoFit/>
          </a:bodyP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marL="0" marR="0" lvl="0" indent="0" algn="ctr" defTabSz="914400" eaLnBrk="1" fontAlgn="auto" latinLnBrk="0" hangingPunct="1">
              <a:lnSpc>
                <a:spcPct val="100000"/>
              </a:lnSpc>
              <a:spcBef>
                <a:spcPct val="50000"/>
              </a:spcBef>
              <a:spcAft>
                <a:spcPts val="0"/>
              </a:spcAft>
              <a:buClrTx/>
              <a:buSzTx/>
              <a:buFont typeface="Wingdings" panose="05000000000000000000" pitchFamily="2" charset="2"/>
              <a:buNone/>
              <a:tabLst/>
              <a:defRPr/>
            </a:pPr>
            <a:r>
              <a:rPr kumimoji="1" lang="zh-TW" altLang="en-US" sz="1800" b="1" i="0" u="none" strike="noStrike" kern="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Times New Roman" panose="02020603050405020304" pitchFamily="18" charset="0"/>
              </a:rPr>
              <a:t>推薦順位：</a:t>
            </a:r>
            <a:r>
              <a:rPr kumimoji="1" lang="en-US" altLang="zh-TW" sz="1800" b="1" i="0" u="none" strike="noStrike" kern="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Times New Roman" panose="02020603050405020304" pitchFamily="18" charset="0"/>
              </a:rPr>
              <a:t>3</a:t>
            </a:r>
            <a:endParaRPr kumimoji="1" lang="zh-TW" altLang="zh-TW" sz="1800" b="1" i="0" u="none" strike="noStrike" kern="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24" name="文字方塊 2">
            <a:extLst>
              <a:ext uri="{FF2B5EF4-FFF2-40B4-BE49-F238E27FC236}">
                <a16:creationId xmlns:a16="http://schemas.microsoft.com/office/drawing/2014/main" id="{85BB437E-47BC-4A34-BC78-79A76C7C8679}"/>
              </a:ext>
            </a:extLst>
          </p:cNvPr>
          <p:cNvSpPr txBox="1">
            <a:spLocks noChangeArrowheads="1"/>
          </p:cNvSpPr>
          <p:nvPr/>
        </p:nvSpPr>
        <p:spPr bwMode="auto">
          <a:xfrm>
            <a:off x="8201268" y="2344915"/>
            <a:ext cx="1619250" cy="369888"/>
          </a:xfrm>
          <a:prstGeom prst="rect">
            <a:avLst/>
          </a:prstGeom>
          <a:solidFill>
            <a:srgbClr val="FFAB40">
              <a:alpha val="50000"/>
            </a:srgbClr>
          </a:solidFill>
          <a:ln>
            <a:noFill/>
          </a:ln>
          <a:effectLst/>
          <a:extLst/>
        </p:spPr>
        <p:txBody>
          <a:bodyPr>
            <a:spAutoFit/>
          </a:bodyP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marL="0" marR="0" lvl="0" indent="0" algn="ctr" defTabSz="914400" eaLnBrk="1" fontAlgn="auto" latinLnBrk="0" hangingPunct="1">
              <a:lnSpc>
                <a:spcPct val="100000"/>
              </a:lnSpc>
              <a:spcBef>
                <a:spcPct val="50000"/>
              </a:spcBef>
              <a:spcAft>
                <a:spcPts val="0"/>
              </a:spcAft>
              <a:buClrTx/>
              <a:buSzTx/>
              <a:buFont typeface="Wingdings" panose="05000000000000000000" pitchFamily="2" charset="2"/>
              <a:buNone/>
              <a:tabLst/>
              <a:defRPr/>
            </a:pPr>
            <a:r>
              <a:rPr kumimoji="1" lang="zh-TW" altLang="en-US" sz="1800" b="1" i="0" u="none" strike="noStrike" kern="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Times New Roman" panose="02020603050405020304" pitchFamily="18" charset="0"/>
              </a:rPr>
              <a:t>推薦順位：</a:t>
            </a:r>
            <a:r>
              <a:rPr kumimoji="1" lang="en-US" altLang="zh-TW" sz="1800" b="1" i="0" u="none" strike="noStrike" kern="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Times New Roman" panose="02020603050405020304" pitchFamily="18" charset="0"/>
              </a:rPr>
              <a:t>4</a:t>
            </a:r>
            <a:endParaRPr kumimoji="1" lang="zh-TW" altLang="zh-TW" sz="1800" b="1" i="0" u="none" strike="noStrike" kern="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26" name="矩形 25">
            <a:extLst>
              <a:ext uri="{FF2B5EF4-FFF2-40B4-BE49-F238E27FC236}">
                <a16:creationId xmlns:a16="http://schemas.microsoft.com/office/drawing/2014/main" id="{A5A70138-6DC2-4D17-9C20-792B773DC82F}"/>
              </a:ext>
            </a:extLst>
          </p:cNvPr>
          <p:cNvSpPr/>
          <p:nvPr/>
        </p:nvSpPr>
        <p:spPr>
          <a:xfrm>
            <a:off x="2315630" y="5865399"/>
            <a:ext cx="1152525" cy="576000"/>
          </a:xfrm>
          <a:prstGeom prst="rect">
            <a:avLst/>
          </a:prstGeom>
          <a:gradFill rotWithShape="1">
            <a:gsLst>
              <a:gs pos="0">
                <a:srgbClr val="C4341A">
                  <a:lumMod val="110000"/>
                  <a:satMod val="105000"/>
                  <a:tint val="67000"/>
                </a:srgbClr>
              </a:gs>
              <a:gs pos="50000">
                <a:srgbClr val="C4341A">
                  <a:lumMod val="105000"/>
                  <a:satMod val="103000"/>
                  <a:tint val="73000"/>
                </a:srgbClr>
              </a:gs>
              <a:gs pos="100000">
                <a:srgbClr val="C4341A">
                  <a:lumMod val="105000"/>
                  <a:satMod val="109000"/>
                  <a:tint val="81000"/>
                </a:srgbClr>
              </a:gs>
            </a:gsLst>
            <a:lin ang="5400000" scaled="0"/>
          </a:gradFill>
          <a:ln w="6350" cap="flat" cmpd="sng" algn="ctr">
            <a:solidFill>
              <a:srgbClr val="C4341A"/>
            </a:solid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zh-TW" altLang="en-US" sz="2400" b="1" i="0" u="none" strike="noStrike" kern="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錄取</a:t>
            </a:r>
          </a:p>
        </p:txBody>
      </p:sp>
      <p:pic>
        <p:nvPicPr>
          <p:cNvPr id="28" name="圖片 27">
            <a:extLst>
              <a:ext uri="{FF2B5EF4-FFF2-40B4-BE49-F238E27FC236}">
                <a16:creationId xmlns:a16="http://schemas.microsoft.com/office/drawing/2014/main" id="{A847D63C-DD3F-4975-ADE9-C49BFC61BA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96945" y="4286583"/>
            <a:ext cx="679436" cy="1440000"/>
          </a:xfrm>
          <a:prstGeom prst="rect">
            <a:avLst/>
          </a:prstGeom>
        </p:spPr>
      </p:pic>
      <p:pic>
        <p:nvPicPr>
          <p:cNvPr id="29" name="圖片 28">
            <a:extLst>
              <a:ext uri="{FF2B5EF4-FFF2-40B4-BE49-F238E27FC236}">
                <a16:creationId xmlns:a16="http://schemas.microsoft.com/office/drawing/2014/main" id="{F599EE21-803A-46E2-BEAE-40ED731B6CB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59191" y="4286583"/>
            <a:ext cx="606823" cy="1440000"/>
          </a:xfrm>
          <a:prstGeom prst="rect">
            <a:avLst/>
          </a:prstGeom>
        </p:spPr>
      </p:pic>
      <p:pic>
        <p:nvPicPr>
          <p:cNvPr id="30" name="圖片 29">
            <a:extLst>
              <a:ext uri="{FF2B5EF4-FFF2-40B4-BE49-F238E27FC236}">
                <a16:creationId xmlns:a16="http://schemas.microsoft.com/office/drawing/2014/main" id="{5D4DD5BF-53C8-4360-A29A-26943DD453D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802232" y="4286583"/>
            <a:ext cx="765000" cy="1440000"/>
          </a:xfrm>
          <a:prstGeom prst="rect">
            <a:avLst/>
          </a:prstGeom>
        </p:spPr>
      </p:pic>
      <p:pic>
        <p:nvPicPr>
          <p:cNvPr id="31" name="圖片 30">
            <a:extLst>
              <a:ext uri="{FF2B5EF4-FFF2-40B4-BE49-F238E27FC236}">
                <a16:creationId xmlns:a16="http://schemas.microsoft.com/office/drawing/2014/main" id="{FA86BD4A-DDFA-4B94-8D35-437E80E06A2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89469" y="4286583"/>
            <a:ext cx="662189" cy="1440000"/>
          </a:xfrm>
          <a:prstGeom prst="rect">
            <a:avLst/>
          </a:prstGeom>
        </p:spPr>
      </p:pic>
      <p:sp>
        <p:nvSpPr>
          <p:cNvPr id="6" name="Rectangle 1">
            <a:extLst>
              <a:ext uri="{FF2B5EF4-FFF2-40B4-BE49-F238E27FC236}">
                <a16:creationId xmlns:a16="http://schemas.microsoft.com/office/drawing/2014/main" id="{7789C023-B737-4155-A58C-3938EEF90395}"/>
              </a:ext>
            </a:extLst>
          </p:cNvPr>
          <p:cNvSpPr>
            <a:spLocks noChangeArrowheads="1"/>
          </p:cNvSpPr>
          <p:nvPr/>
        </p:nvSpPr>
        <p:spPr bwMode="auto">
          <a:xfrm>
            <a:off x="3756000" y="422571"/>
            <a:ext cx="4680000" cy="460375"/>
          </a:xfrm>
          <a:prstGeom prst="rect">
            <a:avLst/>
          </a:prstGeom>
          <a:solidFill>
            <a:srgbClr val="073763"/>
          </a:solidFill>
          <a:ln>
            <a:noFill/>
          </a:ln>
          <a:effectLst/>
        </p:spPr>
        <p:txBody>
          <a:bodyPr anchor="ctr">
            <a:spAutoFit/>
          </a:bodyPr>
          <a:lstStyle/>
          <a:p>
            <a:pPr marL="0" marR="0" lvl="0" indent="0" algn="ctr" defTabSz="91440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zh-TW" altLang="en-US" sz="2400" b="1" i="0" u="none" strike="noStrike" kern="0" cap="none" spc="0" normalizeH="0" baseline="0" noProof="0" dirty="0">
                <a:ln>
                  <a:noFill/>
                </a:ln>
                <a:solidFill>
                  <a:srgbClr val="FFFFFF"/>
                </a:solidFill>
                <a:effectLst/>
                <a:uLnTx/>
                <a:uFillTx/>
                <a:latin typeface="標楷體" panose="03000509000000000000" pitchFamily="65" charset="-120"/>
                <a:ea typeface="標楷體" panose="03000509000000000000" pitchFamily="65" charset="-120"/>
                <a:cs typeface="Times New Roman" pitchFamily="18" charset="0"/>
              </a:rPr>
              <a:t>第一輪分發比序</a:t>
            </a:r>
            <a:endParaRPr kumimoji="0" lang="zh-TW" altLang="en-US" sz="2400" b="1" i="0" u="none" strike="noStrike" kern="0" cap="none" spc="0" normalizeH="0" baseline="0" noProof="0" dirty="0">
              <a:ln>
                <a:noFill/>
              </a:ln>
              <a:solidFill>
                <a:srgbClr val="FFFFFF"/>
              </a:solidFill>
              <a:effectLst/>
              <a:uLnTx/>
              <a:uFillTx/>
              <a:latin typeface="標楷體" panose="03000509000000000000" pitchFamily="65" charset="-120"/>
              <a:ea typeface="標楷體" panose="03000509000000000000" pitchFamily="65" charset="-120"/>
              <a:cs typeface="+mn-cs"/>
            </a:endParaRPr>
          </a:p>
        </p:txBody>
      </p:sp>
      <p:sp>
        <p:nvSpPr>
          <p:cNvPr id="7" name="矩形 38">
            <a:extLst>
              <a:ext uri="{FF2B5EF4-FFF2-40B4-BE49-F238E27FC236}">
                <a16:creationId xmlns:a16="http://schemas.microsoft.com/office/drawing/2014/main" id="{6FD338A7-E826-416E-87B5-1CD20F75D9B6}"/>
              </a:ext>
            </a:extLst>
          </p:cNvPr>
          <p:cNvSpPr>
            <a:spLocks noChangeArrowheads="1"/>
          </p:cNvSpPr>
          <p:nvPr/>
        </p:nvSpPr>
        <p:spPr bwMode="auto">
          <a:xfrm>
            <a:off x="1946071" y="1115003"/>
            <a:ext cx="7610113" cy="1092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spcBef>
                <a:spcPct val="50000"/>
              </a:spcBef>
              <a:buFont typeface="Wingdings" panose="05000000000000000000" pitchFamily="2" charset="2"/>
              <a:buNone/>
            </a:pPr>
            <a:r>
              <a:rPr kumimoji="1" lang="zh-TW" altLang="zh-TW" sz="2000" b="1" dirty="0">
                <a:solidFill>
                  <a:srgbClr val="292929"/>
                </a:solidFill>
                <a:latin typeface="微軟正黑體" panose="020B0604030504040204" pitchFamily="34" charset="-120"/>
                <a:ea typeface="微軟正黑體" panose="020B0604030504040204" pitchFamily="34" charset="-120"/>
                <a:cs typeface="Times New Roman" panose="02020603050405020304" pitchFamily="18" charset="0"/>
              </a:rPr>
              <a:t>步驟一：</a:t>
            </a:r>
            <a:endParaRPr kumimoji="1" lang="en-US" altLang="zh-TW" sz="2000" b="1" dirty="0">
              <a:solidFill>
                <a:srgbClr val="292929"/>
              </a:solidFill>
              <a:latin typeface="微軟正黑體" panose="020B0604030504040204" pitchFamily="34" charset="-120"/>
              <a:ea typeface="微軟正黑體" panose="020B0604030504040204" pitchFamily="34" charset="-120"/>
              <a:cs typeface="Times New Roman" panose="02020603050405020304" pitchFamily="18" charset="0"/>
            </a:endParaRPr>
          </a:p>
          <a:p>
            <a:pPr algn="just">
              <a:spcBef>
                <a:spcPts val="600"/>
              </a:spcBef>
              <a:buFont typeface="Wingdings" panose="05000000000000000000" pitchFamily="2" charset="2"/>
              <a:buNone/>
            </a:pPr>
            <a:r>
              <a:rPr kumimoji="1" lang="zh-TW" altLang="zh-TW" sz="2000" dirty="0">
                <a:solidFill>
                  <a:srgbClr val="292929"/>
                </a:solidFill>
                <a:latin typeface="微軟正黑體" panose="020B0604030504040204" pitchFamily="34" charset="-120"/>
                <a:ea typeface="微軟正黑體" panose="020B0604030504040204" pitchFamily="34" charset="-120"/>
                <a:cs typeface="Times New Roman" panose="02020603050405020304" pitchFamily="18" charset="0"/>
              </a:rPr>
              <a:t>首先針對</a:t>
            </a:r>
            <a:r>
              <a:rPr kumimoji="1" lang="zh-TW" altLang="en-US" sz="2000" dirty="0">
                <a:solidFill>
                  <a:srgbClr val="292929"/>
                </a:solidFill>
                <a:latin typeface="微軟正黑體" panose="020B0604030504040204" pitchFamily="34" charset="-120"/>
                <a:ea typeface="微軟正黑體" panose="020B0604030504040204" pitchFamily="34" charset="-120"/>
                <a:cs typeface="Times New Roman" panose="02020603050405020304" pitchFamily="18" charset="0"/>
              </a:rPr>
              <a:t>推薦順位</a:t>
            </a:r>
            <a:r>
              <a:rPr kumimoji="1" lang="en-US" altLang="zh-TW" sz="2000" dirty="0">
                <a:solidFill>
                  <a:srgbClr val="292929"/>
                </a:solidFill>
                <a:latin typeface="微軟正黑體" panose="020B0604030504040204" pitchFamily="34" charset="-120"/>
                <a:ea typeface="微軟正黑體" panose="020B0604030504040204" pitchFamily="34" charset="-120"/>
                <a:cs typeface="Times New Roman" panose="02020603050405020304" pitchFamily="18" charset="0"/>
              </a:rPr>
              <a:t>1</a:t>
            </a:r>
            <a:r>
              <a:rPr kumimoji="1" lang="zh-TW" altLang="en-US" sz="2000" dirty="0">
                <a:solidFill>
                  <a:srgbClr val="292929"/>
                </a:solidFill>
                <a:latin typeface="微軟正黑體" panose="020B0604030504040204" pitchFamily="34" charset="-120"/>
                <a:ea typeface="微軟正黑體" panose="020B0604030504040204" pitchFamily="34" charset="-120"/>
                <a:cs typeface="Times New Roman" panose="02020603050405020304" pitchFamily="18" charset="0"/>
              </a:rPr>
              <a:t>的「考生甲」進行比序分發，假設</a:t>
            </a:r>
            <a:r>
              <a:rPr kumimoji="1" lang="zh-TW" altLang="en-US" sz="20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考生甲錄取志願序二資訊管理學系</a:t>
            </a:r>
            <a:r>
              <a:rPr kumimoji="1" lang="zh-TW" altLang="en-US" sz="2000" dirty="0">
                <a:solidFill>
                  <a:srgbClr val="292929"/>
                </a:solidFill>
                <a:latin typeface="微軟正黑體" panose="020B0604030504040204" pitchFamily="34" charset="-120"/>
                <a:ea typeface="微軟正黑體" panose="020B0604030504040204" pitchFamily="34" charset="-120"/>
                <a:cs typeface="Times New Roman" panose="02020603050405020304" pitchFamily="18" charset="0"/>
              </a:rPr>
              <a:t>。</a:t>
            </a:r>
            <a:endParaRPr kumimoji="1" lang="en-US" altLang="zh-TW" sz="2000" dirty="0">
              <a:solidFill>
                <a:srgbClr val="292929"/>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32" name="投影片編號版面配置區 5">
            <a:extLst>
              <a:ext uri="{FF2B5EF4-FFF2-40B4-BE49-F238E27FC236}">
                <a16:creationId xmlns:a16="http://schemas.microsoft.com/office/drawing/2014/main" id="{B01D1BE8-58ED-46D7-BD7D-EEEC61060367}"/>
              </a:ext>
            </a:extLst>
          </p:cNvPr>
          <p:cNvSpPr txBox="1">
            <a:spLocks/>
          </p:cNvSpPr>
          <p:nvPr/>
        </p:nvSpPr>
        <p:spPr>
          <a:xfrm>
            <a:off x="9448800" y="6492875"/>
            <a:ext cx="2743200" cy="365125"/>
          </a:xfrm>
          <a:prstGeom prst="rect">
            <a:avLst/>
          </a:prstGeom>
        </p:spPr>
        <p:txBody>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2DCFF18E-38F5-4FDF-89F7-AD020A27C1B7}" type="slidenum">
              <a:rPr lang="zh-TW" altLang="en-US" sz="1400" smtClean="0"/>
              <a:pPr algn="r"/>
              <a:t>12</a:t>
            </a:fld>
            <a:endParaRPr lang="zh-TW" altLang="en-US" sz="1400"/>
          </a:p>
        </p:txBody>
      </p:sp>
    </p:spTree>
    <p:extLst>
      <p:ext uri="{BB962C8B-B14F-4D97-AF65-F5344CB8AC3E}">
        <p14:creationId xmlns:p14="http://schemas.microsoft.com/office/powerpoint/2010/main" val="4226249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a:extLst>
              <a:ext uri="{FF2B5EF4-FFF2-40B4-BE49-F238E27FC236}">
                <a16:creationId xmlns:a16="http://schemas.microsoft.com/office/drawing/2014/main" id="{BC02D8D9-4D1B-4404-9979-9A486CA43B93}"/>
              </a:ext>
            </a:extLst>
          </p:cNvPr>
          <p:cNvSpPr>
            <a:spLocks noChangeArrowheads="1"/>
          </p:cNvSpPr>
          <p:nvPr/>
        </p:nvSpPr>
        <p:spPr bwMode="auto">
          <a:xfrm>
            <a:off x="3777630" y="310903"/>
            <a:ext cx="4680000" cy="460375"/>
          </a:xfrm>
          <a:prstGeom prst="rect">
            <a:avLst/>
          </a:prstGeom>
          <a:solidFill>
            <a:srgbClr val="073763"/>
          </a:solidFill>
          <a:ln>
            <a:noFill/>
          </a:ln>
          <a:effectLst/>
        </p:spPr>
        <p:txBody>
          <a:bodyPr anchor="ctr">
            <a:spAutoFit/>
          </a:bodyPr>
          <a:lstStyle/>
          <a:p>
            <a:pPr marL="0" marR="0" lvl="0" indent="0" algn="ctr" defTabSz="91440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zh-TW" altLang="en-US" sz="2400" b="1" i="0" u="none" strike="noStrike" kern="0" cap="none" spc="0" normalizeH="0" baseline="0" noProof="0" dirty="0">
                <a:ln>
                  <a:noFill/>
                </a:ln>
                <a:solidFill>
                  <a:srgbClr val="FFFFFF"/>
                </a:solidFill>
                <a:effectLst/>
                <a:uLnTx/>
                <a:uFillTx/>
                <a:latin typeface="標楷體" panose="03000509000000000000" pitchFamily="65" charset="-120"/>
                <a:ea typeface="標楷體" panose="03000509000000000000" pitchFamily="65" charset="-120"/>
                <a:cs typeface="Times New Roman" pitchFamily="18" charset="0"/>
              </a:rPr>
              <a:t>第一輪分發比序</a:t>
            </a:r>
            <a:endParaRPr kumimoji="0" lang="zh-TW" altLang="en-US" sz="2400" b="1" i="0" u="none" strike="noStrike" kern="0" cap="none" spc="0" normalizeH="0" baseline="0" noProof="0" dirty="0">
              <a:ln>
                <a:noFill/>
              </a:ln>
              <a:solidFill>
                <a:srgbClr val="FFFFFF"/>
              </a:solidFill>
              <a:effectLst/>
              <a:uLnTx/>
              <a:uFillTx/>
              <a:latin typeface="標楷體" panose="03000509000000000000" pitchFamily="65" charset="-120"/>
              <a:ea typeface="標楷體" panose="03000509000000000000" pitchFamily="65" charset="-120"/>
              <a:cs typeface="+mn-cs"/>
            </a:endParaRPr>
          </a:p>
        </p:txBody>
      </p:sp>
      <p:sp>
        <p:nvSpPr>
          <p:cNvPr id="7" name="Rectangle 1">
            <a:extLst>
              <a:ext uri="{FF2B5EF4-FFF2-40B4-BE49-F238E27FC236}">
                <a16:creationId xmlns:a16="http://schemas.microsoft.com/office/drawing/2014/main" id="{0EA2801B-4C17-4197-9412-B106DB11C704}"/>
              </a:ext>
            </a:extLst>
          </p:cNvPr>
          <p:cNvSpPr>
            <a:spLocks noChangeArrowheads="1"/>
          </p:cNvSpPr>
          <p:nvPr/>
        </p:nvSpPr>
        <p:spPr bwMode="auto">
          <a:xfrm>
            <a:off x="1763195" y="1034498"/>
            <a:ext cx="8113921" cy="1400383"/>
          </a:xfrm>
          <a:prstGeom prst="rect">
            <a:avLst/>
          </a:prstGeom>
          <a:noFill/>
          <a:ln>
            <a:noFill/>
          </a:ln>
        </p:spPr>
        <p:txBody>
          <a:bodyPr wrap="squar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spcBef>
                <a:spcPct val="50000"/>
              </a:spcBef>
              <a:buFont typeface="Wingdings" panose="05000000000000000000" pitchFamily="2" charset="2"/>
              <a:buNone/>
            </a:pPr>
            <a:r>
              <a:rPr kumimoji="1" lang="zh-TW" altLang="zh-TW" sz="2000" b="1" dirty="0">
                <a:solidFill>
                  <a:srgbClr val="292929"/>
                </a:solidFill>
                <a:latin typeface="微軟正黑體" panose="020B0604030504040204" pitchFamily="34" charset="-120"/>
                <a:ea typeface="微軟正黑體" panose="020B0604030504040204" pitchFamily="34" charset="-120"/>
                <a:cs typeface="Times New Roman" panose="02020603050405020304" pitchFamily="18" charset="0"/>
              </a:rPr>
              <a:t>步驟二：</a:t>
            </a:r>
          </a:p>
          <a:p>
            <a:pPr algn="just">
              <a:spcBef>
                <a:spcPts val="600"/>
              </a:spcBef>
            </a:pPr>
            <a:r>
              <a:rPr kumimoji="1" lang="zh-TW" altLang="en-US" sz="2000" dirty="0">
                <a:solidFill>
                  <a:srgbClr val="292929"/>
                </a:solidFill>
                <a:latin typeface="微軟正黑體" panose="020B0604030504040204" pitchFamily="34" charset="-120"/>
                <a:ea typeface="微軟正黑體" panose="020B0604030504040204" pitchFamily="34" charset="-120"/>
                <a:cs typeface="Times New Roman" panose="02020603050405020304" pitchFamily="18" charset="0"/>
              </a:rPr>
              <a:t>總則</a:t>
            </a:r>
            <a:r>
              <a:rPr kumimoji="1" lang="zh-TW" altLang="zh-TW" sz="2000" dirty="0">
                <a:solidFill>
                  <a:srgbClr val="292929"/>
                </a:solidFill>
                <a:latin typeface="微軟正黑體" panose="020B0604030504040204" pitchFamily="34" charset="-120"/>
                <a:ea typeface="微軟正黑體" panose="020B0604030504040204" pitchFamily="34" charset="-120"/>
                <a:cs typeface="Times New Roman" panose="02020603050405020304" pitchFamily="18" charset="0"/>
              </a:rPr>
              <a:t>規定：</a:t>
            </a:r>
            <a:r>
              <a:rPr kumimoji="1" lang="zh-TW" altLang="en-US" sz="20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第一輪分發，</a:t>
            </a:r>
            <a:r>
              <a:rPr kumimoji="1" lang="zh-TW" altLang="zh-TW" sz="20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各大學</a:t>
            </a:r>
            <a:r>
              <a:rPr kumimoji="1" lang="zh-TW" altLang="en-US" sz="20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於</a:t>
            </a:r>
            <a:r>
              <a:rPr kumimoji="1" lang="zh-TW" altLang="zh-TW" sz="20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第一至第三類學群錄取同一推薦學校學生以</a:t>
            </a:r>
            <a:r>
              <a:rPr kumimoji="1" lang="en-US" altLang="zh-TW" sz="20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1</a:t>
            </a:r>
            <a:r>
              <a:rPr kumimoji="1" lang="zh-TW" altLang="en-US" sz="20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名為限</a:t>
            </a:r>
            <a:r>
              <a:rPr kumimoji="1" lang="zh-TW" altLang="en-US" sz="2000" dirty="0">
                <a:solidFill>
                  <a:srgbClr val="292929"/>
                </a:solidFill>
                <a:latin typeface="微軟正黑體" panose="020B0604030504040204" pitchFamily="34" charset="-120"/>
                <a:ea typeface="微軟正黑體" panose="020B0604030504040204" pitchFamily="34" charset="-120"/>
                <a:cs typeface="Times New Roman" panose="02020603050405020304" pitchFamily="18" charset="0"/>
              </a:rPr>
              <a:t>，故推薦順位</a:t>
            </a:r>
            <a:r>
              <a:rPr kumimoji="1" lang="en-US" altLang="zh-TW" sz="2000" dirty="0">
                <a:solidFill>
                  <a:srgbClr val="292929"/>
                </a:solidFill>
                <a:latin typeface="微軟正黑體" panose="020B0604030504040204" pitchFamily="34" charset="-120"/>
                <a:ea typeface="微軟正黑體" panose="020B0604030504040204" pitchFamily="34" charset="-120"/>
                <a:cs typeface="Times New Roman" panose="02020603050405020304" pitchFamily="18" charset="0"/>
              </a:rPr>
              <a:t>2-4</a:t>
            </a:r>
            <a:r>
              <a:rPr kumimoji="1" lang="zh-TW" altLang="en-US" sz="2000" dirty="0">
                <a:solidFill>
                  <a:srgbClr val="292929"/>
                </a:solidFill>
                <a:latin typeface="微軟正黑體" panose="020B0604030504040204" pitchFamily="34" charset="-120"/>
                <a:ea typeface="微軟正黑體" panose="020B0604030504040204" pitchFamily="34" charset="-120"/>
                <a:cs typeface="Times New Roman" panose="02020603050405020304" pitchFamily="18" charset="0"/>
              </a:rPr>
              <a:t>的考生乙、丙、丁在第一輪不再進行比序分發，其分發結果皆為</a:t>
            </a:r>
            <a:r>
              <a:rPr kumimoji="1" lang="en-US" altLang="zh-TW" sz="2000" dirty="0">
                <a:solidFill>
                  <a:srgbClr val="292929"/>
                </a:solidFill>
                <a:latin typeface="微軟正黑體" panose="020B0604030504040204" pitchFamily="34" charset="-120"/>
                <a:ea typeface="微軟正黑體" panose="020B0604030504040204" pitchFamily="34" charset="-120"/>
                <a:cs typeface="Times New Roman" panose="02020603050405020304" pitchFamily="18" charset="0"/>
              </a:rPr>
              <a:t>【</a:t>
            </a:r>
            <a:r>
              <a:rPr kumimoji="1" lang="zh-TW" altLang="en-US" sz="2000" dirty="0">
                <a:solidFill>
                  <a:srgbClr val="0000FF"/>
                </a:solidFill>
                <a:latin typeface="微軟正黑體" panose="020B0604030504040204" pitchFamily="34" charset="-120"/>
                <a:ea typeface="微軟正黑體" panose="020B0604030504040204" pitchFamily="34" charset="-120"/>
                <a:cs typeface="Times New Roman" panose="02020603050405020304" pitchFamily="18" charset="0"/>
              </a:rPr>
              <a:t>已錄取較高順位考生</a:t>
            </a:r>
            <a:r>
              <a:rPr kumimoji="1" lang="en-US" altLang="zh-TW" sz="2000" dirty="0">
                <a:solidFill>
                  <a:srgbClr val="292929"/>
                </a:solidFill>
                <a:latin typeface="微軟正黑體" panose="020B0604030504040204" pitchFamily="34" charset="-120"/>
                <a:ea typeface="微軟正黑體" panose="020B0604030504040204" pitchFamily="34" charset="-120"/>
                <a:cs typeface="Times New Roman" panose="02020603050405020304" pitchFamily="18" charset="0"/>
              </a:rPr>
              <a:t>】</a:t>
            </a:r>
            <a:r>
              <a:rPr kumimoji="1" lang="zh-TW" altLang="en-US" sz="2000" dirty="0">
                <a:solidFill>
                  <a:srgbClr val="292929"/>
                </a:solidFill>
                <a:latin typeface="微軟正黑體" panose="020B0604030504040204" pitchFamily="34" charset="-120"/>
                <a:ea typeface="微軟正黑體" panose="020B0604030504040204" pitchFamily="34" charset="-120"/>
                <a:cs typeface="Times New Roman" panose="02020603050405020304" pitchFamily="18" charset="0"/>
              </a:rPr>
              <a:t>。</a:t>
            </a:r>
            <a:endParaRPr kumimoji="1" lang="en-US" altLang="zh-TW" sz="2000" dirty="0">
              <a:solidFill>
                <a:srgbClr val="292929"/>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grpSp>
        <p:nvGrpSpPr>
          <p:cNvPr id="8" name="群組 8">
            <a:extLst>
              <a:ext uri="{FF2B5EF4-FFF2-40B4-BE49-F238E27FC236}">
                <a16:creationId xmlns:a16="http://schemas.microsoft.com/office/drawing/2014/main" id="{4ED1BC0F-96F4-4ACF-907C-733DB7E2AACD}"/>
              </a:ext>
            </a:extLst>
          </p:cNvPr>
          <p:cNvGrpSpPr>
            <a:grpSpLocks/>
          </p:cNvGrpSpPr>
          <p:nvPr/>
        </p:nvGrpSpPr>
        <p:grpSpPr bwMode="auto">
          <a:xfrm>
            <a:off x="1819526" y="3045298"/>
            <a:ext cx="1871974" cy="2097088"/>
            <a:chOff x="0" y="0"/>
            <a:chExt cx="18719" cy="20979"/>
          </a:xfrm>
        </p:grpSpPr>
        <p:sp>
          <p:nvSpPr>
            <p:cNvPr id="9" name="矩形圖說文字 4">
              <a:extLst>
                <a:ext uri="{FF2B5EF4-FFF2-40B4-BE49-F238E27FC236}">
                  <a16:creationId xmlns:a16="http://schemas.microsoft.com/office/drawing/2014/main" id="{9E61A6BF-2681-4DEB-A544-2447F4DFD4F2}"/>
                </a:ext>
              </a:extLst>
            </p:cNvPr>
            <p:cNvSpPr>
              <a:spLocks noChangeArrowheads="1"/>
            </p:cNvSpPr>
            <p:nvPr/>
          </p:nvSpPr>
          <p:spPr bwMode="auto">
            <a:xfrm>
              <a:off x="0" y="0"/>
              <a:ext cx="18719" cy="11885"/>
            </a:xfrm>
            <a:prstGeom prst="wedgeRectCallout">
              <a:avLst>
                <a:gd name="adj1" fmla="val -20833"/>
                <a:gd name="adj2" fmla="val 62500"/>
              </a:avLst>
            </a:prstGeom>
            <a:solidFill>
              <a:srgbClr val="FFFF99"/>
            </a:solidFill>
            <a:ln>
              <a:solidFill>
                <a:srgbClr val="FF0000"/>
              </a:solidFill>
              <a:headEnd/>
              <a:tailEnd/>
            </a:ln>
          </p:spPr>
          <p:style>
            <a:lnRef idx="2">
              <a:schemeClr val="accent2"/>
            </a:lnRef>
            <a:fillRef idx="1">
              <a:schemeClr val="lt1"/>
            </a:fillRef>
            <a:effectRef idx="0">
              <a:schemeClr val="accent2"/>
            </a:effectRef>
            <a:fontRef idx="minor">
              <a:schemeClr val="dk1"/>
            </a:fontRef>
          </p:style>
          <p:txBody>
            <a:bodyPr anchor="ct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algn="ctr" eaLnBrk="1" hangingPunct="1">
                <a:spcBef>
                  <a:spcPct val="50000"/>
                </a:spcBef>
                <a:buNone/>
                <a:defRPr/>
              </a:pPr>
              <a:r>
                <a:rPr lang="zh-TW" altLang="en-US" sz="1200" b="1" dirty="0">
                  <a:solidFill>
                    <a:srgbClr val="FF0000"/>
                  </a:solidFill>
                  <a:latin typeface="標楷體" pitchFamily="65" charset="-120"/>
                  <a:ea typeface="標楷體" pitchFamily="65" charset="-120"/>
                </a:rPr>
                <a:t>志願序二：資訊管理學系</a:t>
              </a:r>
            </a:p>
          </p:txBody>
        </p:sp>
        <p:sp>
          <p:nvSpPr>
            <p:cNvPr id="10" name="文字方塊 9">
              <a:extLst>
                <a:ext uri="{FF2B5EF4-FFF2-40B4-BE49-F238E27FC236}">
                  <a16:creationId xmlns:a16="http://schemas.microsoft.com/office/drawing/2014/main" id="{70D029A0-A0A3-4104-8C98-5F244CA6224A}"/>
                </a:ext>
              </a:extLst>
            </p:cNvPr>
            <p:cNvSpPr txBox="1">
              <a:spLocks noChangeArrowheads="1"/>
            </p:cNvSpPr>
            <p:nvPr/>
          </p:nvSpPr>
          <p:spPr bwMode="auto">
            <a:xfrm>
              <a:off x="2696" y="15128"/>
              <a:ext cx="5950" cy="5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spcBef>
                  <a:spcPts val="500"/>
                </a:spcBef>
                <a:spcAft>
                  <a:spcPts val="500"/>
                </a:spcAft>
              </a:pPr>
              <a:r>
                <a:rPr kumimoji="1" lang="zh-TW" altLang="en-US" sz="3200" b="1"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甲</a:t>
              </a:r>
              <a:endParaRPr kumimoji="1" lang="zh-TW" altLang="zh-TW" sz="3200" b="1" dirty="0">
                <a:latin typeface="微軟正黑體" panose="020B0604030504040204" pitchFamily="34" charset="-120"/>
                <a:ea typeface="微軟正黑體" panose="020B0604030504040204" pitchFamily="34" charset="-120"/>
                <a:cs typeface="Arial" panose="020B0604020202020204" pitchFamily="34" charset="0"/>
              </a:endParaRPr>
            </a:p>
          </p:txBody>
        </p:sp>
      </p:grpSp>
      <p:grpSp>
        <p:nvGrpSpPr>
          <p:cNvPr id="11" name="群組 9">
            <a:extLst>
              <a:ext uri="{FF2B5EF4-FFF2-40B4-BE49-F238E27FC236}">
                <a16:creationId xmlns:a16="http://schemas.microsoft.com/office/drawing/2014/main" id="{5123C2D8-5E33-4803-B710-A7AE0306D62B}"/>
              </a:ext>
            </a:extLst>
          </p:cNvPr>
          <p:cNvGrpSpPr>
            <a:grpSpLocks/>
          </p:cNvGrpSpPr>
          <p:nvPr/>
        </p:nvGrpSpPr>
        <p:grpSpPr bwMode="auto">
          <a:xfrm>
            <a:off x="3868534" y="3045298"/>
            <a:ext cx="1871974" cy="2097088"/>
            <a:chOff x="0" y="0"/>
            <a:chExt cx="18719" cy="20979"/>
          </a:xfrm>
        </p:grpSpPr>
        <p:sp>
          <p:nvSpPr>
            <p:cNvPr id="12" name="矩形圖說文字 10">
              <a:extLst>
                <a:ext uri="{FF2B5EF4-FFF2-40B4-BE49-F238E27FC236}">
                  <a16:creationId xmlns:a16="http://schemas.microsoft.com/office/drawing/2014/main" id="{8A489706-F4D8-4F3F-9807-C58531B2529B}"/>
                </a:ext>
              </a:extLst>
            </p:cNvPr>
            <p:cNvSpPr>
              <a:spLocks noChangeArrowheads="1"/>
            </p:cNvSpPr>
            <p:nvPr/>
          </p:nvSpPr>
          <p:spPr bwMode="auto">
            <a:xfrm>
              <a:off x="0" y="0"/>
              <a:ext cx="18719" cy="11885"/>
            </a:xfrm>
            <a:prstGeom prst="wedgeRectCallout">
              <a:avLst>
                <a:gd name="adj1" fmla="val -20833"/>
                <a:gd name="adj2" fmla="val 62500"/>
              </a:avLst>
            </a:prstGeom>
            <a:solidFill>
              <a:schemeClr val="bg1">
                <a:lumMod val="85000"/>
              </a:schemeClr>
            </a:solidFill>
            <a:ln>
              <a:headEnd/>
              <a:tailEnd/>
            </a:ln>
          </p:spPr>
          <p:style>
            <a:lnRef idx="1">
              <a:schemeClr val="dk1"/>
            </a:lnRef>
            <a:fillRef idx="2">
              <a:schemeClr val="dk1"/>
            </a:fillRef>
            <a:effectRef idx="1">
              <a:schemeClr val="dk1"/>
            </a:effectRef>
            <a:fontRef idx="minor">
              <a:schemeClr val="dk1"/>
            </a:fontRef>
          </p:style>
          <p:txBody>
            <a:bodyPr anchor="ct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eaLnBrk="1" hangingPunct="1">
                <a:spcBef>
                  <a:spcPct val="50000"/>
                </a:spcBef>
                <a:buNone/>
                <a:defRPr/>
              </a:pPr>
              <a:r>
                <a:rPr lang="zh-TW" altLang="en-US" sz="1200" dirty="0">
                  <a:solidFill>
                    <a:srgbClr val="000000"/>
                  </a:solidFill>
                  <a:latin typeface="標楷體" pitchFamily="65" charset="-120"/>
                  <a:ea typeface="標楷體" pitchFamily="65" charset="-120"/>
                </a:rPr>
                <a:t>志願序一：生命科學系</a:t>
              </a:r>
            </a:p>
            <a:p>
              <a:pPr eaLnBrk="1" hangingPunct="1">
                <a:spcBef>
                  <a:spcPct val="50000"/>
                </a:spcBef>
                <a:buNone/>
                <a:defRPr/>
              </a:pPr>
              <a:r>
                <a:rPr lang="zh-TW" altLang="en-US" sz="1200" dirty="0">
                  <a:solidFill>
                    <a:srgbClr val="000000"/>
                  </a:solidFill>
                  <a:latin typeface="標楷體" pitchFamily="65" charset="-120"/>
                  <a:ea typeface="標楷體" pitchFamily="65" charset="-120"/>
                </a:rPr>
                <a:t>志願序二：心理學系</a:t>
              </a:r>
              <a:endParaRPr lang="zh-TW" altLang="zh-TW" sz="1300" dirty="0">
                <a:solidFill>
                  <a:schemeClr val="tx1"/>
                </a:solidFill>
                <a:latin typeface="Arial" charset="0"/>
                <a:ea typeface="新細明體" pitchFamily="18" charset="-120"/>
              </a:endParaRPr>
            </a:p>
          </p:txBody>
        </p:sp>
        <p:sp>
          <p:nvSpPr>
            <p:cNvPr id="13" name="文字方塊 13">
              <a:extLst>
                <a:ext uri="{FF2B5EF4-FFF2-40B4-BE49-F238E27FC236}">
                  <a16:creationId xmlns:a16="http://schemas.microsoft.com/office/drawing/2014/main" id="{E655E07B-B876-4CF2-9D34-347FABDE5292}"/>
                </a:ext>
              </a:extLst>
            </p:cNvPr>
            <p:cNvSpPr txBox="1">
              <a:spLocks noChangeArrowheads="1"/>
            </p:cNvSpPr>
            <p:nvPr/>
          </p:nvSpPr>
          <p:spPr bwMode="auto">
            <a:xfrm>
              <a:off x="2676" y="15128"/>
              <a:ext cx="5950" cy="5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spcBef>
                  <a:spcPts val="500"/>
                </a:spcBef>
                <a:spcAft>
                  <a:spcPts val="500"/>
                </a:spcAft>
              </a:pPr>
              <a:r>
                <a:rPr kumimoji="1" lang="zh-TW" altLang="en-US" sz="3200" b="1"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乙</a:t>
              </a:r>
              <a:endParaRPr kumimoji="1" lang="zh-TW" altLang="zh-TW" sz="3200" b="1"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p:txBody>
        </p:sp>
      </p:grpSp>
      <p:grpSp>
        <p:nvGrpSpPr>
          <p:cNvPr id="14" name="群組 16">
            <a:extLst>
              <a:ext uri="{FF2B5EF4-FFF2-40B4-BE49-F238E27FC236}">
                <a16:creationId xmlns:a16="http://schemas.microsoft.com/office/drawing/2014/main" id="{10106064-7B97-4C1B-9941-78C4B7D880A0}"/>
              </a:ext>
            </a:extLst>
          </p:cNvPr>
          <p:cNvGrpSpPr>
            <a:grpSpLocks/>
          </p:cNvGrpSpPr>
          <p:nvPr/>
        </p:nvGrpSpPr>
        <p:grpSpPr bwMode="auto">
          <a:xfrm>
            <a:off x="5934731" y="3039859"/>
            <a:ext cx="1871974" cy="2089150"/>
            <a:chOff x="0" y="0"/>
            <a:chExt cx="18719" cy="20892"/>
          </a:xfrm>
        </p:grpSpPr>
        <p:sp>
          <p:nvSpPr>
            <p:cNvPr id="15" name="矩形圖說文字 17">
              <a:extLst>
                <a:ext uri="{FF2B5EF4-FFF2-40B4-BE49-F238E27FC236}">
                  <a16:creationId xmlns:a16="http://schemas.microsoft.com/office/drawing/2014/main" id="{78F90A4F-8733-4A9A-BCFE-3BF86382E9A9}"/>
                </a:ext>
              </a:extLst>
            </p:cNvPr>
            <p:cNvSpPr>
              <a:spLocks noChangeArrowheads="1"/>
            </p:cNvSpPr>
            <p:nvPr/>
          </p:nvSpPr>
          <p:spPr bwMode="auto">
            <a:xfrm>
              <a:off x="0" y="0"/>
              <a:ext cx="18719" cy="11880"/>
            </a:xfrm>
            <a:prstGeom prst="wedgeRectCallout">
              <a:avLst>
                <a:gd name="adj1" fmla="val -20833"/>
                <a:gd name="adj2" fmla="val 62500"/>
              </a:avLst>
            </a:prstGeom>
            <a:solidFill>
              <a:schemeClr val="bg1">
                <a:lumMod val="85000"/>
              </a:schemeClr>
            </a:solidFill>
            <a:ln>
              <a:headEnd/>
              <a:tailEnd/>
            </a:ln>
          </p:spPr>
          <p:style>
            <a:lnRef idx="1">
              <a:schemeClr val="dk1"/>
            </a:lnRef>
            <a:fillRef idx="2">
              <a:schemeClr val="dk1"/>
            </a:fillRef>
            <a:effectRef idx="1">
              <a:schemeClr val="dk1"/>
            </a:effectRef>
            <a:fontRef idx="minor">
              <a:schemeClr val="dk1"/>
            </a:fontRef>
          </p:style>
          <p:txBody>
            <a:bodyPr anchor="ct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eaLnBrk="1" hangingPunct="1">
                <a:spcBef>
                  <a:spcPct val="50000"/>
                </a:spcBef>
                <a:buNone/>
                <a:defRPr/>
              </a:pPr>
              <a:r>
                <a:rPr lang="zh-TW" altLang="en-US" sz="1200" dirty="0">
                  <a:solidFill>
                    <a:srgbClr val="000000"/>
                  </a:solidFill>
                  <a:latin typeface="標楷體" pitchFamily="65" charset="-120"/>
                  <a:ea typeface="標楷體" pitchFamily="65" charset="-120"/>
                </a:rPr>
                <a:t>志願序一：企業管理學系</a:t>
              </a:r>
            </a:p>
            <a:p>
              <a:pPr eaLnBrk="1" hangingPunct="1">
                <a:spcBef>
                  <a:spcPct val="50000"/>
                </a:spcBef>
                <a:buNone/>
                <a:defRPr/>
              </a:pPr>
              <a:r>
                <a:rPr lang="zh-TW" altLang="en-US" sz="1200" dirty="0">
                  <a:solidFill>
                    <a:srgbClr val="000000"/>
                  </a:solidFill>
                  <a:latin typeface="標楷體" pitchFamily="65" charset="-120"/>
                  <a:ea typeface="標楷體" pitchFamily="65" charset="-120"/>
                </a:rPr>
                <a:t>志願序二：外國語文學系</a:t>
              </a:r>
            </a:p>
            <a:p>
              <a:pPr eaLnBrk="1" hangingPunct="1">
                <a:spcBef>
                  <a:spcPct val="50000"/>
                </a:spcBef>
                <a:buNone/>
                <a:defRPr/>
              </a:pPr>
              <a:r>
                <a:rPr lang="zh-TW" altLang="en-US" sz="1200" dirty="0">
                  <a:solidFill>
                    <a:srgbClr val="000000"/>
                  </a:solidFill>
                  <a:latin typeface="標楷體" pitchFamily="65" charset="-120"/>
                  <a:ea typeface="標楷體" pitchFamily="65" charset="-120"/>
                </a:rPr>
                <a:t>志願序三：財經法律學系</a:t>
              </a:r>
            </a:p>
            <a:p>
              <a:pPr eaLnBrk="1" hangingPunct="1">
                <a:spcBef>
                  <a:spcPct val="50000"/>
                </a:spcBef>
                <a:buNone/>
                <a:defRPr/>
              </a:pPr>
              <a:r>
                <a:rPr lang="zh-TW" altLang="en-US" sz="1200" dirty="0">
                  <a:solidFill>
                    <a:srgbClr val="000000"/>
                  </a:solidFill>
                  <a:latin typeface="標楷體" pitchFamily="65" charset="-120"/>
                  <a:ea typeface="標楷體" pitchFamily="65" charset="-120"/>
                </a:rPr>
                <a:t>志願序四：犯罪防治學系</a:t>
              </a:r>
              <a:endParaRPr lang="zh-TW" altLang="zh-TW" sz="1300" dirty="0">
                <a:solidFill>
                  <a:schemeClr val="tx1"/>
                </a:solidFill>
                <a:latin typeface="Arial" charset="0"/>
                <a:ea typeface="新細明體" pitchFamily="18" charset="-120"/>
              </a:endParaRPr>
            </a:p>
          </p:txBody>
        </p:sp>
        <p:sp>
          <p:nvSpPr>
            <p:cNvPr id="16" name="文字方塊 28">
              <a:extLst>
                <a:ext uri="{FF2B5EF4-FFF2-40B4-BE49-F238E27FC236}">
                  <a16:creationId xmlns:a16="http://schemas.microsoft.com/office/drawing/2014/main" id="{625BF253-1649-451A-84F7-E8F167F2A593}"/>
                </a:ext>
              </a:extLst>
            </p:cNvPr>
            <p:cNvSpPr txBox="1">
              <a:spLocks noChangeArrowheads="1"/>
            </p:cNvSpPr>
            <p:nvPr/>
          </p:nvSpPr>
          <p:spPr bwMode="auto">
            <a:xfrm>
              <a:off x="2402" y="15041"/>
              <a:ext cx="5950" cy="5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spcBef>
                  <a:spcPts val="500"/>
                </a:spcBef>
                <a:spcAft>
                  <a:spcPts val="500"/>
                </a:spcAft>
              </a:pPr>
              <a:r>
                <a:rPr kumimoji="1" lang="zh-TW" altLang="en-US" sz="3200" b="1"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丙</a:t>
              </a:r>
              <a:endParaRPr kumimoji="1" lang="zh-TW" altLang="zh-TW" sz="3200" b="1"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p:txBody>
        </p:sp>
      </p:grpSp>
      <p:grpSp>
        <p:nvGrpSpPr>
          <p:cNvPr id="17" name="群組 29">
            <a:extLst>
              <a:ext uri="{FF2B5EF4-FFF2-40B4-BE49-F238E27FC236}">
                <a16:creationId xmlns:a16="http://schemas.microsoft.com/office/drawing/2014/main" id="{54CEF704-0339-4B39-9504-FD94892F98B4}"/>
              </a:ext>
            </a:extLst>
          </p:cNvPr>
          <p:cNvGrpSpPr>
            <a:grpSpLocks/>
          </p:cNvGrpSpPr>
          <p:nvPr/>
        </p:nvGrpSpPr>
        <p:grpSpPr bwMode="auto">
          <a:xfrm>
            <a:off x="8005142" y="3044798"/>
            <a:ext cx="1871974" cy="2097588"/>
            <a:chOff x="-559" y="-5"/>
            <a:chExt cx="18719" cy="20984"/>
          </a:xfrm>
        </p:grpSpPr>
        <p:sp>
          <p:nvSpPr>
            <p:cNvPr id="19" name="矩形圖說文字 34">
              <a:extLst>
                <a:ext uri="{FF2B5EF4-FFF2-40B4-BE49-F238E27FC236}">
                  <a16:creationId xmlns:a16="http://schemas.microsoft.com/office/drawing/2014/main" id="{59557194-C021-487E-87B0-38A7AD95C894}"/>
                </a:ext>
              </a:extLst>
            </p:cNvPr>
            <p:cNvSpPr>
              <a:spLocks noChangeArrowheads="1"/>
            </p:cNvSpPr>
            <p:nvPr/>
          </p:nvSpPr>
          <p:spPr bwMode="auto">
            <a:xfrm>
              <a:off x="-559" y="-5"/>
              <a:ext cx="18719" cy="11885"/>
            </a:xfrm>
            <a:prstGeom prst="wedgeRectCallout">
              <a:avLst>
                <a:gd name="adj1" fmla="val -20833"/>
                <a:gd name="adj2" fmla="val 62500"/>
              </a:avLst>
            </a:prstGeom>
            <a:solidFill>
              <a:schemeClr val="bg1">
                <a:lumMod val="85000"/>
              </a:schemeClr>
            </a:solidFill>
            <a:ln>
              <a:headEnd/>
              <a:tailEnd/>
            </a:ln>
          </p:spPr>
          <p:style>
            <a:lnRef idx="1">
              <a:schemeClr val="dk1"/>
            </a:lnRef>
            <a:fillRef idx="2">
              <a:schemeClr val="dk1"/>
            </a:fillRef>
            <a:effectRef idx="1">
              <a:schemeClr val="dk1"/>
            </a:effectRef>
            <a:fontRef idx="minor">
              <a:schemeClr val="dk1"/>
            </a:fontRef>
          </p:style>
          <p:txBody>
            <a:bodyPr anchor="ct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algn="ctr" eaLnBrk="1" hangingPunct="1">
                <a:spcBef>
                  <a:spcPct val="50000"/>
                </a:spcBef>
                <a:buNone/>
                <a:defRPr/>
              </a:pPr>
              <a:r>
                <a:rPr lang="zh-TW" altLang="en-US" sz="1200" dirty="0">
                  <a:solidFill>
                    <a:srgbClr val="000000"/>
                  </a:solidFill>
                  <a:latin typeface="標楷體" pitchFamily="65" charset="-120"/>
                  <a:ea typeface="標楷體" pitchFamily="65" charset="-120"/>
                </a:rPr>
                <a:t>志願序一：財經法律學系</a:t>
              </a:r>
            </a:p>
            <a:p>
              <a:pPr algn="ctr" eaLnBrk="1" hangingPunct="1">
                <a:spcBef>
                  <a:spcPct val="50000"/>
                </a:spcBef>
                <a:buNone/>
                <a:defRPr/>
              </a:pPr>
              <a:r>
                <a:rPr lang="zh-TW" altLang="en-US" sz="1200" dirty="0">
                  <a:solidFill>
                    <a:srgbClr val="000000"/>
                  </a:solidFill>
                  <a:latin typeface="標楷體" pitchFamily="65" charset="-120"/>
                  <a:ea typeface="標楷體" pitchFamily="65" charset="-120"/>
                </a:rPr>
                <a:t>志願序二：犯罪防治學系</a:t>
              </a:r>
            </a:p>
            <a:p>
              <a:pPr algn="ctr" eaLnBrk="1" hangingPunct="1">
                <a:spcBef>
                  <a:spcPct val="50000"/>
                </a:spcBef>
                <a:buNone/>
                <a:defRPr/>
              </a:pPr>
              <a:r>
                <a:rPr lang="zh-TW" altLang="en-US" sz="1200" dirty="0">
                  <a:solidFill>
                    <a:srgbClr val="000000"/>
                  </a:solidFill>
                  <a:latin typeface="標楷體" pitchFamily="65" charset="-120"/>
                  <a:ea typeface="標楷體" pitchFamily="65" charset="-120"/>
                </a:rPr>
                <a:t>志願序三：外國語文學系</a:t>
              </a:r>
              <a:endParaRPr lang="en-US" altLang="zh-TW" sz="1200" dirty="0">
                <a:solidFill>
                  <a:srgbClr val="000000"/>
                </a:solidFill>
                <a:latin typeface="標楷體" pitchFamily="65" charset="-120"/>
                <a:ea typeface="標楷體" pitchFamily="65" charset="-120"/>
              </a:endParaRPr>
            </a:p>
            <a:p>
              <a:pPr algn="ctr" eaLnBrk="1" hangingPunct="1">
                <a:spcBef>
                  <a:spcPct val="50000"/>
                </a:spcBef>
                <a:buNone/>
                <a:defRPr/>
              </a:pPr>
              <a:r>
                <a:rPr lang="zh-TW" altLang="en-US" sz="1200" dirty="0">
                  <a:solidFill>
                    <a:srgbClr val="000000"/>
                  </a:solidFill>
                  <a:latin typeface="標楷體" pitchFamily="65" charset="-120"/>
                  <a:ea typeface="標楷體" pitchFamily="65" charset="-120"/>
                </a:rPr>
                <a:t>志願序四：企業管理學系</a:t>
              </a:r>
            </a:p>
          </p:txBody>
        </p:sp>
        <p:sp>
          <p:nvSpPr>
            <p:cNvPr id="20" name="文字方塊 37">
              <a:extLst>
                <a:ext uri="{FF2B5EF4-FFF2-40B4-BE49-F238E27FC236}">
                  <a16:creationId xmlns:a16="http://schemas.microsoft.com/office/drawing/2014/main" id="{A5DFAA17-99D2-49AB-9765-63D94E790C4D}"/>
                </a:ext>
              </a:extLst>
            </p:cNvPr>
            <p:cNvSpPr txBox="1">
              <a:spLocks noChangeArrowheads="1"/>
            </p:cNvSpPr>
            <p:nvPr/>
          </p:nvSpPr>
          <p:spPr bwMode="auto">
            <a:xfrm>
              <a:off x="2393" y="15128"/>
              <a:ext cx="5950" cy="5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spcBef>
                  <a:spcPts val="500"/>
                </a:spcBef>
                <a:spcAft>
                  <a:spcPts val="500"/>
                </a:spcAft>
              </a:pPr>
              <a:r>
                <a:rPr kumimoji="1" lang="zh-TW" altLang="en-US" sz="3200" b="1"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丁</a:t>
              </a:r>
              <a:endParaRPr kumimoji="1" lang="zh-TW" altLang="zh-TW" sz="3200" b="1"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p:txBody>
        </p:sp>
      </p:grpSp>
      <p:sp>
        <p:nvSpPr>
          <p:cNvPr id="21" name="矩形 20">
            <a:extLst>
              <a:ext uri="{FF2B5EF4-FFF2-40B4-BE49-F238E27FC236}">
                <a16:creationId xmlns:a16="http://schemas.microsoft.com/office/drawing/2014/main" id="{961E4C5F-EFC9-4409-A15C-9B80DE3803CC}"/>
              </a:ext>
            </a:extLst>
          </p:cNvPr>
          <p:cNvSpPr/>
          <p:nvPr/>
        </p:nvSpPr>
        <p:spPr>
          <a:xfrm>
            <a:off x="3994896" y="5911487"/>
            <a:ext cx="1690688" cy="576262"/>
          </a:xfrm>
          <a:prstGeom prst="rect">
            <a:avLst/>
          </a:prstGeom>
          <a:solidFill>
            <a:schemeClr val="bg2">
              <a:lumMod val="90000"/>
            </a:schemeClr>
          </a:solidFill>
          <a:ln>
            <a:solidFill>
              <a:schemeClr val="tx2">
                <a:lumMod val="90000"/>
              </a:schemeClr>
            </a:solidFill>
          </a:ln>
        </p:spPr>
        <p:style>
          <a:lnRef idx="1">
            <a:schemeClr val="accent1"/>
          </a:lnRef>
          <a:fillRef idx="2">
            <a:schemeClr val="accent1"/>
          </a:fillRef>
          <a:effectRef idx="1">
            <a:schemeClr val="accent1"/>
          </a:effectRef>
          <a:fontRef idx="minor">
            <a:schemeClr val="dk1"/>
          </a:fontRef>
        </p:style>
        <p:txBody>
          <a:bodyPr anchor="ctr"/>
          <a:lstStyle/>
          <a:p>
            <a:pPr algn="ctr">
              <a:defRPr/>
            </a:pPr>
            <a:r>
              <a:rPr lang="zh-TW" altLang="en-US" b="1" dirty="0">
                <a:latin typeface="微軟正黑體" panose="020B0604030504040204" pitchFamily="34" charset="-120"/>
                <a:ea typeface="微軟正黑體" panose="020B0604030504040204" pitchFamily="34" charset="-120"/>
              </a:rPr>
              <a:t>已錄取較高</a:t>
            </a:r>
            <a:endParaRPr lang="en-US" altLang="zh-TW" b="1" dirty="0">
              <a:latin typeface="微軟正黑體" panose="020B0604030504040204" pitchFamily="34" charset="-120"/>
              <a:ea typeface="微軟正黑體" panose="020B0604030504040204" pitchFamily="34" charset="-120"/>
            </a:endParaRPr>
          </a:p>
          <a:p>
            <a:pPr algn="ctr">
              <a:defRPr/>
            </a:pPr>
            <a:r>
              <a:rPr lang="zh-TW" altLang="en-US" b="1" dirty="0">
                <a:latin typeface="微軟正黑體" panose="020B0604030504040204" pitchFamily="34" charset="-120"/>
                <a:ea typeface="微軟正黑體" panose="020B0604030504040204" pitchFamily="34" charset="-120"/>
              </a:rPr>
              <a:t>順位學生</a:t>
            </a:r>
          </a:p>
        </p:txBody>
      </p:sp>
      <p:sp>
        <p:nvSpPr>
          <p:cNvPr id="22" name="矩形 21">
            <a:extLst>
              <a:ext uri="{FF2B5EF4-FFF2-40B4-BE49-F238E27FC236}">
                <a16:creationId xmlns:a16="http://schemas.microsoft.com/office/drawing/2014/main" id="{E62FA226-980E-4CFE-A89B-2FE1B4B9946B}"/>
              </a:ext>
            </a:extLst>
          </p:cNvPr>
          <p:cNvSpPr/>
          <p:nvPr/>
        </p:nvSpPr>
        <p:spPr>
          <a:xfrm>
            <a:off x="8131506" y="5916613"/>
            <a:ext cx="1620000" cy="576262"/>
          </a:xfrm>
          <a:prstGeom prst="rect">
            <a:avLst/>
          </a:prstGeom>
          <a:solidFill>
            <a:schemeClr val="bg2">
              <a:lumMod val="90000"/>
            </a:schemeClr>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anchor="ctr"/>
          <a:lstStyle/>
          <a:p>
            <a:pPr algn="ctr">
              <a:defRPr/>
            </a:pPr>
            <a:r>
              <a:rPr lang="zh-TW" altLang="en-US" b="1" dirty="0">
                <a:latin typeface="微軟正黑體" panose="020B0604030504040204" pitchFamily="34" charset="-120"/>
                <a:ea typeface="微軟正黑體" panose="020B0604030504040204" pitchFamily="34" charset="-120"/>
              </a:rPr>
              <a:t>已錄取較高</a:t>
            </a:r>
            <a:endParaRPr lang="en-US" altLang="zh-TW" b="1" dirty="0">
              <a:latin typeface="微軟正黑體" panose="020B0604030504040204" pitchFamily="34" charset="-120"/>
              <a:ea typeface="微軟正黑體" panose="020B0604030504040204" pitchFamily="34" charset="-120"/>
            </a:endParaRPr>
          </a:p>
          <a:p>
            <a:pPr algn="ctr">
              <a:defRPr/>
            </a:pPr>
            <a:r>
              <a:rPr lang="zh-TW" altLang="en-US" b="1" dirty="0">
                <a:latin typeface="微軟正黑體" panose="020B0604030504040204" pitchFamily="34" charset="-120"/>
                <a:ea typeface="微軟正黑體" panose="020B0604030504040204" pitchFamily="34" charset="-120"/>
              </a:rPr>
              <a:t>順位學生</a:t>
            </a:r>
          </a:p>
        </p:txBody>
      </p:sp>
      <p:sp>
        <p:nvSpPr>
          <p:cNvPr id="23" name="矩形 22">
            <a:extLst>
              <a:ext uri="{FF2B5EF4-FFF2-40B4-BE49-F238E27FC236}">
                <a16:creationId xmlns:a16="http://schemas.microsoft.com/office/drawing/2014/main" id="{84C57408-C306-4ED1-A3C9-F47F3883F576}"/>
              </a:ext>
            </a:extLst>
          </p:cNvPr>
          <p:cNvSpPr/>
          <p:nvPr/>
        </p:nvSpPr>
        <p:spPr>
          <a:xfrm>
            <a:off x="6098545" y="5911487"/>
            <a:ext cx="1620000" cy="576262"/>
          </a:xfrm>
          <a:prstGeom prst="rect">
            <a:avLst/>
          </a:prstGeom>
          <a:solidFill>
            <a:schemeClr val="bg2">
              <a:lumMod val="90000"/>
            </a:schemeClr>
          </a:solidFill>
          <a:ln>
            <a:solidFill>
              <a:schemeClr val="tx2">
                <a:lumMod val="90000"/>
              </a:schemeClr>
            </a:solidFill>
          </a:ln>
        </p:spPr>
        <p:style>
          <a:lnRef idx="1">
            <a:schemeClr val="accent1"/>
          </a:lnRef>
          <a:fillRef idx="2">
            <a:schemeClr val="accent1"/>
          </a:fillRef>
          <a:effectRef idx="1">
            <a:schemeClr val="accent1"/>
          </a:effectRef>
          <a:fontRef idx="minor">
            <a:schemeClr val="dk1"/>
          </a:fontRef>
        </p:style>
        <p:txBody>
          <a:bodyPr anchor="ctr"/>
          <a:lstStyle/>
          <a:p>
            <a:pPr algn="ctr">
              <a:defRPr/>
            </a:pPr>
            <a:r>
              <a:rPr lang="zh-TW" altLang="en-US" b="1" dirty="0">
                <a:latin typeface="微軟正黑體" panose="020B0604030504040204" pitchFamily="34" charset="-120"/>
                <a:ea typeface="微軟正黑體" panose="020B0604030504040204" pitchFamily="34" charset="-120"/>
              </a:rPr>
              <a:t>已錄取較高</a:t>
            </a:r>
            <a:endParaRPr lang="en-US" altLang="zh-TW" b="1" dirty="0">
              <a:latin typeface="微軟正黑體" panose="020B0604030504040204" pitchFamily="34" charset="-120"/>
              <a:ea typeface="微軟正黑體" panose="020B0604030504040204" pitchFamily="34" charset="-120"/>
            </a:endParaRPr>
          </a:p>
          <a:p>
            <a:pPr algn="ctr">
              <a:defRPr/>
            </a:pPr>
            <a:r>
              <a:rPr lang="zh-TW" altLang="en-US" b="1" dirty="0">
                <a:latin typeface="微軟正黑體" panose="020B0604030504040204" pitchFamily="34" charset="-120"/>
                <a:ea typeface="微軟正黑體" panose="020B0604030504040204" pitchFamily="34" charset="-120"/>
              </a:rPr>
              <a:t>順位學生</a:t>
            </a:r>
          </a:p>
        </p:txBody>
      </p:sp>
      <p:sp>
        <p:nvSpPr>
          <p:cNvPr id="24" name="文字方塊 2">
            <a:extLst>
              <a:ext uri="{FF2B5EF4-FFF2-40B4-BE49-F238E27FC236}">
                <a16:creationId xmlns:a16="http://schemas.microsoft.com/office/drawing/2014/main" id="{0EB76846-DF23-410E-9DA1-8B389413E3C7}"/>
              </a:ext>
            </a:extLst>
          </p:cNvPr>
          <p:cNvSpPr txBox="1">
            <a:spLocks noChangeArrowheads="1"/>
          </p:cNvSpPr>
          <p:nvPr/>
        </p:nvSpPr>
        <p:spPr bwMode="auto">
          <a:xfrm>
            <a:off x="1945888" y="2508917"/>
            <a:ext cx="1619250" cy="376238"/>
          </a:xfrm>
          <a:prstGeom prst="rect">
            <a:avLst/>
          </a:prstGeom>
          <a:solidFill>
            <a:schemeClr val="accent2">
              <a:lumMod val="60000"/>
              <a:lumOff val="40000"/>
              <a:alpha val="50000"/>
            </a:schemeClr>
          </a:solidFill>
          <a:ln>
            <a:noFill/>
          </a:ln>
          <a:extLst/>
        </p:spPr>
        <p:style>
          <a:lnRef idx="0">
            <a:scrgbClr r="0" g="0" b="0"/>
          </a:lnRef>
          <a:fillRef idx="0">
            <a:scrgbClr r="0" g="0" b="0"/>
          </a:fillRef>
          <a:effectRef idx="0">
            <a:scrgbClr r="0" g="0" b="0"/>
          </a:effectRef>
          <a:fontRef idx="minor">
            <a:schemeClr val="lt1"/>
          </a:fontRef>
        </p:style>
        <p:txBody>
          <a:bodyPr>
            <a:spAutoFit/>
          </a:bodyP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algn="ctr" eaLnBrk="1" hangingPunct="1">
              <a:spcBef>
                <a:spcPct val="50000"/>
              </a:spcBef>
              <a:buNone/>
              <a:defRPr/>
            </a:pPr>
            <a:r>
              <a:rPr lang="zh-TW" altLang="en-US" sz="18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推薦順位：</a:t>
            </a:r>
            <a:r>
              <a:rPr lang="en-US" altLang="zh-TW" sz="18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1</a:t>
            </a:r>
            <a:endParaRPr lang="zh-TW" altLang="zh-TW" sz="18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26" name="文字方塊 2">
            <a:extLst>
              <a:ext uri="{FF2B5EF4-FFF2-40B4-BE49-F238E27FC236}">
                <a16:creationId xmlns:a16="http://schemas.microsoft.com/office/drawing/2014/main" id="{E11FA383-B21F-4FD3-B4C0-92F08AC1D459}"/>
              </a:ext>
            </a:extLst>
          </p:cNvPr>
          <p:cNvSpPr txBox="1">
            <a:spLocks noChangeArrowheads="1"/>
          </p:cNvSpPr>
          <p:nvPr/>
        </p:nvSpPr>
        <p:spPr bwMode="auto">
          <a:xfrm>
            <a:off x="3994896" y="2508917"/>
            <a:ext cx="1619250" cy="369888"/>
          </a:xfrm>
          <a:prstGeom prst="rect">
            <a:avLst/>
          </a:prstGeom>
          <a:solidFill>
            <a:schemeClr val="accent2">
              <a:lumMod val="60000"/>
              <a:lumOff val="40000"/>
              <a:alpha val="50000"/>
            </a:schemeClr>
          </a:solidFill>
          <a:ln>
            <a:noFill/>
          </a:ln>
          <a:extLst/>
        </p:spPr>
        <p:style>
          <a:lnRef idx="0">
            <a:scrgbClr r="0" g="0" b="0"/>
          </a:lnRef>
          <a:fillRef idx="0">
            <a:scrgbClr r="0" g="0" b="0"/>
          </a:fillRef>
          <a:effectRef idx="0">
            <a:scrgbClr r="0" g="0" b="0"/>
          </a:effectRef>
          <a:fontRef idx="minor">
            <a:schemeClr val="lt1"/>
          </a:fontRef>
        </p:style>
        <p:txBody>
          <a:bodyPr>
            <a:spAutoFit/>
          </a:bodyP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algn="ctr" eaLnBrk="1" hangingPunct="1">
              <a:spcBef>
                <a:spcPct val="50000"/>
              </a:spcBef>
              <a:buNone/>
              <a:defRPr/>
            </a:pPr>
            <a:r>
              <a:rPr lang="zh-TW" altLang="en-US" sz="18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推薦順位：</a:t>
            </a:r>
            <a:r>
              <a:rPr lang="en-US" altLang="zh-TW" sz="18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2</a:t>
            </a:r>
            <a:endParaRPr lang="zh-TW" altLang="zh-TW" sz="18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28" name="文字方塊 2">
            <a:extLst>
              <a:ext uri="{FF2B5EF4-FFF2-40B4-BE49-F238E27FC236}">
                <a16:creationId xmlns:a16="http://schemas.microsoft.com/office/drawing/2014/main" id="{93B187E2-B011-4728-BA78-7C85AF985CE1}"/>
              </a:ext>
            </a:extLst>
          </p:cNvPr>
          <p:cNvSpPr txBox="1">
            <a:spLocks noChangeArrowheads="1"/>
          </p:cNvSpPr>
          <p:nvPr/>
        </p:nvSpPr>
        <p:spPr bwMode="auto">
          <a:xfrm>
            <a:off x="6054922" y="2508917"/>
            <a:ext cx="1619250" cy="369888"/>
          </a:xfrm>
          <a:prstGeom prst="rect">
            <a:avLst/>
          </a:prstGeom>
          <a:solidFill>
            <a:schemeClr val="accent2">
              <a:lumMod val="60000"/>
              <a:lumOff val="40000"/>
              <a:alpha val="50000"/>
            </a:schemeClr>
          </a:solidFill>
          <a:ln>
            <a:noFill/>
          </a:ln>
          <a:extLst/>
        </p:spPr>
        <p:style>
          <a:lnRef idx="0">
            <a:scrgbClr r="0" g="0" b="0"/>
          </a:lnRef>
          <a:fillRef idx="0">
            <a:scrgbClr r="0" g="0" b="0"/>
          </a:fillRef>
          <a:effectRef idx="0">
            <a:scrgbClr r="0" g="0" b="0"/>
          </a:effectRef>
          <a:fontRef idx="minor">
            <a:schemeClr val="lt1"/>
          </a:fontRef>
        </p:style>
        <p:txBody>
          <a:bodyPr>
            <a:spAutoFit/>
          </a:bodyP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algn="ctr" eaLnBrk="1" hangingPunct="1">
              <a:spcBef>
                <a:spcPct val="50000"/>
              </a:spcBef>
              <a:buNone/>
              <a:defRPr/>
            </a:pPr>
            <a:r>
              <a:rPr lang="zh-TW" altLang="en-US" sz="18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推薦順位：</a:t>
            </a:r>
            <a:r>
              <a:rPr lang="en-US" altLang="zh-TW" sz="18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3</a:t>
            </a:r>
            <a:endParaRPr lang="zh-TW" altLang="zh-TW" sz="18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29" name="文字方塊 2">
            <a:extLst>
              <a:ext uri="{FF2B5EF4-FFF2-40B4-BE49-F238E27FC236}">
                <a16:creationId xmlns:a16="http://schemas.microsoft.com/office/drawing/2014/main" id="{FCDE39A7-1AC9-4835-903A-AA74CD9A8957}"/>
              </a:ext>
            </a:extLst>
          </p:cNvPr>
          <p:cNvSpPr txBox="1">
            <a:spLocks noChangeArrowheads="1"/>
          </p:cNvSpPr>
          <p:nvPr/>
        </p:nvSpPr>
        <p:spPr bwMode="auto">
          <a:xfrm>
            <a:off x="8131506" y="2508917"/>
            <a:ext cx="1619250" cy="369888"/>
          </a:xfrm>
          <a:prstGeom prst="rect">
            <a:avLst/>
          </a:prstGeom>
          <a:solidFill>
            <a:schemeClr val="accent2">
              <a:lumMod val="60000"/>
              <a:lumOff val="40000"/>
              <a:alpha val="50000"/>
            </a:schemeClr>
          </a:solidFill>
          <a:ln>
            <a:noFill/>
          </a:ln>
          <a:extLst/>
        </p:spPr>
        <p:style>
          <a:lnRef idx="0">
            <a:scrgbClr r="0" g="0" b="0"/>
          </a:lnRef>
          <a:fillRef idx="0">
            <a:scrgbClr r="0" g="0" b="0"/>
          </a:fillRef>
          <a:effectRef idx="0">
            <a:scrgbClr r="0" g="0" b="0"/>
          </a:effectRef>
          <a:fontRef idx="minor">
            <a:schemeClr val="lt1"/>
          </a:fontRef>
        </p:style>
        <p:txBody>
          <a:bodyPr>
            <a:spAutoFit/>
          </a:bodyP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algn="ctr" eaLnBrk="1" hangingPunct="1">
              <a:spcBef>
                <a:spcPct val="50000"/>
              </a:spcBef>
              <a:buNone/>
              <a:defRPr/>
            </a:pPr>
            <a:r>
              <a:rPr lang="zh-TW" altLang="en-US" sz="18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推薦順位：</a:t>
            </a:r>
            <a:r>
              <a:rPr lang="en-US" altLang="zh-TW" sz="18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4</a:t>
            </a:r>
            <a:endParaRPr lang="zh-TW" altLang="zh-TW" sz="18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30" name="矩形 29">
            <a:extLst>
              <a:ext uri="{FF2B5EF4-FFF2-40B4-BE49-F238E27FC236}">
                <a16:creationId xmlns:a16="http://schemas.microsoft.com/office/drawing/2014/main" id="{62AFAAFF-843B-4570-8E97-ACE0B8FD7213}"/>
              </a:ext>
            </a:extLst>
          </p:cNvPr>
          <p:cNvSpPr/>
          <p:nvPr/>
        </p:nvSpPr>
        <p:spPr>
          <a:xfrm>
            <a:off x="2308594" y="5907229"/>
            <a:ext cx="1152525" cy="576000"/>
          </a:xfrm>
          <a:prstGeom prst="rect">
            <a:avLst/>
          </a:prstGeom>
          <a:gradFill rotWithShape="1">
            <a:gsLst>
              <a:gs pos="0">
                <a:srgbClr val="C4341A">
                  <a:lumMod val="110000"/>
                  <a:satMod val="105000"/>
                  <a:tint val="67000"/>
                </a:srgbClr>
              </a:gs>
              <a:gs pos="50000">
                <a:srgbClr val="C4341A">
                  <a:lumMod val="105000"/>
                  <a:satMod val="103000"/>
                  <a:tint val="73000"/>
                </a:srgbClr>
              </a:gs>
              <a:gs pos="100000">
                <a:srgbClr val="C4341A">
                  <a:lumMod val="105000"/>
                  <a:satMod val="109000"/>
                  <a:tint val="81000"/>
                </a:srgbClr>
              </a:gs>
            </a:gsLst>
            <a:lin ang="5400000" scaled="0"/>
          </a:gradFill>
          <a:ln w="6350" cap="flat" cmpd="sng" algn="ctr">
            <a:solidFill>
              <a:srgbClr val="C4341A"/>
            </a:solidFill>
            <a:prstDash val="solid"/>
            <a:miter lim="800000"/>
          </a:ln>
          <a:effectLst/>
        </p:spPr>
        <p:txBody>
          <a:bodyPr anchor="ctr"/>
          <a:lstStyle/>
          <a:p>
            <a:pPr algn="ctr" defTabSz="914400">
              <a:defRPr/>
            </a:pPr>
            <a:r>
              <a:rPr lang="zh-TW" altLang="en-US" sz="2400" b="1" kern="0" dirty="0">
                <a:solidFill>
                  <a:srgbClr val="000000"/>
                </a:solidFill>
                <a:latin typeface="微軟正黑體" panose="020B0604030504040204" pitchFamily="34" charset="-120"/>
                <a:ea typeface="微軟正黑體" panose="020B0604030504040204" pitchFamily="34" charset="-120"/>
              </a:rPr>
              <a:t>錄取</a:t>
            </a:r>
          </a:p>
        </p:txBody>
      </p:sp>
      <p:pic>
        <p:nvPicPr>
          <p:cNvPr id="31" name="圖片 30">
            <a:extLst>
              <a:ext uri="{FF2B5EF4-FFF2-40B4-BE49-F238E27FC236}">
                <a16:creationId xmlns:a16="http://schemas.microsoft.com/office/drawing/2014/main" id="{B4CB639C-D444-4737-9BA1-B1E33210A0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30717" y="4369257"/>
            <a:ext cx="679436" cy="1440000"/>
          </a:xfrm>
          <a:prstGeom prst="rect">
            <a:avLst/>
          </a:prstGeom>
        </p:spPr>
      </p:pic>
      <p:pic>
        <p:nvPicPr>
          <p:cNvPr id="32" name="圖片 31">
            <a:extLst>
              <a:ext uri="{FF2B5EF4-FFF2-40B4-BE49-F238E27FC236}">
                <a16:creationId xmlns:a16="http://schemas.microsoft.com/office/drawing/2014/main" id="{A5CB133B-A34D-4352-82FA-FF8F65A204C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41130" y="4363265"/>
            <a:ext cx="606823" cy="1440000"/>
          </a:xfrm>
          <a:prstGeom prst="rect">
            <a:avLst/>
          </a:prstGeom>
        </p:spPr>
      </p:pic>
      <p:pic>
        <p:nvPicPr>
          <p:cNvPr id="33" name="圖片 32">
            <a:extLst>
              <a:ext uri="{FF2B5EF4-FFF2-40B4-BE49-F238E27FC236}">
                <a16:creationId xmlns:a16="http://schemas.microsoft.com/office/drawing/2014/main" id="{21BC57B1-E146-4728-BEC0-D6D8EB6614A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71323" y="4369257"/>
            <a:ext cx="765000" cy="1440000"/>
          </a:xfrm>
          <a:prstGeom prst="rect">
            <a:avLst/>
          </a:prstGeom>
        </p:spPr>
      </p:pic>
      <p:pic>
        <p:nvPicPr>
          <p:cNvPr id="34" name="圖片 33">
            <a:extLst>
              <a:ext uri="{FF2B5EF4-FFF2-40B4-BE49-F238E27FC236}">
                <a16:creationId xmlns:a16="http://schemas.microsoft.com/office/drawing/2014/main" id="{85C42073-60AA-4675-85E3-C2EA832858A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50248" y="4369257"/>
            <a:ext cx="662189" cy="1440000"/>
          </a:xfrm>
          <a:prstGeom prst="rect">
            <a:avLst/>
          </a:prstGeom>
        </p:spPr>
      </p:pic>
      <p:sp>
        <p:nvSpPr>
          <p:cNvPr id="35" name="投影片編號版面配置區 5">
            <a:extLst>
              <a:ext uri="{FF2B5EF4-FFF2-40B4-BE49-F238E27FC236}">
                <a16:creationId xmlns:a16="http://schemas.microsoft.com/office/drawing/2014/main" id="{8523298D-7666-4953-9FA8-B32C43337AC6}"/>
              </a:ext>
            </a:extLst>
          </p:cNvPr>
          <p:cNvSpPr txBox="1">
            <a:spLocks/>
          </p:cNvSpPr>
          <p:nvPr/>
        </p:nvSpPr>
        <p:spPr>
          <a:xfrm>
            <a:off x="9448800" y="6492875"/>
            <a:ext cx="2743200" cy="365125"/>
          </a:xfrm>
          <a:prstGeom prst="rect">
            <a:avLst/>
          </a:prstGeom>
        </p:spPr>
        <p:txBody>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2DCFF18E-38F5-4FDF-89F7-AD020A27C1B7}" type="slidenum">
              <a:rPr lang="zh-TW" altLang="en-US" sz="1400" smtClean="0"/>
              <a:pPr algn="r"/>
              <a:t>13</a:t>
            </a:fld>
            <a:endParaRPr lang="zh-TW" altLang="en-US" sz="1400"/>
          </a:p>
        </p:txBody>
      </p:sp>
    </p:spTree>
    <p:extLst>
      <p:ext uri="{BB962C8B-B14F-4D97-AF65-F5344CB8AC3E}">
        <p14:creationId xmlns:p14="http://schemas.microsoft.com/office/powerpoint/2010/main" val="24964706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a:extLst>
              <a:ext uri="{FF2B5EF4-FFF2-40B4-BE49-F238E27FC236}">
                <a16:creationId xmlns:a16="http://schemas.microsoft.com/office/drawing/2014/main" id="{59F2A611-270A-4A40-A8F7-39ACDED1327D}"/>
              </a:ext>
            </a:extLst>
          </p:cNvPr>
          <p:cNvSpPr>
            <a:spLocks noChangeArrowheads="1"/>
          </p:cNvSpPr>
          <p:nvPr/>
        </p:nvSpPr>
        <p:spPr bwMode="auto">
          <a:xfrm>
            <a:off x="3777630" y="310903"/>
            <a:ext cx="4680000" cy="460375"/>
          </a:xfrm>
          <a:prstGeom prst="rect">
            <a:avLst/>
          </a:prstGeom>
          <a:solidFill>
            <a:srgbClr val="073763"/>
          </a:solidFill>
          <a:ln>
            <a:noFill/>
          </a:ln>
          <a:effectLst/>
        </p:spPr>
        <p:txBody>
          <a:bodyPr anchor="ctr">
            <a:spAutoFit/>
          </a:bodyPr>
          <a:lstStyle/>
          <a:p>
            <a:pPr marL="0" marR="0" lvl="0" indent="0" algn="ctr" defTabSz="91440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zh-TW" altLang="en-US" sz="2400" b="1" i="0" u="none" strike="noStrike" kern="0" cap="none" spc="0" normalizeH="0" baseline="0" noProof="0" dirty="0">
                <a:ln>
                  <a:noFill/>
                </a:ln>
                <a:solidFill>
                  <a:srgbClr val="FFFFFF"/>
                </a:solidFill>
                <a:effectLst/>
                <a:uLnTx/>
                <a:uFillTx/>
                <a:latin typeface="標楷體" panose="03000509000000000000" pitchFamily="65" charset="-120"/>
                <a:ea typeface="標楷體" panose="03000509000000000000" pitchFamily="65" charset="-120"/>
                <a:cs typeface="Times New Roman" pitchFamily="18" charset="0"/>
              </a:rPr>
              <a:t>第一輪分發比序</a:t>
            </a:r>
            <a:endParaRPr kumimoji="0" lang="zh-TW" altLang="en-US" sz="2400" b="1" i="0" u="none" strike="noStrike" kern="0" cap="none" spc="0" normalizeH="0" baseline="0" noProof="0" dirty="0">
              <a:ln>
                <a:noFill/>
              </a:ln>
              <a:solidFill>
                <a:srgbClr val="FFFFFF"/>
              </a:solidFill>
              <a:effectLst/>
              <a:uLnTx/>
              <a:uFillTx/>
              <a:latin typeface="標楷體" panose="03000509000000000000" pitchFamily="65" charset="-120"/>
              <a:ea typeface="標楷體" panose="03000509000000000000" pitchFamily="65" charset="-120"/>
              <a:cs typeface="+mn-cs"/>
            </a:endParaRPr>
          </a:p>
        </p:txBody>
      </p:sp>
      <p:sp>
        <p:nvSpPr>
          <p:cNvPr id="7" name="Rectangle 1">
            <a:extLst>
              <a:ext uri="{FF2B5EF4-FFF2-40B4-BE49-F238E27FC236}">
                <a16:creationId xmlns:a16="http://schemas.microsoft.com/office/drawing/2014/main" id="{5953B972-500B-41FA-AED1-49110CAB944D}"/>
              </a:ext>
            </a:extLst>
          </p:cNvPr>
          <p:cNvSpPr>
            <a:spLocks noChangeArrowheads="1"/>
          </p:cNvSpPr>
          <p:nvPr/>
        </p:nvSpPr>
        <p:spPr bwMode="auto">
          <a:xfrm>
            <a:off x="2170948" y="1068473"/>
            <a:ext cx="8064000" cy="1092607"/>
          </a:xfrm>
          <a:prstGeom prst="rect">
            <a:avLst/>
          </a:prstGeom>
          <a:noFill/>
          <a:ln>
            <a:noFill/>
          </a:ln>
        </p:spPr>
        <p:txBody>
          <a:bodyPr wrap="squar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buFont typeface="Wingdings" panose="05000000000000000000" pitchFamily="2" charset="2"/>
              <a:buNone/>
            </a:pPr>
            <a:r>
              <a:rPr kumimoji="1" lang="zh-TW" altLang="zh-TW" sz="2000" b="1" dirty="0">
                <a:solidFill>
                  <a:srgbClr val="292929"/>
                </a:solidFill>
                <a:latin typeface="微軟正黑體" panose="020B0604030504040204" pitchFamily="34" charset="-120"/>
                <a:ea typeface="微軟正黑體" panose="020B0604030504040204" pitchFamily="34" charset="-120"/>
                <a:cs typeface="Times New Roman" panose="02020603050405020304" pitchFamily="18" charset="0"/>
              </a:rPr>
              <a:t>步驟三：</a:t>
            </a:r>
          </a:p>
          <a:p>
            <a:pPr algn="just">
              <a:spcBef>
                <a:spcPts val="600"/>
              </a:spcBef>
            </a:pPr>
            <a:r>
              <a:rPr kumimoji="1" lang="zh-TW" altLang="en-US" sz="2000" dirty="0">
                <a:solidFill>
                  <a:srgbClr val="292929"/>
                </a:solidFill>
                <a:latin typeface="微軟正黑體" panose="020B0604030504040204" pitchFamily="34" charset="-120"/>
                <a:ea typeface="微軟正黑體" panose="020B0604030504040204" pitchFamily="34" charset="-120"/>
                <a:cs typeface="Times New Roman" panose="02020603050405020304" pitchFamily="18" charset="0"/>
              </a:rPr>
              <a:t>假設</a:t>
            </a:r>
            <a:r>
              <a:rPr kumimoji="1" lang="zh-TW" altLang="en-US" sz="20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考生丙、丁</a:t>
            </a:r>
            <a:r>
              <a:rPr kumimoji="1" lang="zh-TW" altLang="en-US" sz="2000" dirty="0">
                <a:solidFill>
                  <a:srgbClr val="292929"/>
                </a:solidFill>
                <a:latin typeface="微軟正黑體" panose="020B0604030504040204" pitchFamily="34" charset="-120"/>
                <a:ea typeface="微軟正黑體" panose="020B0604030504040204" pitchFamily="34" charset="-120"/>
                <a:cs typeface="Times New Roman" panose="02020603050405020304" pitchFamily="18" charset="0"/>
              </a:rPr>
              <a:t>所填的</a:t>
            </a:r>
            <a:r>
              <a:rPr kumimoji="1" lang="zh-TW" altLang="en-US" sz="20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財經法律學系</a:t>
            </a:r>
            <a:r>
              <a:rPr kumimoji="1" lang="zh-TW" altLang="en-US" sz="2000" dirty="0">
                <a:solidFill>
                  <a:srgbClr val="0000FF"/>
                </a:solidFill>
                <a:latin typeface="微軟正黑體" panose="020B0604030504040204" pitchFamily="34" charset="-120"/>
                <a:ea typeface="微軟正黑體" panose="020B0604030504040204" pitchFamily="34" charset="-120"/>
                <a:cs typeface="Times New Roman" panose="02020603050405020304" pitchFamily="18" charset="0"/>
              </a:rPr>
              <a:t>經第一輪分發後招生名額</a:t>
            </a:r>
            <a:r>
              <a:rPr kumimoji="1" lang="zh-TW" altLang="en-US" sz="20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尚有缺額</a:t>
            </a:r>
            <a:br>
              <a:rPr kumimoji="1" lang="en-US" altLang="zh-TW" sz="20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br>
            <a:r>
              <a:rPr kumimoji="1" lang="zh-TW" altLang="en-US" sz="2000" dirty="0">
                <a:solidFill>
                  <a:srgbClr val="0000FF"/>
                </a:solidFill>
                <a:latin typeface="微軟正黑體" panose="020B0604030504040204" pitchFamily="34" charset="-120"/>
                <a:ea typeface="微軟正黑體" panose="020B0604030504040204" pitchFamily="34" charset="-120"/>
                <a:cs typeface="Times New Roman" panose="02020603050405020304" pitchFamily="18" charset="0"/>
              </a:rPr>
              <a:t>，則針對該學系進行第二輪分發。</a:t>
            </a:r>
          </a:p>
        </p:txBody>
      </p:sp>
      <p:grpSp>
        <p:nvGrpSpPr>
          <p:cNvPr id="8" name="群組 8">
            <a:extLst>
              <a:ext uri="{FF2B5EF4-FFF2-40B4-BE49-F238E27FC236}">
                <a16:creationId xmlns:a16="http://schemas.microsoft.com/office/drawing/2014/main" id="{3385B26D-CB77-4519-9097-87F307456E28}"/>
              </a:ext>
            </a:extLst>
          </p:cNvPr>
          <p:cNvGrpSpPr>
            <a:grpSpLocks/>
          </p:cNvGrpSpPr>
          <p:nvPr/>
        </p:nvGrpSpPr>
        <p:grpSpPr bwMode="auto">
          <a:xfrm>
            <a:off x="2068917" y="2717238"/>
            <a:ext cx="1895475" cy="2097087"/>
            <a:chOff x="0" y="0"/>
            <a:chExt cx="18954" cy="20979"/>
          </a:xfrm>
        </p:grpSpPr>
        <p:sp>
          <p:nvSpPr>
            <p:cNvPr id="9" name="矩形圖說文字 4">
              <a:extLst>
                <a:ext uri="{FF2B5EF4-FFF2-40B4-BE49-F238E27FC236}">
                  <a16:creationId xmlns:a16="http://schemas.microsoft.com/office/drawing/2014/main" id="{2E6AEDDC-0CFD-43C0-A538-C6F8E8CD4979}"/>
                </a:ext>
              </a:extLst>
            </p:cNvPr>
            <p:cNvSpPr>
              <a:spLocks noChangeArrowheads="1"/>
            </p:cNvSpPr>
            <p:nvPr/>
          </p:nvSpPr>
          <p:spPr bwMode="auto">
            <a:xfrm>
              <a:off x="0" y="0"/>
              <a:ext cx="18954" cy="12387"/>
            </a:xfrm>
            <a:prstGeom prst="wedgeRectCallout">
              <a:avLst>
                <a:gd name="adj1" fmla="val -20833"/>
                <a:gd name="adj2" fmla="val 62500"/>
              </a:avLst>
            </a:prstGeom>
            <a:solidFill>
              <a:srgbClr val="FFFFFF"/>
            </a:solidFill>
            <a:ln w="12700" cap="flat" cmpd="sng" algn="ctr">
              <a:solidFill>
                <a:srgbClr val="FF0000"/>
              </a:solidFill>
              <a:prstDash val="solid"/>
              <a:miter lim="800000"/>
              <a:headEnd/>
              <a:tailEnd/>
            </a:ln>
            <a:effectLst/>
          </p:spPr>
          <p:txBody>
            <a:bodyPr anchor="ct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algn="ctr" defTabSz="914400" eaLnBrk="1" hangingPunct="1">
                <a:spcBef>
                  <a:spcPct val="50000"/>
                </a:spcBef>
                <a:buNone/>
                <a:defRPr/>
              </a:pPr>
              <a:r>
                <a:rPr lang="zh-TW" altLang="en-US" sz="1200" b="1" kern="0" dirty="0">
                  <a:solidFill>
                    <a:srgbClr val="FF0000"/>
                  </a:solidFill>
                  <a:latin typeface="標楷體" pitchFamily="65" charset="-120"/>
                  <a:ea typeface="標楷體" pitchFamily="65" charset="-120"/>
                </a:rPr>
                <a:t>志願序二：資訊管理學系</a:t>
              </a:r>
            </a:p>
          </p:txBody>
        </p:sp>
        <p:sp>
          <p:nvSpPr>
            <p:cNvPr id="10" name="文字方塊 9">
              <a:extLst>
                <a:ext uri="{FF2B5EF4-FFF2-40B4-BE49-F238E27FC236}">
                  <a16:creationId xmlns:a16="http://schemas.microsoft.com/office/drawing/2014/main" id="{CE0C3E15-2A86-43D1-93FB-E25FB45D0D91}"/>
                </a:ext>
              </a:extLst>
            </p:cNvPr>
            <p:cNvSpPr txBox="1">
              <a:spLocks noChangeArrowheads="1"/>
            </p:cNvSpPr>
            <p:nvPr/>
          </p:nvSpPr>
          <p:spPr bwMode="auto">
            <a:xfrm>
              <a:off x="2691" y="15128"/>
              <a:ext cx="5950" cy="5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defTabSz="914400">
                <a:spcBef>
                  <a:spcPts val="500"/>
                </a:spcBef>
                <a:spcAft>
                  <a:spcPts val="500"/>
                </a:spcAft>
                <a:defRPr/>
              </a:pPr>
              <a:r>
                <a:rPr kumimoji="1" lang="zh-TW" altLang="en-US" sz="3200" b="1" kern="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甲</a:t>
              </a:r>
              <a:endParaRPr kumimoji="1" lang="zh-TW" altLang="zh-TW" sz="3200" b="1" kern="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p:txBody>
        </p:sp>
      </p:grpSp>
      <p:grpSp>
        <p:nvGrpSpPr>
          <p:cNvPr id="11" name="群組 9">
            <a:extLst>
              <a:ext uri="{FF2B5EF4-FFF2-40B4-BE49-F238E27FC236}">
                <a16:creationId xmlns:a16="http://schemas.microsoft.com/office/drawing/2014/main" id="{449DB99F-7974-49F9-B2B8-B03D6A4173F5}"/>
              </a:ext>
            </a:extLst>
          </p:cNvPr>
          <p:cNvGrpSpPr>
            <a:grpSpLocks/>
          </p:cNvGrpSpPr>
          <p:nvPr/>
        </p:nvGrpSpPr>
        <p:grpSpPr bwMode="auto">
          <a:xfrm>
            <a:off x="4156280" y="2717238"/>
            <a:ext cx="1895475" cy="2097087"/>
            <a:chOff x="0" y="0"/>
            <a:chExt cx="18954" cy="20979"/>
          </a:xfrm>
        </p:grpSpPr>
        <p:sp>
          <p:nvSpPr>
            <p:cNvPr id="12" name="矩形圖說文字 10">
              <a:extLst>
                <a:ext uri="{FF2B5EF4-FFF2-40B4-BE49-F238E27FC236}">
                  <a16:creationId xmlns:a16="http://schemas.microsoft.com/office/drawing/2014/main" id="{055F6980-54CA-4C3D-8ABB-DAB0182956F1}"/>
                </a:ext>
              </a:extLst>
            </p:cNvPr>
            <p:cNvSpPr>
              <a:spLocks noChangeArrowheads="1"/>
            </p:cNvSpPr>
            <p:nvPr/>
          </p:nvSpPr>
          <p:spPr bwMode="auto">
            <a:xfrm>
              <a:off x="0" y="0"/>
              <a:ext cx="18954" cy="12387"/>
            </a:xfrm>
            <a:prstGeom prst="wedgeRectCallout">
              <a:avLst>
                <a:gd name="adj1" fmla="val -20833"/>
                <a:gd name="adj2" fmla="val 62500"/>
              </a:avLst>
            </a:prstGeom>
            <a:solidFill>
              <a:srgbClr val="FFFFFF">
                <a:lumMod val="85000"/>
              </a:srgbClr>
            </a:solidFill>
            <a:ln w="6350" cap="flat" cmpd="sng" algn="ctr">
              <a:solidFill>
                <a:srgbClr val="000000"/>
              </a:solidFill>
              <a:prstDash val="solid"/>
              <a:miter lim="800000"/>
              <a:headEnd/>
              <a:tailEnd/>
            </a:ln>
            <a:effectLst/>
          </p:spPr>
          <p:txBody>
            <a:bodyPr anchor="ct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defTabSz="914400" eaLnBrk="1" hangingPunct="1">
                <a:spcBef>
                  <a:spcPct val="50000"/>
                </a:spcBef>
                <a:buNone/>
                <a:defRPr/>
              </a:pPr>
              <a:r>
                <a:rPr lang="zh-TW" altLang="en-US" sz="1200" kern="0" dirty="0">
                  <a:solidFill>
                    <a:srgbClr val="000000"/>
                  </a:solidFill>
                  <a:latin typeface="標楷體" pitchFamily="65" charset="-120"/>
                  <a:ea typeface="標楷體" pitchFamily="65" charset="-120"/>
                </a:rPr>
                <a:t>志願序一：生命科學系</a:t>
              </a:r>
            </a:p>
            <a:p>
              <a:pPr defTabSz="914400" eaLnBrk="1" hangingPunct="1">
                <a:spcBef>
                  <a:spcPct val="50000"/>
                </a:spcBef>
                <a:buNone/>
                <a:defRPr/>
              </a:pPr>
              <a:r>
                <a:rPr lang="zh-TW" altLang="en-US" sz="1200" kern="0" dirty="0">
                  <a:solidFill>
                    <a:srgbClr val="000000"/>
                  </a:solidFill>
                  <a:latin typeface="標楷體" pitchFamily="65" charset="-120"/>
                  <a:ea typeface="標楷體" pitchFamily="65" charset="-120"/>
                </a:rPr>
                <a:t>志願序二：心理學系</a:t>
              </a:r>
              <a:endParaRPr lang="zh-TW" altLang="zh-TW" sz="1300" kern="0" dirty="0">
                <a:solidFill>
                  <a:srgbClr val="000000"/>
                </a:solidFill>
                <a:latin typeface="Arial" charset="0"/>
                <a:ea typeface="新細明體" pitchFamily="18" charset="-120"/>
              </a:endParaRPr>
            </a:p>
          </p:txBody>
        </p:sp>
        <p:sp>
          <p:nvSpPr>
            <p:cNvPr id="13" name="文字方塊 13">
              <a:extLst>
                <a:ext uri="{FF2B5EF4-FFF2-40B4-BE49-F238E27FC236}">
                  <a16:creationId xmlns:a16="http://schemas.microsoft.com/office/drawing/2014/main" id="{42F5BCDE-506B-48EF-955C-D89AA82343BE}"/>
                </a:ext>
              </a:extLst>
            </p:cNvPr>
            <p:cNvSpPr txBox="1">
              <a:spLocks noChangeArrowheads="1"/>
            </p:cNvSpPr>
            <p:nvPr/>
          </p:nvSpPr>
          <p:spPr bwMode="auto">
            <a:xfrm>
              <a:off x="2861" y="15128"/>
              <a:ext cx="5950" cy="5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defTabSz="914400">
                <a:spcBef>
                  <a:spcPts val="500"/>
                </a:spcBef>
                <a:spcAft>
                  <a:spcPts val="500"/>
                </a:spcAft>
                <a:defRPr/>
              </a:pPr>
              <a:r>
                <a:rPr kumimoji="1" lang="zh-TW" altLang="en-US" sz="3200" b="1" kern="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乙</a:t>
              </a:r>
              <a:endParaRPr kumimoji="1" lang="zh-TW" altLang="zh-TW" sz="3200" b="1" kern="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p:txBody>
        </p:sp>
      </p:grpSp>
      <p:grpSp>
        <p:nvGrpSpPr>
          <p:cNvPr id="14" name="群組 13">
            <a:extLst>
              <a:ext uri="{FF2B5EF4-FFF2-40B4-BE49-F238E27FC236}">
                <a16:creationId xmlns:a16="http://schemas.microsoft.com/office/drawing/2014/main" id="{4D222525-5181-4D23-B7DA-79D0BFFBD826}"/>
              </a:ext>
            </a:extLst>
          </p:cNvPr>
          <p:cNvGrpSpPr>
            <a:grpSpLocks/>
          </p:cNvGrpSpPr>
          <p:nvPr/>
        </p:nvGrpSpPr>
        <p:grpSpPr bwMode="auto">
          <a:xfrm>
            <a:off x="6246524" y="2717238"/>
            <a:ext cx="1895475" cy="2097087"/>
            <a:chOff x="0" y="0"/>
            <a:chExt cx="18954" cy="20979"/>
          </a:xfrm>
        </p:grpSpPr>
        <p:sp>
          <p:nvSpPr>
            <p:cNvPr id="15" name="矩形圖說文字 17">
              <a:extLst>
                <a:ext uri="{FF2B5EF4-FFF2-40B4-BE49-F238E27FC236}">
                  <a16:creationId xmlns:a16="http://schemas.microsoft.com/office/drawing/2014/main" id="{A5F6D4C8-AC42-4AB1-8F10-EE17424A293C}"/>
                </a:ext>
              </a:extLst>
            </p:cNvPr>
            <p:cNvSpPr>
              <a:spLocks noChangeArrowheads="1"/>
            </p:cNvSpPr>
            <p:nvPr/>
          </p:nvSpPr>
          <p:spPr bwMode="auto">
            <a:xfrm>
              <a:off x="0" y="0"/>
              <a:ext cx="18954" cy="12387"/>
            </a:xfrm>
            <a:prstGeom prst="wedgeRectCallout">
              <a:avLst>
                <a:gd name="adj1" fmla="val -20833"/>
                <a:gd name="adj2" fmla="val 62500"/>
              </a:avLst>
            </a:prstGeom>
            <a:solidFill>
              <a:srgbClr val="FFFF99"/>
            </a:solidFill>
            <a:ln w="12700" cap="flat" cmpd="sng" algn="ctr">
              <a:solidFill>
                <a:srgbClr val="FF0000"/>
              </a:solidFill>
              <a:prstDash val="solid"/>
              <a:miter lim="800000"/>
              <a:headEnd/>
              <a:tailEnd/>
            </a:ln>
            <a:effectLst/>
          </p:spPr>
          <p:txBody>
            <a:bodyPr anchor="ct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defTabSz="914400" eaLnBrk="1" hangingPunct="1">
                <a:spcBef>
                  <a:spcPct val="50000"/>
                </a:spcBef>
                <a:buNone/>
                <a:defRPr/>
              </a:pPr>
              <a:r>
                <a:rPr lang="zh-TW" altLang="en-US" sz="1200" kern="0" dirty="0">
                  <a:solidFill>
                    <a:srgbClr val="000000"/>
                  </a:solidFill>
                  <a:latin typeface="標楷體" pitchFamily="65" charset="-120"/>
                  <a:ea typeface="標楷體" pitchFamily="65" charset="-120"/>
                </a:rPr>
                <a:t>志願序一：企業管理學系</a:t>
              </a:r>
            </a:p>
            <a:p>
              <a:pPr defTabSz="914400" eaLnBrk="1" hangingPunct="1">
                <a:spcBef>
                  <a:spcPct val="50000"/>
                </a:spcBef>
                <a:buNone/>
                <a:defRPr/>
              </a:pPr>
              <a:r>
                <a:rPr lang="zh-TW" altLang="en-US" sz="1200" kern="0" dirty="0">
                  <a:solidFill>
                    <a:srgbClr val="000000"/>
                  </a:solidFill>
                  <a:latin typeface="標楷體" pitchFamily="65" charset="-120"/>
                  <a:ea typeface="標楷體" pitchFamily="65" charset="-120"/>
                </a:rPr>
                <a:t>志願序二：外國語文學系</a:t>
              </a:r>
            </a:p>
            <a:p>
              <a:pPr defTabSz="914400" eaLnBrk="1" hangingPunct="1">
                <a:spcBef>
                  <a:spcPct val="50000"/>
                </a:spcBef>
                <a:buNone/>
                <a:defRPr/>
              </a:pPr>
              <a:r>
                <a:rPr lang="zh-TW" altLang="en-US" sz="1200" b="1" kern="0" dirty="0">
                  <a:solidFill>
                    <a:srgbClr val="0000FF"/>
                  </a:solidFill>
                  <a:latin typeface="標楷體" pitchFamily="65" charset="-120"/>
                  <a:ea typeface="標楷體" pitchFamily="65" charset="-120"/>
                </a:rPr>
                <a:t>志願序三：財經法律學系</a:t>
              </a:r>
            </a:p>
            <a:p>
              <a:pPr defTabSz="914400" eaLnBrk="1" hangingPunct="1">
                <a:spcBef>
                  <a:spcPct val="50000"/>
                </a:spcBef>
                <a:buNone/>
                <a:defRPr/>
              </a:pPr>
              <a:r>
                <a:rPr lang="zh-TW" altLang="en-US" sz="1200" kern="0" dirty="0">
                  <a:solidFill>
                    <a:srgbClr val="000000"/>
                  </a:solidFill>
                  <a:latin typeface="標楷體" pitchFamily="65" charset="-120"/>
                  <a:ea typeface="標楷體" pitchFamily="65" charset="-120"/>
                </a:rPr>
                <a:t>志願序四：犯罪防治學系</a:t>
              </a:r>
              <a:endParaRPr lang="zh-TW" altLang="zh-TW" sz="1300" kern="0" dirty="0">
                <a:solidFill>
                  <a:srgbClr val="000000"/>
                </a:solidFill>
                <a:latin typeface="Arial" charset="0"/>
                <a:ea typeface="新細明體" pitchFamily="18" charset="-120"/>
              </a:endParaRPr>
            </a:p>
          </p:txBody>
        </p:sp>
        <p:sp>
          <p:nvSpPr>
            <p:cNvPr id="16" name="文字方塊 28">
              <a:extLst>
                <a:ext uri="{FF2B5EF4-FFF2-40B4-BE49-F238E27FC236}">
                  <a16:creationId xmlns:a16="http://schemas.microsoft.com/office/drawing/2014/main" id="{1AABB427-93C1-4E80-A8AA-5A79BBBF006F}"/>
                </a:ext>
              </a:extLst>
            </p:cNvPr>
            <p:cNvSpPr txBox="1">
              <a:spLocks noChangeArrowheads="1"/>
            </p:cNvSpPr>
            <p:nvPr/>
          </p:nvSpPr>
          <p:spPr bwMode="auto">
            <a:xfrm>
              <a:off x="3117" y="15128"/>
              <a:ext cx="5950" cy="5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defTabSz="914400">
                <a:spcBef>
                  <a:spcPts val="500"/>
                </a:spcBef>
                <a:spcAft>
                  <a:spcPts val="500"/>
                </a:spcAft>
                <a:defRPr/>
              </a:pPr>
              <a:r>
                <a:rPr kumimoji="1" lang="zh-TW" altLang="en-US" sz="3200" b="1" kern="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丙</a:t>
              </a:r>
              <a:endParaRPr kumimoji="1" lang="zh-TW" altLang="zh-TW" sz="3200" b="1" kern="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p:txBody>
        </p:sp>
      </p:grpSp>
      <p:grpSp>
        <p:nvGrpSpPr>
          <p:cNvPr id="17" name="群組 29">
            <a:extLst>
              <a:ext uri="{FF2B5EF4-FFF2-40B4-BE49-F238E27FC236}">
                <a16:creationId xmlns:a16="http://schemas.microsoft.com/office/drawing/2014/main" id="{805F84EF-EDB7-4810-B852-CEB5E677338E}"/>
              </a:ext>
            </a:extLst>
          </p:cNvPr>
          <p:cNvGrpSpPr>
            <a:grpSpLocks/>
          </p:cNvGrpSpPr>
          <p:nvPr/>
        </p:nvGrpSpPr>
        <p:grpSpPr bwMode="auto">
          <a:xfrm>
            <a:off x="8302423" y="2717238"/>
            <a:ext cx="1895475" cy="2097087"/>
            <a:chOff x="0" y="0"/>
            <a:chExt cx="18954" cy="20979"/>
          </a:xfrm>
        </p:grpSpPr>
        <p:sp>
          <p:nvSpPr>
            <p:cNvPr id="19" name="矩形圖說文字 34">
              <a:extLst>
                <a:ext uri="{FF2B5EF4-FFF2-40B4-BE49-F238E27FC236}">
                  <a16:creationId xmlns:a16="http://schemas.microsoft.com/office/drawing/2014/main" id="{B7F0946B-3A04-41CB-BF20-70AA43B2ACDE}"/>
                </a:ext>
              </a:extLst>
            </p:cNvPr>
            <p:cNvSpPr>
              <a:spLocks noChangeArrowheads="1"/>
            </p:cNvSpPr>
            <p:nvPr/>
          </p:nvSpPr>
          <p:spPr bwMode="auto">
            <a:xfrm>
              <a:off x="0" y="0"/>
              <a:ext cx="18954" cy="12387"/>
            </a:xfrm>
            <a:prstGeom prst="wedgeRectCallout">
              <a:avLst>
                <a:gd name="adj1" fmla="val -20833"/>
                <a:gd name="adj2" fmla="val 62500"/>
              </a:avLst>
            </a:prstGeom>
            <a:solidFill>
              <a:srgbClr val="FFFF99"/>
            </a:solidFill>
            <a:ln w="12700" cap="flat" cmpd="sng" algn="ctr">
              <a:solidFill>
                <a:srgbClr val="FF0000"/>
              </a:solidFill>
              <a:prstDash val="solid"/>
              <a:miter lim="800000"/>
              <a:headEnd/>
              <a:tailEnd/>
            </a:ln>
            <a:effectLst/>
          </p:spPr>
          <p:txBody>
            <a:bodyPr anchor="ct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algn="ctr" defTabSz="914400" eaLnBrk="1" hangingPunct="1">
                <a:spcBef>
                  <a:spcPct val="50000"/>
                </a:spcBef>
                <a:buNone/>
                <a:defRPr/>
              </a:pPr>
              <a:r>
                <a:rPr lang="zh-TW" altLang="en-US" sz="1200" b="1" kern="0" dirty="0">
                  <a:solidFill>
                    <a:srgbClr val="0000FF"/>
                  </a:solidFill>
                  <a:latin typeface="標楷體" pitchFamily="65" charset="-120"/>
                  <a:ea typeface="標楷體" pitchFamily="65" charset="-120"/>
                </a:rPr>
                <a:t>志願序一：財經法律學系</a:t>
              </a:r>
            </a:p>
            <a:p>
              <a:pPr algn="ctr" defTabSz="914400" eaLnBrk="1" hangingPunct="1">
                <a:spcBef>
                  <a:spcPct val="50000"/>
                </a:spcBef>
                <a:buNone/>
                <a:defRPr/>
              </a:pPr>
              <a:r>
                <a:rPr lang="zh-TW" altLang="en-US" sz="1200" kern="0" dirty="0">
                  <a:solidFill>
                    <a:srgbClr val="000000"/>
                  </a:solidFill>
                  <a:latin typeface="標楷體" pitchFamily="65" charset="-120"/>
                  <a:ea typeface="標楷體" pitchFamily="65" charset="-120"/>
                </a:rPr>
                <a:t>志願序二：犯罪防治學系</a:t>
              </a:r>
            </a:p>
            <a:p>
              <a:pPr algn="ctr" defTabSz="914400" eaLnBrk="1" hangingPunct="1">
                <a:spcBef>
                  <a:spcPct val="50000"/>
                </a:spcBef>
                <a:buNone/>
                <a:defRPr/>
              </a:pPr>
              <a:r>
                <a:rPr lang="zh-TW" altLang="en-US" sz="1200" kern="0" dirty="0">
                  <a:solidFill>
                    <a:srgbClr val="000000"/>
                  </a:solidFill>
                  <a:latin typeface="標楷體" pitchFamily="65" charset="-120"/>
                  <a:ea typeface="標楷體" pitchFamily="65" charset="-120"/>
                </a:rPr>
                <a:t>志願序三：外國語文學系</a:t>
              </a:r>
              <a:endParaRPr lang="en-US" altLang="zh-TW" sz="1200" kern="0" dirty="0">
                <a:solidFill>
                  <a:srgbClr val="000000"/>
                </a:solidFill>
                <a:latin typeface="標楷體" pitchFamily="65" charset="-120"/>
                <a:ea typeface="標楷體" pitchFamily="65" charset="-120"/>
              </a:endParaRPr>
            </a:p>
            <a:p>
              <a:pPr algn="ctr" defTabSz="914400" eaLnBrk="1" hangingPunct="1">
                <a:spcBef>
                  <a:spcPct val="50000"/>
                </a:spcBef>
                <a:buNone/>
                <a:defRPr/>
              </a:pPr>
              <a:r>
                <a:rPr lang="zh-TW" altLang="en-US" sz="1200" kern="0" dirty="0">
                  <a:solidFill>
                    <a:srgbClr val="000000"/>
                  </a:solidFill>
                  <a:latin typeface="標楷體" pitchFamily="65" charset="-120"/>
                  <a:ea typeface="標楷體" pitchFamily="65" charset="-120"/>
                </a:rPr>
                <a:t>志願序四：企業管理學系</a:t>
              </a:r>
            </a:p>
          </p:txBody>
        </p:sp>
        <p:sp>
          <p:nvSpPr>
            <p:cNvPr id="20" name="文字方塊 37">
              <a:extLst>
                <a:ext uri="{FF2B5EF4-FFF2-40B4-BE49-F238E27FC236}">
                  <a16:creationId xmlns:a16="http://schemas.microsoft.com/office/drawing/2014/main" id="{6B6CF465-7FD5-4967-B6C7-52D314E7066D}"/>
                </a:ext>
              </a:extLst>
            </p:cNvPr>
            <p:cNvSpPr txBox="1">
              <a:spLocks noChangeArrowheads="1"/>
            </p:cNvSpPr>
            <p:nvPr/>
          </p:nvSpPr>
          <p:spPr bwMode="auto">
            <a:xfrm>
              <a:off x="3108" y="15128"/>
              <a:ext cx="5950" cy="5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defTabSz="914400">
                <a:spcBef>
                  <a:spcPts val="500"/>
                </a:spcBef>
                <a:spcAft>
                  <a:spcPts val="500"/>
                </a:spcAft>
                <a:defRPr/>
              </a:pPr>
              <a:r>
                <a:rPr kumimoji="1" lang="zh-TW" altLang="en-US" sz="3200" b="1" kern="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丁</a:t>
              </a:r>
              <a:endParaRPr kumimoji="1" lang="zh-TW" altLang="zh-TW" sz="3200" b="1" kern="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p:txBody>
        </p:sp>
      </p:grpSp>
      <p:sp>
        <p:nvSpPr>
          <p:cNvPr id="21" name="文字方塊 2">
            <a:extLst>
              <a:ext uri="{FF2B5EF4-FFF2-40B4-BE49-F238E27FC236}">
                <a16:creationId xmlns:a16="http://schemas.microsoft.com/office/drawing/2014/main" id="{0CB9D281-C442-4282-8149-BCB698A057F5}"/>
              </a:ext>
            </a:extLst>
          </p:cNvPr>
          <p:cNvSpPr txBox="1">
            <a:spLocks noChangeArrowheads="1"/>
          </p:cNvSpPr>
          <p:nvPr/>
        </p:nvSpPr>
        <p:spPr bwMode="auto">
          <a:xfrm>
            <a:off x="2207028" y="2212413"/>
            <a:ext cx="1619250" cy="376237"/>
          </a:xfrm>
          <a:prstGeom prst="rect">
            <a:avLst/>
          </a:prstGeom>
          <a:solidFill>
            <a:srgbClr val="FFAB40">
              <a:alpha val="50000"/>
            </a:srgbClr>
          </a:solidFill>
          <a:ln>
            <a:noFill/>
          </a:ln>
          <a:effectLst/>
          <a:extLst/>
        </p:spPr>
        <p:txBody>
          <a:bodyPr>
            <a:spAutoFit/>
          </a:bodyP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algn="ctr" defTabSz="914400" eaLnBrk="1" hangingPunct="1">
              <a:spcBef>
                <a:spcPct val="50000"/>
              </a:spcBef>
              <a:buNone/>
              <a:defRPr/>
            </a:pPr>
            <a:r>
              <a:rPr lang="zh-TW" altLang="en-US" sz="1800" b="1" kern="0"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推薦順位：</a:t>
            </a:r>
            <a:r>
              <a:rPr lang="en-US" altLang="zh-TW" sz="1800" b="1" kern="0"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1</a:t>
            </a:r>
            <a:endParaRPr lang="zh-TW" altLang="zh-TW" sz="1800" b="1" kern="0"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22" name="文字方塊 2">
            <a:extLst>
              <a:ext uri="{FF2B5EF4-FFF2-40B4-BE49-F238E27FC236}">
                <a16:creationId xmlns:a16="http://schemas.microsoft.com/office/drawing/2014/main" id="{096DB6DC-BD14-4878-9F7F-FC8900AD48EC}"/>
              </a:ext>
            </a:extLst>
          </p:cNvPr>
          <p:cNvSpPr txBox="1">
            <a:spLocks noChangeArrowheads="1"/>
          </p:cNvSpPr>
          <p:nvPr/>
        </p:nvSpPr>
        <p:spPr bwMode="auto">
          <a:xfrm>
            <a:off x="4294391" y="2220718"/>
            <a:ext cx="1619250" cy="369887"/>
          </a:xfrm>
          <a:prstGeom prst="rect">
            <a:avLst/>
          </a:prstGeom>
          <a:solidFill>
            <a:srgbClr val="FFAB40">
              <a:alpha val="50000"/>
            </a:srgbClr>
          </a:solidFill>
          <a:ln>
            <a:noFill/>
          </a:ln>
          <a:effectLst/>
          <a:extLst/>
        </p:spPr>
        <p:txBody>
          <a:bodyPr>
            <a:spAutoFit/>
          </a:bodyP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algn="ctr" defTabSz="914400" eaLnBrk="1" hangingPunct="1">
              <a:spcBef>
                <a:spcPct val="50000"/>
              </a:spcBef>
              <a:buNone/>
              <a:defRPr/>
            </a:pPr>
            <a:r>
              <a:rPr lang="zh-TW" altLang="en-US" sz="1800" b="1" kern="0"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推薦順位：</a:t>
            </a:r>
            <a:r>
              <a:rPr lang="en-US" altLang="zh-TW" sz="1800" b="1" kern="0"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2</a:t>
            </a:r>
            <a:endParaRPr lang="zh-TW" altLang="zh-TW" sz="1800" b="1" kern="0"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23" name="文字方塊 2">
            <a:extLst>
              <a:ext uri="{FF2B5EF4-FFF2-40B4-BE49-F238E27FC236}">
                <a16:creationId xmlns:a16="http://schemas.microsoft.com/office/drawing/2014/main" id="{31DDE72C-054A-4544-8544-DEFA8679FE3A}"/>
              </a:ext>
            </a:extLst>
          </p:cNvPr>
          <p:cNvSpPr txBox="1">
            <a:spLocks noChangeArrowheads="1"/>
          </p:cNvSpPr>
          <p:nvPr/>
        </p:nvSpPr>
        <p:spPr bwMode="auto">
          <a:xfrm>
            <a:off x="6384635" y="2220718"/>
            <a:ext cx="1619250" cy="369887"/>
          </a:xfrm>
          <a:prstGeom prst="rect">
            <a:avLst/>
          </a:prstGeom>
          <a:solidFill>
            <a:srgbClr val="FFAB40">
              <a:alpha val="50000"/>
            </a:srgbClr>
          </a:solidFill>
          <a:ln>
            <a:noFill/>
          </a:ln>
          <a:effectLst/>
          <a:extLst/>
        </p:spPr>
        <p:txBody>
          <a:bodyPr>
            <a:spAutoFit/>
          </a:bodyP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algn="ctr" defTabSz="914400" eaLnBrk="1" hangingPunct="1">
              <a:spcBef>
                <a:spcPct val="50000"/>
              </a:spcBef>
              <a:buNone/>
              <a:defRPr/>
            </a:pPr>
            <a:r>
              <a:rPr lang="zh-TW" altLang="en-US" sz="1800" b="1" kern="0"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推薦順位：</a:t>
            </a:r>
            <a:r>
              <a:rPr lang="en-US" altLang="zh-TW" sz="1800" b="1" kern="0"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3</a:t>
            </a:r>
            <a:endParaRPr lang="zh-TW" altLang="zh-TW" sz="1800" b="1" kern="0"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24" name="文字方塊 2">
            <a:extLst>
              <a:ext uri="{FF2B5EF4-FFF2-40B4-BE49-F238E27FC236}">
                <a16:creationId xmlns:a16="http://schemas.microsoft.com/office/drawing/2014/main" id="{AC78C0FE-2F90-42ED-BD07-49E38AFDB82F}"/>
              </a:ext>
            </a:extLst>
          </p:cNvPr>
          <p:cNvSpPr txBox="1">
            <a:spLocks noChangeArrowheads="1"/>
          </p:cNvSpPr>
          <p:nvPr/>
        </p:nvSpPr>
        <p:spPr bwMode="auto">
          <a:xfrm>
            <a:off x="8440534" y="2225348"/>
            <a:ext cx="1619250" cy="369887"/>
          </a:xfrm>
          <a:prstGeom prst="rect">
            <a:avLst/>
          </a:prstGeom>
          <a:solidFill>
            <a:srgbClr val="FFAB40">
              <a:alpha val="50000"/>
            </a:srgbClr>
          </a:solidFill>
          <a:ln>
            <a:noFill/>
          </a:ln>
          <a:effectLst/>
          <a:extLst/>
        </p:spPr>
        <p:txBody>
          <a:bodyPr>
            <a:spAutoFit/>
          </a:bodyP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algn="ctr" defTabSz="914400" eaLnBrk="1" hangingPunct="1">
              <a:spcBef>
                <a:spcPct val="50000"/>
              </a:spcBef>
              <a:buNone/>
              <a:defRPr/>
            </a:pPr>
            <a:r>
              <a:rPr lang="zh-TW" altLang="en-US" sz="1800" b="1" kern="0"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推薦順位：</a:t>
            </a:r>
            <a:r>
              <a:rPr lang="en-US" altLang="zh-TW" sz="1800" b="1" kern="0"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4</a:t>
            </a:r>
            <a:endParaRPr lang="zh-TW" altLang="zh-TW" sz="1800" b="1" kern="0"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26" name="文字方塊 25">
            <a:extLst>
              <a:ext uri="{FF2B5EF4-FFF2-40B4-BE49-F238E27FC236}">
                <a16:creationId xmlns:a16="http://schemas.microsoft.com/office/drawing/2014/main" id="{8EED44CC-4F49-4AFD-90FF-E7A06E36335A}"/>
              </a:ext>
            </a:extLst>
          </p:cNvPr>
          <p:cNvSpPr txBox="1"/>
          <p:nvPr/>
        </p:nvSpPr>
        <p:spPr>
          <a:xfrm>
            <a:off x="6652284" y="6204495"/>
            <a:ext cx="3090862" cy="407988"/>
          </a:xfrm>
          <a:prstGeom prst="rect">
            <a:avLst/>
          </a:prstGeom>
          <a:gradFill rotWithShape="1">
            <a:gsLst>
              <a:gs pos="0">
                <a:srgbClr val="F15232">
                  <a:lumMod val="110000"/>
                  <a:satMod val="105000"/>
                  <a:tint val="67000"/>
                </a:srgbClr>
              </a:gs>
              <a:gs pos="50000">
                <a:srgbClr val="F15232">
                  <a:lumMod val="105000"/>
                  <a:satMod val="103000"/>
                  <a:tint val="73000"/>
                </a:srgbClr>
              </a:gs>
              <a:gs pos="100000">
                <a:srgbClr val="F15232">
                  <a:lumMod val="105000"/>
                  <a:satMod val="109000"/>
                  <a:tint val="81000"/>
                </a:srgbClr>
              </a:gs>
            </a:gsLst>
            <a:lin ang="5400000" scaled="0"/>
          </a:gradFill>
          <a:ln w="6350" cap="flat" cmpd="sng" algn="ctr">
            <a:solidFill>
              <a:srgbClr val="F15232"/>
            </a:solidFill>
            <a:prstDash val="solid"/>
            <a:miter lim="800000"/>
          </a:ln>
          <a:effectLst/>
        </p:spPr>
        <p:txBody>
          <a:bodyPr>
            <a:spAutoFit/>
          </a:bodyPr>
          <a:lstStyle/>
          <a:p>
            <a:pPr algn="ctr" defTabSz="914400">
              <a:defRPr/>
            </a:pPr>
            <a:r>
              <a:rPr lang="zh-TW" altLang="en-US" sz="2000" b="1" kern="0" dirty="0">
                <a:solidFill>
                  <a:srgbClr val="000000"/>
                </a:solidFill>
                <a:latin typeface="微軟正黑體" panose="020B0604030504040204" pitchFamily="34" charset="-120"/>
                <a:ea typeface="微軟正黑體" panose="020B0604030504040204" pitchFamily="34" charset="-120"/>
                <a:cs typeface="Times New Roman" pitchFamily="18" charset="0"/>
              </a:rPr>
              <a:t>進入第二輪</a:t>
            </a:r>
          </a:p>
        </p:txBody>
      </p:sp>
      <p:sp>
        <p:nvSpPr>
          <p:cNvPr id="28" name="文字方塊 27">
            <a:extLst>
              <a:ext uri="{FF2B5EF4-FFF2-40B4-BE49-F238E27FC236}">
                <a16:creationId xmlns:a16="http://schemas.microsoft.com/office/drawing/2014/main" id="{684D95A4-2FFE-43F5-8DCA-B1DEB7BE496E}"/>
              </a:ext>
            </a:extLst>
          </p:cNvPr>
          <p:cNvSpPr txBox="1"/>
          <p:nvPr/>
        </p:nvSpPr>
        <p:spPr>
          <a:xfrm>
            <a:off x="4093672" y="6204495"/>
            <a:ext cx="1728000" cy="407988"/>
          </a:xfrm>
          <a:prstGeom prst="rect">
            <a:avLst/>
          </a:prstGeom>
          <a:solidFill>
            <a:schemeClr val="bg2">
              <a:lumMod val="90000"/>
            </a:schemeClr>
          </a:solidFill>
          <a:ln w="6350" cap="flat" cmpd="sng" algn="ctr">
            <a:solidFill>
              <a:srgbClr val="D9D9D9">
                <a:lumMod val="25000"/>
              </a:srgbClr>
            </a:solidFill>
            <a:prstDash val="solid"/>
            <a:miter lim="800000"/>
          </a:ln>
          <a:effectLst/>
        </p:spPr>
        <p:txBody>
          <a:bodyPr>
            <a:spAutoFit/>
          </a:bodyPr>
          <a:lstStyle/>
          <a:p>
            <a:pPr algn="ctr" defTabSz="914400">
              <a:defRPr/>
            </a:pPr>
            <a:r>
              <a:rPr lang="zh-TW" altLang="en-US" sz="2000" b="1" kern="0" dirty="0">
                <a:solidFill>
                  <a:srgbClr val="000000"/>
                </a:solidFill>
                <a:latin typeface="微軟正黑體" panose="020B0604030504040204" pitchFamily="34" charset="-120"/>
                <a:ea typeface="微軟正黑體" panose="020B0604030504040204" pitchFamily="34" charset="-120"/>
                <a:cs typeface="Times New Roman" pitchFamily="18" charset="0"/>
              </a:rPr>
              <a:t>未錄取</a:t>
            </a:r>
          </a:p>
        </p:txBody>
      </p:sp>
      <p:sp>
        <p:nvSpPr>
          <p:cNvPr id="29" name="矩形 28">
            <a:extLst>
              <a:ext uri="{FF2B5EF4-FFF2-40B4-BE49-F238E27FC236}">
                <a16:creationId xmlns:a16="http://schemas.microsoft.com/office/drawing/2014/main" id="{683BD3A6-C247-4F49-AC70-42CD6C702764}"/>
              </a:ext>
            </a:extLst>
          </p:cNvPr>
          <p:cNvSpPr/>
          <p:nvPr/>
        </p:nvSpPr>
        <p:spPr>
          <a:xfrm>
            <a:off x="4117181" y="5379102"/>
            <a:ext cx="1690688" cy="576262"/>
          </a:xfrm>
          <a:prstGeom prst="rect">
            <a:avLst/>
          </a:prstGeom>
          <a:solidFill>
            <a:schemeClr val="bg2">
              <a:lumMod val="90000"/>
            </a:schemeClr>
          </a:solidFill>
          <a:ln w="6350" cap="flat" cmpd="sng" algn="ctr">
            <a:solidFill>
              <a:srgbClr val="D9D9D9">
                <a:lumMod val="25000"/>
              </a:srgbClr>
            </a:solidFill>
            <a:prstDash val="solid"/>
            <a:miter lim="800000"/>
          </a:ln>
          <a:effectLst/>
        </p:spPr>
        <p:txBody>
          <a:bodyPr anchor="ctr"/>
          <a:lstStyle/>
          <a:p>
            <a:pPr algn="ctr" defTabSz="914400">
              <a:defRPr/>
            </a:pPr>
            <a:r>
              <a:rPr lang="zh-TW" altLang="en-US" b="1" kern="0" dirty="0">
                <a:solidFill>
                  <a:srgbClr val="000000"/>
                </a:solidFill>
                <a:latin typeface="微軟正黑體" panose="020B0604030504040204" pitchFamily="34" charset="-120"/>
                <a:ea typeface="微軟正黑體" panose="020B0604030504040204" pitchFamily="34" charset="-120"/>
              </a:rPr>
              <a:t>已錄取較高</a:t>
            </a:r>
            <a:endParaRPr lang="en-US" altLang="zh-TW" b="1" kern="0" dirty="0">
              <a:solidFill>
                <a:srgbClr val="000000"/>
              </a:solidFill>
              <a:latin typeface="微軟正黑體" panose="020B0604030504040204" pitchFamily="34" charset="-120"/>
              <a:ea typeface="微軟正黑體" panose="020B0604030504040204" pitchFamily="34" charset="-120"/>
            </a:endParaRPr>
          </a:p>
          <a:p>
            <a:pPr algn="ctr" defTabSz="914400">
              <a:defRPr/>
            </a:pPr>
            <a:r>
              <a:rPr lang="zh-TW" altLang="en-US" b="1" kern="0" dirty="0">
                <a:solidFill>
                  <a:srgbClr val="000000"/>
                </a:solidFill>
                <a:latin typeface="微軟正黑體" panose="020B0604030504040204" pitchFamily="34" charset="-120"/>
                <a:ea typeface="微軟正黑體" panose="020B0604030504040204" pitchFamily="34" charset="-120"/>
              </a:rPr>
              <a:t>順位學生</a:t>
            </a:r>
          </a:p>
        </p:txBody>
      </p:sp>
      <p:sp>
        <p:nvSpPr>
          <p:cNvPr id="30" name="矩形 29">
            <a:extLst>
              <a:ext uri="{FF2B5EF4-FFF2-40B4-BE49-F238E27FC236}">
                <a16:creationId xmlns:a16="http://schemas.microsoft.com/office/drawing/2014/main" id="{F5F165E8-519E-4F79-80A4-3678739487F3}"/>
              </a:ext>
            </a:extLst>
          </p:cNvPr>
          <p:cNvSpPr/>
          <p:nvPr/>
        </p:nvSpPr>
        <p:spPr>
          <a:xfrm>
            <a:off x="8486555" y="5384228"/>
            <a:ext cx="1620000" cy="576262"/>
          </a:xfrm>
          <a:prstGeom prst="rect">
            <a:avLst/>
          </a:prstGeom>
          <a:solidFill>
            <a:schemeClr val="bg2">
              <a:lumMod val="90000"/>
            </a:schemeClr>
          </a:solidFill>
          <a:ln w="6350" cap="flat" cmpd="sng" algn="ctr">
            <a:solidFill>
              <a:srgbClr val="D9D9D9">
                <a:lumMod val="25000"/>
              </a:srgbClr>
            </a:solidFill>
            <a:prstDash val="solid"/>
            <a:miter lim="800000"/>
          </a:ln>
          <a:effectLst/>
        </p:spPr>
        <p:txBody>
          <a:bodyPr anchor="ctr"/>
          <a:lstStyle/>
          <a:p>
            <a:pPr algn="ctr" defTabSz="914400">
              <a:defRPr/>
            </a:pPr>
            <a:r>
              <a:rPr lang="zh-TW" altLang="en-US" b="1" kern="0" dirty="0">
                <a:solidFill>
                  <a:srgbClr val="000000"/>
                </a:solidFill>
                <a:latin typeface="微軟正黑體" panose="020B0604030504040204" pitchFamily="34" charset="-120"/>
                <a:ea typeface="微軟正黑體" panose="020B0604030504040204" pitchFamily="34" charset="-120"/>
              </a:rPr>
              <a:t>已錄取較高</a:t>
            </a:r>
            <a:endParaRPr lang="en-US" altLang="zh-TW" b="1" kern="0" dirty="0">
              <a:solidFill>
                <a:srgbClr val="000000"/>
              </a:solidFill>
              <a:latin typeface="微軟正黑體" panose="020B0604030504040204" pitchFamily="34" charset="-120"/>
              <a:ea typeface="微軟正黑體" panose="020B0604030504040204" pitchFamily="34" charset="-120"/>
            </a:endParaRPr>
          </a:p>
          <a:p>
            <a:pPr algn="ctr" defTabSz="914400">
              <a:defRPr/>
            </a:pPr>
            <a:r>
              <a:rPr lang="zh-TW" altLang="en-US" b="1" kern="0" dirty="0">
                <a:solidFill>
                  <a:srgbClr val="000000"/>
                </a:solidFill>
                <a:latin typeface="微軟正黑體" panose="020B0604030504040204" pitchFamily="34" charset="-120"/>
                <a:ea typeface="微軟正黑體" panose="020B0604030504040204" pitchFamily="34" charset="-120"/>
              </a:rPr>
              <a:t>順位學生</a:t>
            </a:r>
          </a:p>
        </p:txBody>
      </p:sp>
      <p:sp>
        <p:nvSpPr>
          <p:cNvPr id="31" name="矩形 30">
            <a:extLst>
              <a:ext uri="{FF2B5EF4-FFF2-40B4-BE49-F238E27FC236}">
                <a16:creationId xmlns:a16="http://schemas.microsoft.com/office/drawing/2014/main" id="{08106C9D-608D-4A63-9C53-CB8F9511278E}"/>
              </a:ext>
            </a:extLst>
          </p:cNvPr>
          <p:cNvSpPr/>
          <p:nvPr/>
        </p:nvSpPr>
        <p:spPr>
          <a:xfrm>
            <a:off x="6353838" y="5379102"/>
            <a:ext cx="1620000" cy="576262"/>
          </a:xfrm>
          <a:prstGeom prst="rect">
            <a:avLst/>
          </a:prstGeom>
          <a:solidFill>
            <a:schemeClr val="bg2">
              <a:lumMod val="90000"/>
            </a:schemeClr>
          </a:solidFill>
          <a:ln w="6350" cap="flat" cmpd="sng" algn="ctr">
            <a:solidFill>
              <a:srgbClr val="D9D9D9">
                <a:lumMod val="25000"/>
              </a:srgbClr>
            </a:solidFill>
            <a:prstDash val="solid"/>
            <a:miter lim="800000"/>
          </a:ln>
          <a:effectLst/>
        </p:spPr>
        <p:txBody>
          <a:bodyPr anchor="ctr"/>
          <a:lstStyle/>
          <a:p>
            <a:pPr algn="ctr" defTabSz="914400">
              <a:defRPr/>
            </a:pPr>
            <a:r>
              <a:rPr lang="zh-TW" altLang="en-US" b="1" kern="0" dirty="0">
                <a:solidFill>
                  <a:srgbClr val="000000"/>
                </a:solidFill>
                <a:latin typeface="微軟正黑體" panose="020B0604030504040204" pitchFamily="34" charset="-120"/>
                <a:ea typeface="微軟正黑體" panose="020B0604030504040204" pitchFamily="34" charset="-120"/>
              </a:rPr>
              <a:t>已錄取較高</a:t>
            </a:r>
            <a:endParaRPr lang="en-US" altLang="zh-TW" b="1" kern="0" dirty="0">
              <a:solidFill>
                <a:srgbClr val="000000"/>
              </a:solidFill>
              <a:latin typeface="微軟正黑體" panose="020B0604030504040204" pitchFamily="34" charset="-120"/>
              <a:ea typeface="微軟正黑體" panose="020B0604030504040204" pitchFamily="34" charset="-120"/>
            </a:endParaRPr>
          </a:p>
          <a:p>
            <a:pPr algn="ctr" defTabSz="914400">
              <a:defRPr/>
            </a:pPr>
            <a:r>
              <a:rPr lang="zh-TW" altLang="en-US" b="1" kern="0" dirty="0">
                <a:solidFill>
                  <a:srgbClr val="000000"/>
                </a:solidFill>
                <a:latin typeface="微軟正黑體" panose="020B0604030504040204" pitchFamily="34" charset="-120"/>
                <a:ea typeface="微軟正黑體" panose="020B0604030504040204" pitchFamily="34" charset="-120"/>
              </a:rPr>
              <a:t>順位學生</a:t>
            </a:r>
          </a:p>
        </p:txBody>
      </p:sp>
      <p:sp>
        <p:nvSpPr>
          <p:cNvPr id="32" name="矩形 31">
            <a:extLst>
              <a:ext uri="{FF2B5EF4-FFF2-40B4-BE49-F238E27FC236}">
                <a16:creationId xmlns:a16="http://schemas.microsoft.com/office/drawing/2014/main" id="{61277FE6-6A39-481B-9376-32700805A2E7}"/>
              </a:ext>
            </a:extLst>
          </p:cNvPr>
          <p:cNvSpPr/>
          <p:nvPr/>
        </p:nvSpPr>
        <p:spPr>
          <a:xfrm>
            <a:off x="2362952" y="5384228"/>
            <a:ext cx="1152525" cy="576000"/>
          </a:xfrm>
          <a:prstGeom prst="rect">
            <a:avLst/>
          </a:prstGeom>
          <a:gradFill rotWithShape="1">
            <a:gsLst>
              <a:gs pos="0">
                <a:srgbClr val="C4341A">
                  <a:lumMod val="110000"/>
                  <a:satMod val="105000"/>
                  <a:tint val="67000"/>
                </a:srgbClr>
              </a:gs>
              <a:gs pos="50000">
                <a:srgbClr val="C4341A">
                  <a:lumMod val="105000"/>
                  <a:satMod val="103000"/>
                  <a:tint val="73000"/>
                </a:srgbClr>
              </a:gs>
              <a:gs pos="100000">
                <a:srgbClr val="C4341A">
                  <a:lumMod val="105000"/>
                  <a:satMod val="109000"/>
                  <a:tint val="81000"/>
                </a:srgbClr>
              </a:gs>
            </a:gsLst>
            <a:lin ang="5400000" scaled="0"/>
          </a:gradFill>
          <a:ln w="6350" cap="flat" cmpd="sng" algn="ctr">
            <a:solidFill>
              <a:srgbClr val="C4341A"/>
            </a:solidFill>
            <a:prstDash val="solid"/>
            <a:miter lim="800000"/>
          </a:ln>
          <a:effectLst/>
        </p:spPr>
        <p:txBody>
          <a:bodyPr anchor="ctr"/>
          <a:lstStyle/>
          <a:p>
            <a:pPr algn="ctr" defTabSz="914400">
              <a:defRPr/>
            </a:pPr>
            <a:r>
              <a:rPr lang="zh-TW" altLang="en-US" sz="2400" b="1" kern="0" dirty="0">
                <a:solidFill>
                  <a:srgbClr val="000000"/>
                </a:solidFill>
                <a:latin typeface="微軟正黑體" panose="020B0604030504040204" pitchFamily="34" charset="-120"/>
                <a:ea typeface="微軟正黑體" panose="020B0604030504040204" pitchFamily="34" charset="-120"/>
              </a:rPr>
              <a:t>錄取</a:t>
            </a:r>
          </a:p>
        </p:txBody>
      </p:sp>
      <p:pic>
        <p:nvPicPr>
          <p:cNvPr id="33" name="圖片 32">
            <a:extLst>
              <a:ext uri="{FF2B5EF4-FFF2-40B4-BE49-F238E27FC236}">
                <a16:creationId xmlns:a16="http://schemas.microsoft.com/office/drawing/2014/main" id="{3F8E2A08-A45C-4816-B63C-31B629C765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15851" y="4065413"/>
            <a:ext cx="560534" cy="1188000"/>
          </a:xfrm>
          <a:prstGeom prst="rect">
            <a:avLst/>
          </a:prstGeom>
        </p:spPr>
      </p:pic>
      <p:pic>
        <p:nvPicPr>
          <p:cNvPr id="34" name="圖片 33">
            <a:extLst>
              <a:ext uri="{FF2B5EF4-FFF2-40B4-BE49-F238E27FC236}">
                <a16:creationId xmlns:a16="http://schemas.microsoft.com/office/drawing/2014/main" id="{24E4B087-0F92-4CFB-BCAC-48D424C4776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261968" y="4065413"/>
            <a:ext cx="500628" cy="1188000"/>
          </a:xfrm>
          <a:prstGeom prst="rect">
            <a:avLst/>
          </a:prstGeom>
        </p:spPr>
      </p:pic>
      <p:pic>
        <p:nvPicPr>
          <p:cNvPr id="35" name="圖片 34">
            <a:extLst>
              <a:ext uri="{FF2B5EF4-FFF2-40B4-BE49-F238E27FC236}">
                <a16:creationId xmlns:a16="http://schemas.microsoft.com/office/drawing/2014/main" id="{3F780A27-4BCE-4521-86A7-1478DBDF438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39929" y="4066537"/>
            <a:ext cx="631125" cy="1188000"/>
          </a:xfrm>
          <a:prstGeom prst="rect">
            <a:avLst/>
          </a:prstGeom>
        </p:spPr>
      </p:pic>
      <p:pic>
        <p:nvPicPr>
          <p:cNvPr id="36" name="圖片 35">
            <a:extLst>
              <a:ext uri="{FF2B5EF4-FFF2-40B4-BE49-F238E27FC236}">
                <a16:creationId xmlns:a16="http://schemas.microsoft.com/office/drawing/2014/main" id="{A35E7042-42C4-491F-BFCA-033A36F3286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160416" y="4066537"/>
            <a:ext cx="546304" cy="1188000"/>
          </a:xfrm>
          <a:prstGeom prst="rect">
            <a:avLst/>
          </a:prstGeom>
        </p:spPr>
      </p:pic>
      <p:sp>
        <p:nvSpPr>
          <p:cNvPr id="37" name="投影片編號版面配置區 5">
            <a:extLst>
              <a:ext uri="{FF2B5EF4-FFF2-40B4-BE49-F238E27FC236}">
                <a16:creationId xmlns:a16="http://schemas.microsoft.com/office/drawing/2014/main" id="{CD9C20F5-CED1-4A3C-8E3C-1C076A38755C}"/>
              </a:ext>
            </a:extLst>
          </p:cNvPr>
          <p:cNvSpPr txBox="1">
            <a:spLocks/>
          </p:cNvSpPr>
          <p:nvPr/>
        </p:nvSpPr>
        <p:spPr>
          <a:xfrm>
            <a:off x="9448800" y="6492875"/>
            <a:ext cx="2743200" cy="365125"/>
          </a:xfrm>
          <a:prstGeom prst="rect">
            <a:avLst/>
          </a:prstGeom>
        </p:spPr>
        <p:txBody>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2DCFF18E-38F5-4FDF-89F7-AD020A27C1B7}" type="slidenum">
              <a:rPr lang="zh-TW" altLang="en-US" sz="1400" smtClean="0"/>
              <a:pPr algn="r"/>
              <a:t>14</a:t>
            </a:fld>
            <a:endParaRPr lang="zh-TW" altLang="en-US" sz="1400"/>
          </a:p>
        </p:txBody>
      </p:sp>
    </p:spTree>
    <p:extLst>
      <p:ext uri="{BB962C8B-B14F-4D97-AF65-F5344CB8AC3E}">
        <p14:creationId xmlns:p14="http://schemas.microsoft.com/office/powerpoint/2010/main" val="3829688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a:extLst>
              <a:ext uri="{FF2B5EF4-FFF2-40B4-BE49-F238E27FC236}">
                <a16:creationId xmlns:a16="http://schemas.microsoft.com/office/drawing/2014/main" id="{C4AFDFEC-2394-4441-B8E7-7A7211C3AACE}"/>
              </a:ext>
            </a:extLst>
          </p:cNvPr>
          <p:cNvSpPr>
            <a:spLocks noChangeArrowheads="1"/>
          </p:cNvSpPr>
          <p:nvPr/>
        </p:nvSpPr>
        <p:spPr bwMode="auto">
          <a:xfrm>
            <a:off x="3599346" y="521468"/>
            <a:ext cx="4680000" cy="460375"/>
          </a:xfrm>
          <a:prstGeom prst="rect">
            <a:avLst/>
          </a:prstGeom>
          <a:solidFill>
            <a:srgbClr val="F15232"/>
          </a:solidFill>
          <a:ln>
            <a:noFill/>
          </a:ln>
          <a:effectLst/>
        </p:spPr>
        <p:txBody>
          <a:bodyPr anchor="ctr">
            <a:spAutoFit/>
          </a:bodyPr>
          <a:lstStyle/>
          <a:p>
            <a:pPr algn="ctr" defTabSz="914400">
              <a:defRPr/>
            </a:pPr>
            <a:r>
              <a:rPr lang="zh-TW" altLang="en-US" sz="2400" b="1" kern="0" dirty="0">
                <a:solidFill>
                  <a:srgbClr val="FFFFFF"/>
                </a:solidFill>
                <a:latin typeface="標楷體" panose="03000509000000000000" pitchFamily="65" charset="-120"/>
                <a:ea typeface="標楷體" panose="03000509000000000000" pitchFamily="65" charset="-120"/>
                <a:cs typeface="Times New Roman" pitchFamily="18" charset="0"/>
              </a:rPr>
              <a:t>第二輪分發比序</a:t>
            </a:r>
            <a:endParaRPr lang="zh-TW" altLang="en-US" sz="2400" b="1" kern="0" dirty="0">
              <a:solidFill>
                <a:srgbClr val="FFFFFF"/>
              </a:solidFill>
              <a:latin typeface="標楷體" panose="03000509000000000000" pitchFamily="65" charset="-120"/>
              <a:ea typeface="標楷體" panose="03000509000000000000" pitchFamily="65" charset="-120"/>
            </a:endParaRPr>
          </a:p>
        </p:txBody>
      </p:sp>
      <p:sp>
        <p:nvSpPr>
          <p:cNvPr id="7" name="Rectangle 23">
            <a:extLst>
              <a:ext uri="{FF2B5EF4-FFF2-40B4-BE49-F238E27FC236}">
                <a16:creationId xmlns:a16="http://schemas.microsoft.com/office/drawing/2014/main" id="{CF2E868B-CD61-49F7-8FB9-BB688095A326}"/>
              </a:ext>
            </a:extLst>
          </p:cNvPr>
          <p:cNvSpPr>
            <a:spLocks noChangeArrowheads="1"/>
          </p:cNvSpPr>
          <p:nvPr/>
        </p:nvSpPr>
        <p:spPr bwMode="auto">
          <a:xfrm>
            <a:off x="2479793" y="1376135"/>
            <a:ext cx="7334742" cy="1400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a:spcAft>
                <a:spcPts val="600"/>
              </a:spcAft>
            </a:pPr>
            <a:r>
              <a:rPr kumimoji="1" lang="zh-TW" altLang="en-US" sz="2000" b="1"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步驟一：</a:t>
            </a:r>
          </a:p>
          <a:p>
            <a:pPr algn="just">
              <a:buFont typeface="Wingdings" panose="05000000000000000000" pitchFamily="2" charset="2"/>
              <a:buNone/>
            </a:pPr>
            <a:r>
              <a:rPr kumimoji="1" lang="zh-TW" altLang="en-US" sz="2000"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假設考生丙、丁與他校考生戊</a:t>
            </a:r>
            <a:r>
              <a:rPr kumimoji="1" lang="zh-TW" altLang="en-US" sz="2000" dirty="0">
                <a:solidFill>
                  <a:srgbClr val="0000FF"/>
                </a:solidFill>
                <a:latin typeface="微軟正黑體" panose="020B0604030504040204" pitchFamily="34" charset="-120"/>
                <a:ea typeface="微軟正黑體" panose="020B0604030504040204" pitchFamily="34" charset="-120"/>
                <a:cs typeface="Times New Roman" panose="02020603050405020304" pitchFamily="18" charset="0"/>
              </a:rPr>
              <a:t>同時進入</a:t>
            </a:r>
            <a:r>
              <a:rPr kumimoji="1" lang="zh-TW" altLang="en-US" sz="20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財經法律學系</a:t>
            </a:r>
            <a:r>
              <a:rPr kumimoji="1" lang="zh-TW" altLang="en-US" sz="2000" dirty="0">
                <a:solidFill>
                  <a:srgbClr val="0000FF"/>
                </a:solidFill>
                <a:latin typeface="微軟正黑體" panose="020B0604030504040204" pitchFamily="34" charset="-120"/>
                <a:ea typeface="微軟正黑體" panose="020B0604030504040204" pitchFamily="34" charset="-120"/>
                <a:cs typeface="Times New Roman" panose="02020603050405020304" pitchFamily="18" charset="0"/>
              </a:rPr>
              <a:t>第二輪分發比序階段，且該學系剩餘錄取名額為</a:t>
            </a:r>
            <a:r>
              <a:rPr kumimoji="1" lang="en-US" altLang="zh-TW" sz="2000" dirty="0">
                <a:solidFill>
                  <a:srgbClr val="0000FF"/>
                </a:solidFill>
                <a:latin typeface="微軟正黑體" panose="020B0604030504040204" pitchFamily="34" charset="-120"/>
                <a:ea typeface="微軟正黑體" panose="020B0604030504040204" pitchFamily="34" charset="-120"/>
                <a:cs typeface="Times New Roman" panose="02020603050405020304" pitchFamily="18" charset="0"/>
              </a:rPr>
              <a:t>1</a:t>
            </a:r>
            <a:r>
              <a:rPr kumimoji="1" lang="zh-TW" altLang="en-US" sz="2000" dirty="0">
                <a:solidFill>
                  <a:srgbClr val="0000FF"/>
                </a:solidFill>
                <a:latin typeface="微軟正黑體" panose="020B0604030504040204" pitchFamily="34" charset="-120"/>
                <a:ea typeface="微軟正黑體" panose="020B0604030504040204" pitchFamily="34" charset="-120"/>
                <a:cs typeface="Times New Roman" panose="02020603050405020304" pitchFamily="18" charset="0"/>
              </a:rPr>
              <a:t>名，</a:t>
            </a:r>
            <a:r>
              <a:rPr kumimoji="1" lang="zh-TW" altLang="en-US" sz="2000"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由此</a:t>
            </a:r>
            <a:r>
              <a:rPr kumimoji="1" lang="en-US" altLang="zh-TW" sz="2000"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3</a:t>
            </a:r>
            <a:r>
              <a:rPr kumimoji="1" lang="zh-TW" altLang="en-US" sz="2000"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名考生依分發比序項目進行比序分發。</a:t>
            </a:r>
          </a:p>
        </p:txBody>
      </p:sp>
      <p:grpSp>
        <p:nvGrpSpPr>
          <p:cNvPr id="8" name="群組 7">
            <a:extLst>
              <a:ext uri="{FF2B5EF4-FFF2-40B4-BE49-F238E27FC236}">
                <a16:creationId xmlns:a16="http://schemas.microsoft.com/office/drawing/2014/main" id="{2EB0939C-1FEF-4853-BA2E-09E00C5ED524}"/>
              </a:ext>
            </a:extLst>
          </p:cNvPr>
          <p:cNvGrpSpPr>
            <a:grpSpLocks/>
          </p:cNvGrpSpPr>
          <p:nvPr/>
        </p:nvGrpSpPr>
        <p:grpSpPr bwMode="auto">
          <a:xfrm>
            <a:off x="2837551" y="3153165"/>
            <a:ext cx="1895475" cy="2097088"/>
            <a:chOff x="0" y="0"/>
            <a:chExt cx="18954" cy="20979"/>
          </a:xfrm>
        </p:grpSpPr>
        <p:sp>
          <p:nvSpPr>
            <p:cNvPr id="9" name="矩形圖說文字 10">
              <a:extLst>
                <a:ext uri="{FF2B5EF4-FFF2-40B4-BE49-F238E27FC236}">
                  <a16:creationId xmlns:a16="http://schemas.microsoft.com/office/drawing/2014/main" id="{1B6B1CE5-7494-4D2B-9B84-782940E737CB}"/>
                </a:ext>
              </a:extLst>
            </p:cNvPr>
            <p:cNvSpPr>
              <a:spLocks noChangeArrowheads="1"/>
            </p:cNvSpPr>
            <p:nvPr/>
          </p:nvSpPr>
          <p:spPr bwMode="auto">
            <a:xfrm>
              <a:off x="0" y="0"/>
              <a:ext cx="18954" cy="12387"/>
            </a:xfrm>
            <a:prstGeom prst="wedgeRectCallout">
              <a:avLst>
                <a:gd name="adj1" fmla="val -20833"/>
                <a:gd name="adj2" fmla="val 62500"/>
              </a:avLst>
            </a:prstGeom>
            <a:solidFill>
              <a:srgbClr val="FFFFFF"/>
            </a:solidFill>
            <a:ln w="12700" cap="flat" cmpd="sng" algn="ctr">
              <a:solidFill>
                <a:srgbClr val="FF0000"/>
              </a:solidFill>
              <a:prstDash val="solid"/>
              <a:miter lim="800000"/>
              <a:headEnd/>
              <a:tailEnd/>
            </a:ln>
            <a:effectLst/>
          </p:spPr>
          <p:txBody>
            <a:bodyPr anchor="ct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defTabSz="914400" eaLnBrk="1" hangingPunct="1">
                <a:spcBef>
                  <a:spcPct val="50000"/>
                </a:spcBef>
                <a:buNone/>
                <a:defRPr/>
              </a:pPr>
              <a:r>
                <a:rPr lang="zh-TW" altLang="en-US" sz="1200" kern="0" dirty="0">
                  <a:solidFill>
                    <a:srgbClr val="000000"/>
                  </a:solidFill>
                  <a:latin typeface="標楷體" pitchFamily="65" charset="-120"/>
                  <a:ea typeface="標楷體" pitchFamily="65" charset="-120"/>
                </a:rPr>
                <a:t>志願序一：企業管理學系</a:t>
              </a:r>
            </a:p>
            <a:p>
              <a:pPr defTabSz="914400" eaLnBrk="1" hangingPunct="1">
                <a:spcBef>
                  <a:spcPct val="50000"/>
                </a:spcBef>
                <a:buNone/>
                <a:defRPr/>
              </a:pPr>
              <a:r>
                <a:rPr lang="zh-TW" altLang="en-US" sz="1200" kern="0" dirty="0">
                  <a:solidFill>
                    <a:srgbClr val="000000"/>
                  </a:solidFill>
                  <a:latin typeface="標楷體" pitchFamily="65" charset="-120"/>
                  <a:ea typeface="標楷體" pitchFamily="65" charset="-120"/>
                </a:rPr>
                <a:t>志願序二：外國語文學系</a:t>
              </a:r>
            </a:p>
            <a:p>
              <a:pPr defTabSz="914400" eaLnBrk="1" hangingPunct="1">
                <a:spcBef>
                  <a:spcPct val="50000"/>
                </a:spcBef>
                <a:buNone/>
                <a:defRPr/>
              </a:pPr>
              <a:r>
                <a:rPr lang="zh-TW" altLang="en-US" sz="1200" b="1" kern="0" dirty="0">
                  <a:solidFill>
                    <a:srgbClr val="0000FF"/>
                  </a:solidFill>
                  <a:latin typeface="標楷體" pitchFamily="65" charset="-120"/>
                  <a:ea typeface="標楷體" pitchFamily="65" charset="-120"/>
                </a:rPr>
                <a:t>志願序三：財經法律學系</a:t>
              </a:r>
            </a:p>
            <a:p>
              <a:pPr defTabSz="914400" eaLnBrk="1" hangingPunct="1">
                <a:spcBef>
                  <a:spcPct val="50000"/>
                </a:spcBef>
                <a:buNone/>
                <a:defRPr/>
              </a:pPr>
              <a:r>
                <a:rPr lang="zh-TW" altLang="en-US" sz="1200" kern="0" dirty="0">
                  <a:solidFill>
                    <a:srgbClr val="000000"/>
                  </a:solidFill>
                  <a:latin typeface="標楷體" pitchFamily="65" charset="-120"/>
                  <a:ea typeface="標楷體" pitchFamily="65" charset="-120"/>
                </a:rPr>
                <a:t>志願序四：犯罪防治學系</a:t>
              </a:r>
              <a:endParaRPr lang="zh-TW" altLang="zh-TW" sz="1300" kern="0" dirty="0">
                <a:solidFill>
                  <a:srgbClr val="000000"/>
                </a:solidFill>
                <a:latin typeface="Arial" charset="0"/>
                <a:ea typeface="新細明體" pitchFamily="18" charset="-120"/>
              </a:endParaRPr>
            </a:p>
          </p:txBody>
        </p:sp>
        <p:sp>
          <p:nvSpPr>
            <p:cNvPr id="10" name="文字方塊 13">
              <a:extLst>
                <a:ext uri="{FF2B5EF4-FFF2-40B4-BE49-F238E27FC236}">
                  <a16:creationId xmlns:a16="http://schemas.microsoft.com/office/drawing/2014/main" id="{2802B605-9ACB-43D8-A425-97BDBE546EFC}"/>
                </a:ext>
              </a:extLst>
            </p:cNvPr>
            <p:cNvSpPr txBox="1">
              <a:spLocks noChangeArrowheads="1"/>
            </p:cNvSpPr>
            <p:nvPr/>
          </p:nvSpPr>
          <p:spPr bwMode="auto">
            <a:xfrm>
              <a:off x="2676" y="15128"/>
              <a:ext cx="5950" cy="5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defTabSz="914400">
                <a:spcBef>
                  <a:spcPts val="500"/>
                </a:spcBef>
                <a:spcAft>
                  <a:spcPts val="500"/>
                </a:spcAft>
                <a:defRPr/>
              </a:pPr>
              <a:r>
                <a:rPr kumimoji="1" lang="zh-TW" altLang="en-US" sz="3200" b="1" kern="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丙</a:t>
              </a:r>
              <a:endParaRPr kumimoji="1" lang="zh-TW" altLang="zh-TW" sz="3200" b="1" kern="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p:txBody>
        </p:sp>
      </p:grpSp>
      <p:grpSp>
        <p:nvGrpSpPr>
          <p:cNvPr id="11" name="群組 16">
            <a:extLst>
              <a:ext uri="{FF2B5EF4-FFF2-40B4-BE49-F238E27FC236}">
                <a16:creationId xmlns:a16="http://schemas.microsoft.com/office/drawing/2014/main" id="{98432E37-4297-4024-9F71-9C0A8DE819AB}"/>
              </a:ext>
            </a:extLst>
          </p:cNvPr>
          <p:cNvGrpSpPr>
            <a:grpSpLocks/>
          </p:cNvGrpSpPr>
          <p:nvPr/>
        </p:nvGrpSpPr>
        <p:grpSpPr bwMode="auto">
          <a:xfrm>
            <a:off x="5225601" y="3153165"/>
            <a:ext cx="1895475" cy="2097088"/>
            <a:chOff x="0" y="0"/>
            <a:chExt cx="18954" cy="20979"/>
          </a:xfrm>
        </p:grpSpPr>
        <p:sp>
          <p:nvSpPr>
            <p:cNvPr id="12" name="矩形圖說文字 17">
              <a:extLst>
                <a:ext uri="{FF2B5EF4-FFF2-40B4-BE49-F238E27FC236}">
                  <a16:creationId xmlns:a16="http://schemas.microsoft.com/office/drawing/2014/main" id="{BA064300-0A7C-4AFF-B747-A74C3603D9F5}"/>
                </a:ext>
              </a:extLst>
            </p:cNvPr>
            <p:cNvSpPr>
              <a:spLocks noChangeArrowheads="1"/>
            </p:cNvSpPr>
            <p:nvPr/>
          </p:nvSpPr>
          <p:spPr bwMode="auto">
            <a:xfrm>
              <a:off x="0" y="0"/>
              <a:ext cx="18954" cy="12387"/>
            </a:xfrm>
            <a:prstGeom prst="wedgeRectCallout">
              <a:avLst>
                <a:gd name="adj1" fmla="val -20833"/>
                <a:gd name="adj2" fmla="val 62500"/>
              </a:avLst>
            </a:prstGeom>
            <a:solidFill>
              <a:srgbClr val="FFFFFF"/>
            </a:solidFill>
            <a:ln w="12700" cap="flat" cmpd="sng" algn="ctr">
              <a:solidFill>
                <a:srgbClr val="FF0000"/>
              </a:solidFill>
              <a:prstDash val="solid"/>
              <a:miter lim="800000"/>
              <a:headEnd/>
              <a:tailEnd/>
            </a:ln>
            <a:effectLst/>
          </p:spPr>
          <p:txBody>
            <a:bodyPr anchor="ct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algn="ctr" defTabSz="914400" eaLnBrk="1" hangingPunct="1">
                <a:spcBef>
                  <a:spcPct val="50000"/>
                </a:spcBef>
                <a:buNone/>
                <a:defRPr/>
              </a:pPr>
              <a:r>
                <a:rPr lang="zh-TW" altLang="en-US" sz="1200" b="1" kern="0" dirty="0">
                  <a:solidFill>
                    <a:srgbClr val="0000FF"/>
                  </a:solidFill>
                  <a:latin typeface="標楷體" pitchFamily="65" charset="-120"/>
                  <a:ea typeface="標楷體" pitchFamily="65" charset="-120"/>
                </a:rPr>
                <a:t>志願序一：財經法律學系</a:t>
              </a:r>
            </a:p>
            <a:p>
              <a:pPr algn="ctr" defTabSz="914400" eaLnBrk="1" hangingPunct="1">
                <a:spcBef>
                  <a:spcPct val="50000"/>
                </a:spcBef>
                <a:buNone/>
                <a:defRPr/>
              </a:pPr>
              <a:r>
                <a:rPr lang="zh-TW" altLang="en-US" sz="1200" kern="0" dirty="0">
                  <a:solidFill>
                    <a:srgbClr val="000000"/>
                  </a:solidFill>
                  <a:latin typeface="標楷體" pitchFamily="65" charset="-120"/>
                  <a:ea typeface="標楷體" pitchFamily="65" charset="-120"/>
                </a:rPr>
                <a:t>志願序二：犯罪防治學系</a:t>
              </a:r>
            </a:p>
            <a:p>
              <a:pPr algn="ctr" defTabSz="914400" eaLnBrk="1" hangingPunct="1">
                <a:spcBef>
                  <a:spcPct val="50000"/>
                </a:spcBef>
                <a:buNone/>
                <a:defRPr/>
              </a:pPr>
              <a:r>
                <a:rPr lang="zh-TW" altLang="en-US" sz="1200" kern="0" dirty="0">
                  <a:solidFill>
                    <a:srgbClr val="000000"/>
                  </a:solidFill>
                  <a:latin typeface="標楷體" pitchFamily="65" charset="-120"/>
                  <a:ea typeface="標楷體" pitchFamily="65" charset="-120"/>
                </a:rPr>
                <a:t>志願序三：外國語文學系</a:t>
              </a:r>
              <a:endParaRPr lang="en-US" altLang="zh-TW" sz="1200" kern="0" dirty="0">
                <a:solidFill>
                  <a:srgbClr val="000000"/>
                </a:solidFill>
                <a:latin typeface="標楷體" pitchFamily="65" charset="-120"/>
                <a:ea typeface="標楷體" pitchFamily="65" charset="-120"/>
              </a:endParaRPr>
            </a:p>
            <a:p>
              <a:pPr algn="ctr" defTabSz="914400" eaLnBrk="1" hangingPunct="1">
                <a:spcBef>
                  <a:spcPct val="50000"/>
                </a:spcBef>
                <a:buNone/>
                <a:defRPr/>
              </a:pPr>
              <a:r>
                <a:rPr lang="zh-TW" altLang="en-US" sz="1200" kern="0" dirty="0">
                  <a:solidFill>
                    <a:srgbClr val="000000"/>
                  </a:solidFill>
                  <a:latin typeface="標楷體" pitchFamily="65" charset="-120"/>
                  <a:ea typeface="標楷體" pitchFamily="65" charset="-120"/>
                </a:rPr>
                <a:t>志願序四：企業管理學系</a:t>
              </a:r>
            </a:p>
          </p:txBody>
        </p:sp>
        <p:sp>
          <p:nvSpPr>
            <p:cNvPr id="13" name="文字方塊 28">
              <a:extLst>
                <a:ext uri="{FF2B5EF4-FFF2-40B4-BE49-F238E27FC236}">
                  <a16:creationId xmlns:a16="http://schemas.microsoft.com/office/drawing/2014/main" id="{945D80AF-027E-4553-900B-6AC32B504359}"/>
                </a:ext>
              </a:extLst>
            </p:cNvPr>
            <p:cNvSpPr txBox="1">
              <a:spLocks noChangeArrowheads="1"/>
            </p:cNvSpPr>
            <p:nvPr/>
          </p:nvSpPr>
          <p:spPr bwMode="auto">
            <a:xfrm>
              <a:off x="2402" y="15128"/>
              <a:ext cx="5950" cy="5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defTabSz="914400">
                <a:spcBef>
                  <a:spcPts val="500"/>
                </a:spcBef>
                <a:spcAft>
                  <a:spcPts val="500"/>
                </a:spcAft>
                <a:defRPr/>
              </a:pPr>
              <a:r>
                <a:rPr kumimoji="1" lang="zh-TW" altLang="en-US" sz="3200" b="1" kern="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丁</a:t>
              </a:r>
              <a:endParaRPr kumimoji="1" lang="zh-TW" altLang="zh-TW" sz="3200" b="1" kern="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p:txBody>
        </p:sp>
      </p:grpSp>
      <p:grpSp>
        <p:nvGrpSpPr>
          <p:cNvPr id="14" name="群組 29">
            <a:extLst>
              <a:ext uri="{FF2B5EF4-FFF2-40B4-BE49-F238E27FC236}">
                <a16:creationId xmlns:a16="http://schemas.microsoft.com/office/drawing/2014/main" id="{DABA63CC-06E6-4E7F-A8A6-88B794905615}"/>
              </a:ext>
            </a:extLst>
          </p:cNvPr>
          <p:cNvGrpSpPr>
            <a:grpSpLocks/>
          </p:cNvGrpSpPr>
          <p:nvPr/>
        </p:nvGrpSpPr>
        <p:grpSpPr bwMode="auto">
          <a:xfrm>
            <a:off x="7608540" y="3161103"/>
            <a:ext cx="1895475" cy="2089150"/>
            <a:chOff x="0" y="0"/>
            <a:chExt cx="18954" cy="20892"/>
          </a:xfrm>
        </p:grpSpPr>
        <p:sp>
          <p:nvSpPr>
            <p:cNvPr id="15" name="矩形圖說文字 34">
              <a:extLst>
                <a:ext uri="{FF2B5EF4-FFF2-40B4-BE49-F238E27FC236}">
                  <a16:creationId xmlns:a16="http://schemas.microsoft.com/office/drawing/2014/main" id="{1F73EEA8-4C46-43DD-A167-6FE12D369305}"/>
                </a:ext>
              </a:extLst>
            </p:cNvPr>
            <p:cNvSpPr>
              <a:spLocks noChangeArrowheads="1"/>
            </p:cNvSpPr>
            <p:nvPr/>
          </p:nvSpPr>
          <p:spPr bwMode="auto">
            <a:xfrm>
              <a:off x="0" y="0"/>
              <a:ext cx="18954" cy="12383"/>
            </a:xfrm>
            <a:prstGeom prst="wedgeRectCallout">
              <a:avLst>
                <a:gd name="adj1" fmla="val -20833"/>
                <a:gd name="adj2" fmla="val 62500"/>
              </a:avLst>
            </a:prstGeom>
            <a:solidFill>
              <a:srgbClr val="FFFFFF"/>
            </a:solidFill>
            <a:ln w="12700" cap="flat" cmpd="sng" algn="ctr">
              <a:solidFill>
                <a:srgbClr val="FF0000"/>
              </a:solidFill>
              <a:prstDash val="solid"/>
              <a:miter lim="800000"/>
              <a:headEnd/>
              <a:tailEnd/>
            </a:ln>
            <a:effectLst/>
          </p:spPr>
          <p:txBody>
            <a:bodyPr anchor="ct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defTabSz="914400" eaLnBrk="1" hangingPunct="1">
                <a:spcBef>
                  <a:spcPct val="50000"/>
                </a:spcBef>
                <a:buNone/>
                <a:defRPr/>
              </a:pPr>
              <a:r>
                <a:rPr lang="zh-TW" altLang="en-US" sz="1200" kern="0" dirty="0">
                  <a:solidFill>
                    <a:srgbClr val="000000"/>
                  </a:solidFill>
                  <a:latin typeface="標楷體" pitchFamily="65" charset="-120"/>
                  <a:ea typeface="標楷體" pitchFamily="65" charset="-120"/>
                </a:rPr>
                <a:t>志願序一：外國語文學系</a:t>
              </a:r>
            </a:p>
            <a:p>
              <a:pPr defTabSz="914400" eaLnBrk="1" hangingPunct="1">
                <a:spcBef>
                  <a:spcPct val="50000"/>
                </a:spcBef>
                <a:buNone/>
                <a:defRPr/>
              </a:pPr>
              <a:r>
                <a:rPr lang="zh-TW" altLang="en-US" sz="1200" b="1" kern="0" dirty="0">
                  <a:solidFill>
                    <a:srgbClr val="0000FF"/>
                  </a:solidFill>
                  <a:latin typeface="標楷體" pitchFamily="65" charset="-120"/>
                  <a:ea typeface="標楷體" pitchFamily="65" charset="-120"/>
                </a:rPr>
                <a:t>志願序二：財經法律學系</a:t>
              </a:r>
            </a:p>
            <a:p>
              <a:pPr defTabSz="914400" eaLnBrk="1" hangingPunct="1">
                <a:spcBef>
                  <a:spcPct val="50000"/>
                </a:spcBef>
                <a:buNone/>
                <a:defRPr/>
              </a:pPr>
              <a:r>
                <a:rPr lang="zh-TW" altLang="en-US" sz="1200" kern="0" dirty="0">
                  <a:solidFill>
                    <a:srgbClr val="000000"/>
                  </a:solidFill>
                  <a:latin typeface="標楷體" pitchFamily="65" charset="-120"/>
                  <a:ea typeface="標楷體" pitchFamily="65" charset="-120"/>
                </a:rPr>
                <a:t>志願序三：犯罪防治學系</a:t>
              </a:r>
            </a:p>
          </p:txBody>
        </p:sp>
        <p:sp>
          <p:nvSpPr>
            <p:cNvPr id="16" name="文字方塊 37">
              <a:extLst>
                <a:ext uri="{FF2B5EF4-FFF2-40B4-BE49-F238E27FC236}">
                  <a16:creationId xmlns:a16="http://schemas.microsoft.com/office/drawing/2014/main" id="{12E297FB-2A98-4BDA-B7A7-D7804E38A306}"/>
                </a:ext>
              </a:extLst>
            </p:cNvPr>
            <p:cNvSpPr txBox="1">
              <a:spLocks noChangeArrowheads="1"/>
            </p:cNvSpPr>
            <p:nvPr/>
          </p:nvSpPr>
          <p:spPr bwMode="auto">
            <a:xfrm>
              <a:off x="2393" y="15041"/>
              <a:ext cx="5950" cy="5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defTabSz="914400">
                <a:spcBef>
                  <a:spcPts val="500"/>
                </a:spcBef>
                <a:spcAft>
                  <a:spcPts val="500"/>
                </a:spcAft>
                <a:defRPr/>
              </a:pPr>
              <a:r>
                <a:rPr kumimoji="1" lang="zh-TW" altLang="en-US" sz="3200" b="1" kern="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戊</a:t>
              </a:r>
              <a:endParaRPr kumimoji="1" lang="zh-TW" altLang="zh-TW" sz="3200" b="1" kern="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p:txBody>
        </p:sp>
      </p:grpSp>
      <p:pic>
        <p:nvPicPr>
          <p:cNvPr id="17" name="圖片 16">
            <a:extLst>
              <a:ext uri="{FF2B5EF4-FFF2-40B4-BE49-F238E27FC236}">
                <a16:creationId xmlns:a16="http://schemas.microsoft.com/office/drawing/2014/main" id="{85DB5625-61B9-41CC-B850-0987F9FB98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85284" y="4582365"/>
            <a:ext cx="744964" cy="1620000"/>
          </a:xfrm>
          <a:prstGeom prst="rect">
            <a:avLst/>
          </a:prstGeom>
        </p:spPr>
      </p:pic>
      <p:pic>
        <p:nvPicPr>
          <p:cNvPr id="19" name="圖片 18">
            <a:extLst>
              <a:ext uri="{FF2B5EF4-FFF2-40B4-BE49-F238E27FC236}">
                <a16:creationId xmlns:a16="http://schemas.microsoft.com/office/drawing/2014/main" id="{5A32E51E-313B-4067-80BA-4F53776D97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87164" y="4582365"/>
            <a:ext cx="706428" cy="1620000"/>
          </a:xfrm>
          <a:prstGeom prst="rect">
            <a:avLst/>
          </a:prstGeom>
        </p:spPr>
      </p:pic>
      <p:pic>
        <p:nvPicPr>
          <p:cNvPr id="20" name="圖片 19">
            <a:extLst>
              <a:ext uri="{FF2B5EF4-FFF2-40B4-BE49-F238E27FC236}">
                <a16:creationId xmlns:a16="http://schemas.microsoft.com/office/drawing/2014/main" id="{9CE4AB7F-6809-4103-A3A7-CB09AFC86AB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47161" y="4582365"/>
            <a:ext cx="682678" cy="1620000"/>
          </a:xfrm>
          <a:prstGeom prst="rect">
            <a:avLst/>
          </a:prstGeom>
        </p:spPr>
      </p:pic>
      <p:sp>
        <p:nvSpPr>
          <p:cNvPr id="18" name="投影片編號版面配置區 5">
            <a:extLst>
              <a:ext uri="{FF2B5EF4-FFF2-40B4-BE49-F238E27FC236}">
                <a16:creationId xmlns:a16="http://schemas.microsoft.com/office/drawing/2014/main" id="{8B0D0A0F-9B23-479B-BD69-97F505CF6E97}"/>
              </a:ext>
            </a:extLst>
          </p:cNvPr>
          <p:cNvSpPr txBox="1">
            <a:spLocks/>
          </p:cNvSpPr>
          <p:nvPr/>
        </p:nvSpPr>
        <p:spPr>
          <a:xfrm>
            <a:off x="9448800" y="6492875"/>
            <a:ext cx="2743200" cy="365125"/>
          </a:xfrm>
          <a:prstGeom prst="rect">
            <a:avLst/>
          </a:prstGeom>
        </p:spPr>
        <p:txBody>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2DCFF18E-38F5-4FDF-89F7-AD020A27C1B7}" type="slidenum">
              <a:rPr lang="zh-TW" altLang="en-US" sz="1400" smtClean="0"/>
              <a:pPr algn="r"/>
              <a:t>15</a:t>
            </a:fld>
            <a:endParaRPr lang="zh-TW" altLang="en-US" sz="1400"/>
          </a:p>
        </p:txBody>
      </p:sp>
    </p:spTree>
    <p:extLst>
      <p:ext uri="{BB962C8B-B14F-4D97-AF65-F5344CB8AC3E}">
        <p14:creationId xmlns:p14="http://schemas.microsoft.com/office/powerpoint/2010/main" val="39644088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a:extLst>
              <a:ext uri="{FF2B5EF4-FFF2-40B4-BE49-F238E27FC236}">
                <a16:creationId xmlns:a16="http://schemas.microsoft.com/office/drawing/2014/main" id="{7563B9EE-86D9-47BC-BED8-A6C1507B65C2}"/>
              </a:ext>
            </a:extLst>
          </p:cNvPr>
          <p:cNvSpPr>
            <a:spLocks noChangeArrowheads="1"/>
          </p:cNvSpPr>
          <p:nvPr/>
        </p:nvSpPr>
        <p:spPr bwMode="auto">
          <a:xfrm>
            <a:off x="3567541" y="515168"/>
            <a:ext cx="4680000" cy="460375"/>
          </a:xfrm>
          <a:prstGeom prst="rect">
            <a:avLst/>
          </a:prstGeom>
          <a:solidFill>
            <a:srgbClr val="F15232"/>
          </a:solidFill>
          <a:ln>
            <a:noFill/>
          </a:ln>
          <a:effectLst/>
        </p:spPr>
        <p:txBody>
          <a:bodyPr anchor="ctr">
            <a:spAutoFit/>
          </a:bodyPr>
          <a:lstStyle/>
          <a:p>
            <a:pPr algn="ctr" defTabSz="914400">
              <a:defRPr/>
            </a:pPr>
            <a:r>
              <a:rPr lang="zh-TW" altLang="en-US" sz="2400" b="1" kern="0" dirty="0">
                <a:solidFill>
                  <a:srgbClr val="FFFFFF"/>
                </a:solidFill>
                <a:latin typeface="標楷體" panose="03000509000000000000" pitchFamily="65" charset="-120"/>
                <a:ea typeface="標楷體" panose="03000509000000000000" pitchFamily="65" charset="-120"/>
                <a:cs typeface="Times New Roman" pitchFamily="18" charset="0"/>
              </a:rPr>
              <a:t>第二輪分發比序</a:t>
            </a:r>
            <a:endParaRPr lang="zh-TW" altLang="en-US" sz="2400" b="1" kern="0" dirty="0">
              <a:solidFill>
                <a:srgbClr val="FFFFFF"/>
              </a:solidFill>
              <a:latin typeface="標楷體" panose="03000509000000000000" pitchFamily="65" charset="-120"/>
              <a:ea typeface="標楷體" panose="03000509000000000000" pitchFamily="65" charset="-120"/>
            </a:endParaRPr>
          </a:p>
        </p:txBody>
      </p:sp>
      <p:sp>
        <p:nvSpPr>
          <p:cNvPr id="7" name="Rectangle 1">
            <a:extLst>
              <a:ext uri="{FF2B5EF4-FFF2-40B4-BE49-F238E27FC236}">
                <a16:creationId xmlns:a16="http://schemas.microsoft.com/office/drawing/2014/main" id="{95587E67-5299-4B73-B95E-8C5CC02C0AB9}"/>
              </a:ext>
            </a:extLst>
          </p:cNvPr>
          <p:cNvSpPr>
            <a:spLocks noChangeArrowheads="1"/>
          </p:cNvSpPr>
          <p:nvPr/>
        </p:nvSpPr>
        <p:spPr bwMode="auto">
          <a:xfrm>
            <a:off x="2214557" y="1249537"/>
            <a:ext cx="7943489" cy="1708160"/>
          </a:xfrm>
          <a:prstGeom prst="rect">
            <a:avLst/>
          </a:prstGeom>
          <a:noFill/>
          <a:ln>
            <a:noFill/>
          </a:ln>
        </p:spPr>
        <p:txBody>
          <a:bodyPr wrap="squar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a:spcBef>
                <a:spcPct val="50000"/>
              </a:spcBef>
              <a:buFont typeface="Wingdings" panose="05000000000000000000" pitchFamily="2" charset="2"/>
              <a:buNone/>
            </a:pPr>
            <a:r>
              <a:rPr kumimoji="1" lang="zh-TW" altLang="zh-TW" sz="2000" b="1"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步驟二：</a:t>
            </a:r>
          </a:p>
          <a:p>
            <a:pPr algn="just">
              <a:spcBef>
                <a:spcPts val="600"/>
              </a:spcBef>
            </a:pPr>
            <a:r>
              <a:rPr kumimoji="1" lang="zh-TW" altLang="en-US" sz="2000" dirty="0">
                <a:solidFill>
                  <a:srgbClr val="0000FF"/>
                </a:solidFill>
                <a:latin typeface="微軟正黑體" panose="020B0604030504040204" pitchFamily="34" charset="-120"/>
                <a:ea typeface="微軟正黑體" panose="020B0604030504040204" pitchFamily="34" charset="-120"/>
                <a:cs typeface="Times New Roman" panose="02020603050405020304" pitchFamily="18" charset="0"/>
              </a:rPr>
              <a:t>考生丙在比序後成績勝過考生丁、戊</a:t>
            </a:r>
            <a:r>
              <a:rPr kumimoji="1" lang="zh-TW" altLang="en-US" sz="2000"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a:t>
            </a:r>
            <a:r>
              <a:rPr kumimoji="1" lang="zh-TW" altLang="en-US" sz="20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考生丙獲得錄取</a:t>
            </a:r>
            <a:r>
              <a:rPr kumimoji="1" lang="zh-TW" altLang="en-US" sz="2000"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，考生丁、戊則往下一個可分發的志願校系進行比序分發或是未錄取。</a:t>
            </a:r>
            <a:endParaRPr kumimoji="1" lang="en-US" altLang="zh-TW" sz="2000"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endParaRPr>
          </a:p>
          <a:p>
            <a:pPr algn="just">
              <a:buFont typeface="Wingdings" panose="05000000000000000000" pitchFamily="2" charset="2"/>
              <a:buNone/>
            </a:pPr>
            <a:r>
              <a:rPr kumimoji="1" lang="zh-TW" altLang="en-US" sz="2000"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將每個進入第二輪分發比序的考生都進行分發比序後，即得出第二輪分發之結果。</a:t>
            </a:r>
            <a:endParaRPr kumimoji="1" lang="en-US" altLang="zh-TW" sz="2000"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grpSp>
        <p:nvGrpSpPr>
          <p:cNvPr id="8" name="群組 9">
            <a:extLst>
              <a:ext uri="{FF2B5EF4-FFF2-40B4-BE49-F238E27FC236}">
                <a16:creationId xmlns:a16="http://schemas.microsoft.com/office/drawing/2014/main" id="{EFEC071B-7563-49DF-BD11-05F4D9419556}"/>
              </a:ext>
            </a:extLst>
          </p:cNvPr>
          <p:cNvGrpSpPr>
            <a:grpSpLocks/>
          </p:cNvGrpSpPr>
          <p:nvPr/>
        </p:nvGrpSpPr>
        <p:grpSpPr bwMode="auto">
          <a:xfrm>
            <a:off x="2830636" y="3015651"/>
            <a:ext cx="1895475" cy="2097087"/>
            <a:chOff x="0" y="0"/>
            <a:chExt cx="18954" cy="20979"/>
          </a:xfrm>
        </p:grpSpPr>
        <p:sp>
          <p:nvSpPr>
            <p:cNvPr id="9" name="矩形圖說文字 10">
              <a:extLst>
                <a:ext uri="{FF2B5EF4-FFF2-40B4-BE49-F238E27FC236}">
                  <a16:creationId xmlns:a16="http://schemas.microsoft.com/office/drawing/2014/main" id="{A9B2329C-FC16-4432-A60D-1D546B6345B3}"/>
                </a:ext>
              </a:extLst>
            </p:cNvPr>
            <p:cNvSpPr>
              <a:spLocks noChangeArrowheads="1"/>
            </p:cNvSpPr>
            <p:nvPr/>
          </p:nvSpPr>
          <p:spPr bwMode="auto">
            <a:xfrm>
              <a:off x="0" y="0"/>
              <a:ext cx="18954" cy="12387"/>
            </a:xfrm>
            <a:prstGeom prst="wedgeRectCallout">
              <a:avLst>
                <a:gd name="adj1" fmla="val -20833"/>
                <a:gd name="adj2" fmla="val 62500"/>
              </a:avLst>
            </a:prstGeom>
            <a:solidFill>
              <a:srgbClr val="FFFF99"/>
            </a:solidFill>
            <a:ln w="12700" cap="flat" cmpd="sng" algn="ctr">
              <a:solidFill>
                <a:srgbClr val="FF0000"/>
              </a:solidFill>
              <a:prstDash val="solid"/>
              <a:miter lim="800000"/>
              <a:headEnd/>
              <a:tailEnd/>
            </a:ln>
            <a:effectLst/>
          </p:spPr>
          <p:txBody>
            <a:bodyPr anchor="ct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algn="ctr" defTabSz="914400" eaLnBrk="1" hangingPunct="1">
                <a:spcBef>
                  <a:spcPct val="50000"/>
                </a:spcBef>
                <a:buNone/>
                <a:defRPr/>
              </a:pPr>
              <a:r>
                <a:rPr lang="zh-TW" altLang="en-US" sz="1200" b="1" kern="0" dirty="0">
                  <a:solidFill>
                    <a:srgbClr val="FF0000"/>
                  </a:solidFill>
                  <a:latin typeface="標楷體" pitchFamily="65" charset="-120"/>
                  <a:ea typeface="標楷體" pitchFamily="65" charset="-120"/>
                </a:rPr>
                <a:t>志願序三：財經法律學系</a:t>
              </a:r>
            </a:p>
          </p:txBody>
        </p:sp>
        <p:sp>
          <p:nvSpPr>
            <p:cNvPr id="10" name="文字方塊 13">
              <a:extLst>
                <a:ext uri="{FF2B5EF4-FFF2-40B4-BE49-F238E27FC236}">
                  <a16:creationId xmlns:a16="http://schemas.microsoft.com/office/drawing/2014/main" id="{F1FD7CE5-A8DE-4355-8B39-B4DE517B3F31}"/>
                </a:ext>
              </a:extLst>
            </p:cNvPr>
            <p:cNvSpPr txBox="1">
              <a:spLocks noChangeArrowheads="1"/>
            </p:cNvSpPr>
            <p:nvPr/>
          </p:nvSpPr>
          <p:spPr bwMode="auto">
            <a:xfrm>
              <a:off x="2676" y="15128"/>
              <a:ext cx="5950" cy="5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defTabSz="914400">
                <a:spcBef>
                  <a:spcPts val="500"/>
                </a:spcBef>
                <a:spcAft>
                  <a:spcPts val="500"/>
                </a:spcAft>
                <a:defRPr/>
              </a:pPr>
              <a:r>
                <a:rPr kumimoji="1" lang="zh-TW" altLang="en-US" sz="3200" b="1" kern="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丙</a:t>
              </a:r>
              <a:endParaRPr kumimoji="1" lang="zh-TW" altLang="zh-TW" sz="3200" b="1" kern="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p:txBody>
        </p:sp>
      </p:grpSp>
      <p:grpSp>
        <p:nvGrpSpPr>
          <p:cNvPr id="11" name="群組 16">
            <a:extLst>
              <a:ext uri="{FF2B5EF4-FFF2-40B4-BE49-F238E27FC236}">
                <a16:creationId xmlns:a16="http://schemas.microsoft.com/office/drawing/2014/main" id="{CC32F841-E7D4-4391-B965-B02AD45B038D}"/>
              </a:ext>
            </a:extLst>
          </p:cNvPr>
          <p:cNvGrpSpPr>
            <a:grpSpLocks/>
          </p:cNvGrpSpPr>
          <p:nvPr/>
        </p:nvGrpSpPr>
        <p:grpSpPr bwMode="auto">
          <a:xfrm>
            <a:off x="5174519" y="3015651"/>
            <a:ext cx="1895475" cy="2097087"/>
            <a:chOff x="0" y="0"/>
            <a:chExt cx="18954" cy="20979"/>
          </a:xfrm>
        </p:grpSpPr>
        <p:sp>
          <p:nvSpPr>
            <p:cNvPr id="12" name="矩形圖說文字 17">
              <a:extLst>
                <a:ext uri="{FF2B5EF4-FFF2-40B4-BE49-F238E27FC236}">
                  <a16:creationId xmlns:a16="http://schemas.microsoft.com/office/drawing/2014/main" id="{E0FBC329-57CE-4CFC-B43C-E131F179A30C}"/>
                </a:ext>
              </a:extLst>
            </p:cNvPr>
            <p:cNvSpPr>
              <a:spLocks noChangeArrowheads="1"/>
            </p:cNvSpPr>
            <p:nvPr/>
          </p:nvSpPr>
          <p:spPr bwMode="auto">
            <a:xfrm>
              <a:off x="0" y="0"/>
              <a:ext cx="18954" cy="12387"/>
            </a:xfrm>
            <a:prstGeom prst="wedgeRectCallout">
              <a:avLst>
                <a:gd name="adj1" fmla="val -20833"/>
                <a:gd name="adj2" fmla="val 62500"/>
              </a:avLst>
            </a:prstGeom>
            <a:solidFill>
              <a:srgbClr val="FFFFFF">
                <a:lumMod val="85000"/>
              </a:srgbClr>
            </a:solidFill>
            <a:ln w="6350" cap="flat" cmpd="sng" algn="ctr">
              <a:solidFill>
                <a:srgbClr val="000000"/>
              </a:solidFill>
              <a:prstDash val="solid"/>
              <a:miter lim="800000"/>
              <a:headEnd/>
              <a:tailEnd/>
            </a:ln>
            <a:effectLst/>
          </p:spPr>
          <p:txBody>
            <a:bodyPr anchor="ct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algn="ctr" defTabSz="914400" eaLnBrk="1" hangingPunct="1">
                <a:spcBef>
                  <a:spcPct val="50000"/>
                </a:spcBef>
                <a:buNone/>
                <a:defRPr/>
              </a:pPr>
              <a:r>
                <a:rPr lang="zh-TW" altLang="en-US" sz="1200" b="1" kern="0" dirty="0">
                  <a:solidFill>
                    <a:srgbClr val="0000FF"/>
                  </a:solidFill>
                  <a:latin typeface="標楷體" pitchFamily="65" charset="-120"/>
                  <a:ea typeface="標楷體" pitchFamily="65" charset="-120"/>
                </a:rPr>
                <a:t>志願序一：財經法律學系</a:t>
              </a:r>
            </a:p>
            <a:p>
              <a:pPr algn="ctr" defTabSz="914400" eaLnBrk="1" hangingPunct="1">
                <a:spcBef>
                  <a:spcPct val="50000"/>
                </a:spcBef>
                <a:buNone/>
                <a:defRPr/>
              </a:pPr>
              <a:r>
                <a:rPr lang="zh-TW" altLang="en-US" sz="1200" kern="0" dirty="0">
                  <a:solidFill>
                    <a:srgbClr val="000000"/>
                  </a:solidFill>
                  <a:latin typeface="標楷體" pitchFamily="65" charset="-120"/>
                  <a:ea typeface="標楷體" pitchFamily="65" charset="-120"/>
                </a:rPr>
                <a:t>志願序二：犯罪防治學系</a:t>
              </a:r>
            </a:p>
            <a:p>
              <a:pPr algn="ctr" defTabSz="914400" eaLnBrk="1" hangingPunct="1">
                <a:spcBef>
                  <a:spcPct val="50000"/>
                </a:spcBef>
                <a:buNone/>
                <a:defRPr/>
              </a:pPr>
              <a:r>
                <a:rPr lang="zh-TW" altLang="en-US" sz="1200" kern="0" dirty="0">
                  <a:solidFill>
                    <a:srgbClr val="000000"/>
                  </a:solidFill>
                  <a:latin typeface="標楷體" pitchFamily="65" charset="-120"/>
                  <a:ea typeface="標楷體" pitchFamily="65" charset="-120"/>
                </a:rPr>
                <a:t>志願序三：外國語文學系</a:t>
              </a:r>
              <a:endParaRPr lang="en-US" altLang="zh-TW" sz="1200" kern="0" dirty="0">
                <a:solidFill>
                  <a:srgbClr val="000000"/>
                </a:solidFill>
                <a:latin typeface="標楷體" pitchFamily="65" charset="-120"/>
                <a:ea typeface="標楷體" pitchFamily="65" charset="-120"/>
              </a:endParaRPr>
            </a:p>
            <a:p>
              <a:pPr algn="ctr" defTabSz="914400" eaLnBrk="1" hangingPunct="1">
                <a:spcBef>
                  <a:spcPct val="50000"/>
                </a:spcBef>
                <a:buNone/>
                <a:defRPr/>
              </a:pPr>
              <a:r>
                <a:rPr lang="zh-TW" altLang="en-US" sz="1200" kern="0" dirty="0">
                  <a:solidFill>
                    <a:srgbClr val="000000"/>
                  </a:solidFill>
                  <a:latin typeface="標楷體" pitchFamily="65" charset="-120"/>
                  <a:ea typeface="標楷體" pitchFamily="65" charset="-120"/>
                </a:rPr>
                <a:t>志願序四：企業管理學系</a:t>
              </a:r>
            </a:p>
          </p:txBody>
        </p:sp>
        <p:sp>
          <p:nvSpPr>
            <p:cNvPr id="13" name="文字方塊 28">
              <a:extLst>
                <a:ext uri="{FF2B5EF4-FFF2-40B4-BE49-F238E27FC236}">
                  <a16:creationId xmlns:a16="http://schemas.microsoft.com/office/drawing/2014/main" id="{3B925D29-1596-44C5-988D-8C6C186A90EC}"/>
                </a:ext>
              </a:extLst>
            </p:cNvPr>
            <p:cNvSpPr txBox="1">
              <a:spLocks noChangeArrowheads="1"/>
            </p:cNvSpPr>
            <p:nvPr/>
          </p:nvSpPr>
          <p:spPr bwMode="auto">
            <a:xfrm>
              <a:off x="2402" y="15128"/>
              <a:ext cx="5950" cy="5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defTabSz="914400">
                <a:spcBef>
                  <a:spcPts val="500"/>
                </a:spcBef>
                <a:spcAft>
                  <a:spcPts val="500"/>
                </a:spcAft>
                <a:defRPr/>
              </a:pPr>
              <a:r>
                <a:rPr kumimoji="1" lang="zh-TW" altLang="en-US" sz="3200" b="1" kern="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丁</a:t>
              </a:r>
              <a:endParaRPr kumimoji="1" lang="zh-TW" altLang="zh-TW" sz="3200" b="1" kern="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p:txBody>
        </p:sp>
      </p:grpSp>
      <p:grpSp>
        <p:nvGrpSpPr>
          <p:cNvPr id="14" name="群組 29">
            <a:extLst>
              <a:ext uri="{FF2B5EF4-FFF2-40B4-BE49-F238E27FC236}">
                <a16:creationId xmlns:a16="http://schemas.microsoft.com/office/drawing/2014/main" id="{0B059E0D-E7A9-4B69-A5DA-C0B105930B41}"/>
              </a:ext>
            </a:extLst>
          </p:cNvPr>
          <p:cNvGrpSpPr>
            <a:grpSpLocks/>
          </p:cNvGrpSpPr>
          <p:nvPr/>
        </p:nvGrpSpPr>
        <p:grpSpPr bwMode="auto">
          <a:xfrm>
            <a:off x="7534399" y="3015650"/>
            <a:ext cx="1895475" cy="2087562"/>
            <a:chOff x="0" y="0"/>
            <a:chExt cx="18954" cy="20892"/>
          </a:xfrm>
        </p:grpSpPr>
        <p:sp>
          <p:nvSpPr>
            <p:cNvPr id="15" name="矩形圖說文字 34">
              <a:extLst>
                <a:ext uri="{FF2B5EF4-FFF2-40B4-BE49-F238E27FC236}">
                  <a16:creationId xmlns:a16="http://schemas.microsoft.com/office/drawing/2014/main" id="{0E2B41B1-AAE4-4537-A775-84309EB4DE91}"/>
                </a:ext>
              </a:extLst>
            </p:cNvPr>
            <p:cNvSpPr>
              <a:spLocks noChangeArrowheads="1"/>
            </p:cNvSpPr>
            <p:nvPr/>
          </p:nvSpPr>
          <p:spPr bwMode="auto">
            <a:xfrm>
              <a:off x="0" y="0"/>
              <a:ext cx="18954" cy="12376"/>
            </a:xfrm>
            <a:prstGeom prst="wedgeRectCallout">
              <a:avLst>
                <a:gd name="adj1" fmla="val -20833"/>
                <a:gd name="adj2" fmla="val 62500"/>
              </a:avLst>
            </a:prstGeom>
            <a:solidFill>
              <a:srgbClr val="FFFFFF">
                <a:lumMod val="85000"/>
              </a:srgbClr>
            </a:solidFill>
            <a:ln w="6350" cap="flat" cmpd="sng" algn="ctr">
              <a:solidFill>
                <a:srgbClr val="000000"/>
              </a:solidFill>
              <a:prstDash val="solid"/>
              <a:miter lim="800000"/>
              <a:headEnd/>
              <a:tailEnd/>
            </a:ln>
            <a:effectLst/>
          </p:spPr>
          <p:txBody>
            <a:bodyPr anchor="ctr"/>
            <a:lstStyle>
              <a:lvl1pPr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defTabSz="914400" eaLnBrk="1" hangingPunct="1">
                <a:spcBef>
                  <a:spcPct val="50000"/>
                </a:spcBef>
                <a:buNone/>
                <a:defRPr/>
              </a:pPr>
              <a:r>
                <a:rPr lang="zh-TW" altLang="en-US" sz="1200" kern="0" dirty="0">
                  <a:solidFill>
                    <a:srgbClr val="000000"/>
                  </a:solidFill>
                  <a:latin typeface="標楷體" pitchFamily="65" charset="-120"/>
                  <a:ea typeface="標楷體" pitchFamily="65" charset="-120"/>
                </a:rPr>
                <a:t>志願序一：外國語文學系</a:t>
              </a:r>
            </a:p>
            <a:p>
              <a:pPr defTabSz="914400" eaLnBrk="1" hangingPunct="1">
                <a:spcBef>
                  <a:spcPct val="50000"/>
                </a:spcBef>
                <a:buNone/>
                <a:defRPr/>
              </a:pPr>
              <a:r>
                <a:rPr lang="zh-TW" altLang="en-US" sz="1200" b="1" kern="0" dirty="0">
                  <a:solidFill>
                    <a:srgbClr val="0000FF"/>
                  </a:solidFill>
                  <a:latin typeface="標楷體" pitchFamily="65" charset="-120"/>
                  <a:ea typeface="標楷體" pitchFamily="65" charset="-120"/>
                </a:rPr>
                <a:t>志願序二：財經法律學系</a:t>
              </a:r>
            </a:p>
            <a:p>
              <a:pPr defTabSz="914400" eaLnBrk="1" hangingPunct="1">
                <a:spcBef>
                  <a:spcPct val="50000"/>
                </a:spcBef>
                <a:buNone/>
                <a:defRPr/>
              </a:pPr>
              <a:r>
                <a:rPr lang="zh-TW" altLang="en-US" sz="1200" kern="0" dirty="0">
                  <a:solidFill>
                    <a:srgbClr val="000000"/>
                  </a:solidFill>
                  <a:latin typeface="標楷體" pitchFamily="65" charset="-120"/>
                  <a:ea typeface="標楷體" pitchFamily="65" charset="-120"/>
                </a:rPr>
                <a:t>志願序三：犯罪防治學系</a:t>
              </a:r>
            </a:p>
          </p:txBody>
        </p:sp>
        <p:sp>
          <p:nvSpPr>
            <p:cNvPr id="16" name="文字方塊 37">
              <a:extLst>
                <a:ext uri="{FF2B5EF4-FFF2-40B4-BE49-F238E27FC236}">
                  <a16:creationId xmlns:a16="http://schemas.microsoft.com/office/drawing/2014/main" id="{3FEC34D6-DB0A-4469-B514-613FBF5FCC81}"/>
                </a:ext>
              </a:extLst>
            </p:cNvPr>
            <p:cNvSpPr txBox="1">
              <a:spLocks noChangeArrowheads="1"/>
            </p:cNvSpPr>
            <p:nvPr/>
          </p:nvSpPr>
          <p:spPr bwMode="auto">
            <a:xfrm>
              <a:off x="2393" y="15041"/>
              <a:ext cx="5950" cy="5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defTabSz="914400">
                <a:spcBef>
                  <a:spcPts val="500"/>
                </a:spcBef>
                <a:spcAft>
                  <a:spcPts val="500"/>
                </a:spcAft>
                <a:defRPr/>
              </a:pPr>
              <a:r>
                <a:rPr kumimoji="1" lang="zh-TW" altLang="en-US" sz="3200" b="1" kern="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戊</a:t>
              </a:r>
              <a:endParaRPr kumimoji="1" lang="zh-TW" altLang="zh-TW" sz="3200" b="1" kern="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p:txBody>
        </p:sp>
      </p:grpSp>
      <p:sp>
        <p:nvSpPr>
          <p:cNvPr id="17" name="矩形 16">
            <a:extLst>
              <a:ext uri="{FF2B5EF4-FFF2-40B4-BE49-F238E27FC236}">
                <a16:creationId xmlns:a16="http://schemas.microsoft.com/office/drawing/2014/main" id="{EE65A254-B759-4B77-BA4C-422ECFFE9AAF}"/>
              </a:ext>
            </a:extLst>
          </p:cNvPr>
          <p:cNvSpPr/>
          <p:nvPr/>
        </p:nvSpPr>
        <p:spPr>
          <a:xfrm>
            <a:off x="7666160" y="6043294"/>
            <a:ext cx="1690688" cy="576263"/>
          </a:xfrm>
          <a:prstGeom prst="rect">
            <a:avLst/>
          </a:prstGeom>
          <a:solidFill>
            <a:schemeClr val="bg2">
              <a:lumMod val="90000"/>
            </a:schemeClr>
          </a:solidFill>
          <a:ln w="6350" cap="flat" cmpd="sng" algn="ctr">
            <a:solidFill>
              <a:srgbClr val="D9D9D9">
                <a:lumMod val="25000"/>
              </a:srgbClr>
            </a:solidFill>
            <a:prstDash val="solid"/>
            <a:miter lim="800000"/>
          </a:ln>
          <a:effectLst/>
        </p:spPr>
        <p:txBody>
          <a:bodyPr anchor="ctr"/>
          <a:lstStyle/>
          <a:p>
            <a:pPr algn="ctr" defTabSz="914400">
              <a:defRPr/>
            </a:pPr>
            <a:r>
              <a:rPr lang="zh-TW" altLang="en-US" b="1" kern="0" dirty="0">
                <a:solidFill>
                  <a:srgbClr val="000000"/>
                </a:solidFill>
                <a:latin typeface="微軟正黑體" panose="020B0604030504040204" pitchFamily="34" charset="-120"/>
                <a:ea typeface="微軟正黑體" panose="020B0604030504040204" pitchFamily="34" charset="-120"/>
              </a:rPr>
              <a:t>未錄取</a:t>
            </a:r>
          </a:p>
        </p:txBody>
      </p:sp>
      <p:sp>
        <p:nvSpPr>
          <p:cNvPr id="19" name="矩形 18">
            <a:extLst>
              <a:ext uri="{FF2B5EF4-FFF2-40B4-BE49-F238E27FC236}">
                <a16:creationId xmlns:a16="http://schemas.microsoft.com/office/drawing/2014/main" id="{3EF3E1D7-FA8F-4317-AB66-E96ED6ED4BD6}"/>
              </a:ext>
            </a:extLst>
          </p:cNvPr>
          <p:cNvSpPr/>
          <p:nvPr/>
        </p:nvSpPr>
        <p:spPr>
          <a:xfrm>
            <a:off x="5324355" y="6052087"/>
            <a:ext cx="1690687" cy="576263"/>
          </a:xfrm>
          <a:prstGeom prst="rect">
            <a:avLst/>
          </a:prstGeom>
          <a:solidFill>
            <a:srgbClr val="CCFFCC"/>
          </a:solidFill>
          <a:ln w="6350" cap="flat" cmpd="sng" algn="ctr">
            <a:solidFill>
              <a:srgbClr val="92D050"/>
            </a:solidFill>
            <a:prstDash val="solid"/>
            <a:miter lim="800000"/>
          </a:ln>
          <a:effectLst/>
        </p:spPr>
        <p:txBody>
          <a:bodyPr anchor="ctr"/>
          <a:lstStyle/>
          <a:p>
            <a:pPr algn="ctr" defTabSz="914400">
              <a:defRPr/>
            </a:pPr>
            <a:r>
              <a:rPr lang="zh-TW" altLang="en-US" b="1" kern="0" dirty="0">
                <a:solidFill>
                  <a:srgbClr val="000000"/>
                </a:solidFill>
                <a:latin typeface="微軟正黑體" panose="020B0604030504040204" pitchFamily="34" charset="-120"/>
                <a:ea typeface="微軟正黑體" panose="020B0604030504040204" pitchFamily="34" charset="-120"/>
              </a:rPr>
              <a:t>進行下一個</a:t>
            </a:r>
            <a:endParaRPr lang="en-US" altLang="zh-TW" b="1" kern="0" dirty="0">
              <a:solidFill>
                <a:srgbClr val="000000"/>
              </a:solidFill>
              <a:latin typeface="微軟正黑體" panose="020B0604030504040204" pitchFamily="34" charset="-120"/>
              <a:ea typeface="微軟正黑體" panose="020B0604030504040204" pitchFamily="34" charset="-120"/>
            </a:endParaRPr>
          </a:p>
          <a:p>
            <a:pPr algn="ctr" defTabSz="914400">
              <a:defRPr/>
            </a:pPr>
            <a:r>
              <a:rPr lang="zh-TW" altLang="en-US" b="1" kern="0" dirty="0">
                <a:solidFill>
                  <a:srgbClr val="000000"/>
                </a:solidFill>
                <a:latin typeface="微軟正黑體" panose="020B0604030504040204" pitchFamily="34" charset="-120"/>
                <a:ea typeface="微軟正黑體" panose="020B0604030504040204" pitchFamily="34" charset="-120"/>
              </a:rPr>
              <a:t>志願校系比序</a:t>
            </a:r>
          </a:p>
        </p:txBody>
      </p:sp>
      <p:sp>
        <p:nvSpPr>
          <p:cNvPr id="20" name="矩形 19">
            <a:extLst>
              <a:ext uri="{FF2B5EF4-FFF2-40B4-BE49-F238E27FC236}">
                <a16:creationId xmlns:a16="http://schemas.microsoft.com/office/drawing/2014/main" id="{09710DB1-E55C-4EAE-ABB7-309DD58FF5F1}"/>
              </a:ext>
            </a:extLst>
          </p:cNvPr>
          <p:cNvSpPr/>
          <p:nvPr/>
        </p:nvSpPr>
        <p:spPr>
          <a:xfrm>
            <a:off x="3098247" y="6043293"/>
            <a:ext cx="1152525" cy="576000"/>
          </a:xfrm>
          <a:prstGeom prst="rect">
            <a:avLst/>
          </a:prstGeom>
          <a:gradFill rotWithShape="1">
            <a:gsLst>
              <a:gs pos="0">
                <a:srgbClr val="C4341A">
                  <a:lumMod val="110000"/>
                  <a:satMod val="105000"/>
                  <a:tint val="67000"/>
                </a:srgbClr>
              </a:gs>
              <a:gs pos="50000">
                <a:srgbClr val="C4341A">
                  <a:lumMod val="105000"/>
                  <a:satMod val="103000"/>
                  <a:tint val="73000"/>
                </a:srgbClr>
              </a:gs>
              <a:gs pos="100000">
                <a:srgbClr val="C4341A">
                  <a:lumMod val="105000"/>
                  <a:satMod val="109000"/>
                  <a:tint val="81000"/>
                </a:srgbClr>
              </a:gs>
            </a:gsLst>
            <a:lin ang="5400000" scaled="0"/>
          </a:gradFill>
          <a:ln w="6350" cap="flat" cmpd="sng" algn="ctr">
            <a:solidFill>
              <a:srgbClr val="C4341A"/>
            </a:solidFill>
            <a:prstDash val="solid"/>
            <a:miter lim="800000"/>
          </a:ln>
          <a:effectLst/>
        </p:spPr>
        <p:txBody>
          <a:bodyPr anchor="ctr"/>
          <a:lstStyle/>
          <a:p>
            <a:pPr algn="ctr" defTabSz="914400">
              <a:defRPr/>
            </a:pPr>
            <a:r>
              <a:rPr lang="zh-TW" altLang="en-US" sz="2400" b="1" kern="0" dirty="0">
                <a:solidFill>
                  <a:srgbClr val="000000"/>
                </a:solidFill>
                <a:latin typeface="微軟正黑體" panose="020B0604030504040204" pitchFamily="34" charset="-120"/>
                <a:ea typeface="微軟正黑體" panose="020B0604030504040204" pitchFamily="34" charset="-120"/>
              </a:rPr>
              <a:t>錄取</a:t>
            </a:r>
          </a:p>
        </p:txBody>
      </p:sp>
      <p:pic>
        <p:nvPicPr>
          <p:cNvPr id="21" name="圖片 20">
            <a:extLst>
              <a:ext uri="{FF2B5EF4-FFF2-40B4-BE49-F238E27FC236}">
                <a16:creationId xmlns:a16="http://schemas.microsoft.com/office/drawing/2014/main" id="{1AA7C9E2-BCF7-4AD0-90B2-72016CFE1C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6668" y="4383212"/>
            <a:ext cx="662189" cy="1440000"/>
          </a:xfrm>
          <a:prstGeom prst="rect">
            <a:avLst/>
          </a:prstGeom>
        </p:spPr>
      </p:pic>
      <p:pic>
        <p:nvPicPr>
          <p:cNvPr id="22" name="圖片 21">
            <a:extLst>
              <a:ext uri="{FF2B5EF4-FFF2-40B4-BE49-F238E27FC236}">
                <a16:creationId xmlns:a16="http://schemas.microsoft.com/office/drawing/2014/main" id="{29E46DFE-482F-4678-B95E-DB92A2779F8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58544" y="4383212"/>
            <a:ext cx="627938" cy="1440000"/>
          </a:xfrm>
          <a:prstGeom prst="rect">
            <a:avLst/>
          </a:prstGeom>
        </p:spPr>
      </p:pic>
      <p:pic>
        <p:nvPicPr>
          <p:cNvPr id="23" name="圖片 22">
            <a:extLst>
              <a:ext uri="{FF2B5EF4-FFF2-40B4-BE49-F238E27FC236}">
                <a16:creationId xmlns:a16="http://schemas.microsoft.com/office/drawing/2014/main" id="{F0894E3A-E352-4278-816F-9D655CD4E4E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09753" y="4383212"/>
            <a:ext cx="606823" cy="1440000"/>
          </a:xfrm>
          <a:prstGeom prst="rect">
            <a:avLst/>
          </a:prstGeom>
        </p:spPr>
      </p:pic>
      <p:sp>
        <p:nvSpPr>
          <p:cNvPr id="24" name="文字方塊 23">
            <a:extLst>
              <a:ext uri="{FF2B5EF4-FFF2-40B4-BE49-F238E27FC236}">
                <a16:creationId xmlns:a16="http://schemas.microsoft.com/office/drawing/2014/main" id="{E3ADF80B-1596-4490-8D6C-0541E8F1DA10}"/>
              </a:ext>
            </a:extLst>
          </p:cNvPr>
          <p:cNvSpPr txBox="1"/>
          <p:nvPr/>
        </p:nvSpPr>
        <p:spPr>
          <a:xfrm>
            <a:off x="7118466" y="6171115"/>
            <a:ext cx="415498" cy="369332"/>
          </a:xfrm>
          <a:prstGeom prst="rect">
            <a:avLst/>
          </a:prstGeom>
          <a:noFill/>
        </p:spPr>
        <p:txBody>
          <a:bodyPr wrap="none" rtlCol="0">
            <a:spAutoFit/>
          </a:bodyPr>
          <a:lstStyle/>
          <a:p>
            <a:r>
              <a:rPr lang="zh-TW" altLang="en-US" dirty="0">
                <a:solidFill>
                  <a:srgbClr val="000000"/>
                </a:solidFill>
                <a:latin typeface="Arial"/>
                <a:ea typeface="微軟正黑體"/>
              </a:rPr>
              <a:t>或</a:t>
            </a:r>
          </a:p>
        </p:txBody>
      </p:sp>
      <p:sp>
        <p:nvSpPr>
          <p:cNvPr id="26" name="投影片編號版面配置區 5">
            <a:extLst>
              <a:ext uri="{FF2B5EF4-FFF2-40B4-BE49-F238E27FC236}">
                <a16:creationId xmlns:a16="http://schemas.microsoft.com/office/drawing/2014/main" id="{6A2F731E-61F7-4D73-BF5E-4F463117D2C8}"/>
              </a:ext>
            </a:extLst>
          </p:cNvPr>
          <p:cNvSpPr txBox="1">
            <a:spLocks/>
          </p:cNvSpPr>
          <p:nvPr/>
        </p:nvSpPr>
        <p:spPr>
          <a:xfrm>
            <a:off x="9448800" y="6492875"/>
            <a:ext cx="2743200" cy="365125"/>
          </a:xfrm>
          <a:prstGeom prst="rect">
            <a:avLst/>
          </a:prstGeom>
        </p:spPr>
        <p:txBody>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2DCFF18E-38F5-4FDF-89F7-AD020A27C1B7}" type="slidenum">
              <a:rPr lang="zh-TW" altLang="en-US" sz="1400" smtClean="0"/>
              <a:pPr algn="r"/>
              <a:t>16</a:t>
            </a:fld>
            <a:endParaRPr lang="zh-TW" altLang="en-US" sz="1400"/>
          </a:p>
        </p:txBody>
      </p:sp>
    </p:spTree>
    <p:extLst>
      <p:ext uri="{BB962C8B-B14F-4D97-AF65-F5344CB8AC3E}">
        <p14:creationId xmlns:p14="http://schemas.microsoft.com/office/powerpoint/2010/main" val="14828950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9B2FCBEE-680B-4673-84E8-07A8ADACED7C}"/>
              </a:ext>
            </a:extLst>
          </p:cNvPr>
          <p:cNvSpPr>
            <a:spLocks noChangeArrowheads="1"/>
          </p:cNvSpPr>
          <p:nvPr/>
        </p:nvSpPr>
        <p:spPr bwMode="auto">
          <a:xfrm>
            <a:off x="1024928" y="1301152"/>
            <a:ext cx="9345226" cy="5073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36000" anchor="ctr">
            <a:noAutofit/>
          </a:bodyPr>
          <a:lstStyle>
            <a:lvl1pPr marL="360363" indent="-360363"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a:spcBef>
                <a:spcPts val="600"/>
              </a:spcBef>
              <a:spcAft>
                <a:spcPts val="600"/>
              </a:spcAft>
              <a:buClr>
                <a:srgbClr val="C00000"/>
              </a:buClr>
              <a:buSzPct val="90000"/>
              <a:buFont typeface="Wingdings" panose="05000000000000000000" pitchFamily="2" charset="2"/>
              <a:buChar char="u"/>
            </a:pPr>
            <a:r>
              <a:rPr kumimoji="0" lang="zh-TW" altLang="en-US" sz="2400" b="1" dirty="0">
                <a:solidFill>
                  <a:srgbClr val="000000"/>
                </a:solidFill>
                <a:latin typeface="微軟正黑體" pitchFamily="34" charset="-120"/>
                <a:ea typeface="微軟正黑體" pitchFamily="34" charset="-120"/>
                <a:cs typeface="Times New Roman" pitchFamily="18" charset="0"/>
              </a:rPr>
              <a:t>分發比序由本會進行，得採二輪分發作業。</a:t>
            </a:r>
            <a:br>
              <a:rPr kumimoji="0" lang="en-US" altLang="zh-TW" sz="1800" dirty="0">
                <a:solidFill>
                  <a:srgbClr val="000000"/>
                </a:solidFill>
                <a:latin typeface="微軟正黑體" pitchFamily="34" charset="-120"/>
                <a:ea typeface="微軟正黑體" pitchFamily="34" charset="-120"/>
                <a:cs typeface="Times New Roman" pitchFamily="18" charset="0"/>
              </a:rPr>
            </a:br>
            <a:r>
              <a:rPr kumimoji="0" lang="zh-TW" altLang="en-US" sz="1800" b="1" dirty="0">
                <a:solidFill>
                  <a:srgbClr val="000000"/>
                </a:solidFill>
                <a:latin typeface="微軟正黑體" pitchFamily="34" charset="-120"/>
                <a:ea typeface="微軟正黑體" pitchFamily="34" charset="-120"/>
                <a:cs typeface="Times New Roman" pitchFamily="18" charset="0"/>
              </a:rPr>
              <a:t>第一輪分發：</a:t>
            </a:r>
            <a:r>
              <a:rPr kumimoji="0" lang="zh-TW" altLang="zh-TW" sz="1800" dirty="0">
                <a:solidFill>
                  <a:srgbClr val="000000"/>
                </a:solidFill>
                <a:latin typeface="微軟正黑體" pitchFamily="34" charset="-120"/>
                <a:ea typeface="微軟正黑體" pitchFamily="34" charset="-120"/>
                <a:cs typeface="Times New Roman" pitchFamily="18" charset="0"/>
              </a:rPr>
              <a:t>各大學於第一至第三類學群</a:t>
            </a:r>
            <a:r>
              <a:rPr kumimoji="0" lang="zh-TW" altLang="en-US" sz="1800" dirty="0">
                <a:solidFill>
                  <a:srgbClr val="000000"/>
                </a:solidFill>
                <a:latin typeface="微軟正黑體" pitchFamily="34" charset="-120"/>
                <a:ea typeface="微軟正黑體" pitchFamily="34" charset="-120"/>
                <a:cs typeface="Times New Roman" pitchFamily="18" charset="0"/>
              </a:rPr>
              <a:t>錄取同一推薦學校學生以</a:t>
            </a:r>
            <a:r>
              <a:rPr kumimoji="0" lang="zh-TW" altLang="en-US" sz="1800" dirty="0">
                <a:solidFill>
                  <a:srgbClr val="FF0000"/>
                </a:solidFill>
                <a:latin typeface="微軟正黑體" pitchFamily="34" charset="-120"/>
                <a:ea typeface="微軟正黑體" pitchFamily="34" charset="-120"/>
                <a:cs typeface="Times New Roman" pitchFamily="18" charset="0"/>
              </a:rPr>
              <a:t>共 </a:t>
            </a:r>
            <a:r>
              <a:rPr kumimoji="0" lang="en-US" altLang="zh-TW" sz="1800" dirty="0">
                <a:solidFill>
                  <a:srgbClr val="FF0000"/>
                </a:solidFill>
                <a:latin typeface="微軟正黑體" pitchFamily="34" charset="-120"/>
                <a:ea typeface="微軟正黑體" pitchFamily="34" charset="-120"/>
                <a:cs typeface="Times New Roman" pitchFamily="18" charset="0"/>
              </a:rPr>
              <a:t>1 </a:t>
            </a:r>
            <a:r>
              <a:rPr kumimoji="0" lang="zh-TW" altLang="en-US" sz="1800" dirty="0">
                <a:solidFill>
                  <a:srgbClr val="FF0000"/>
                </a:solidFill>
                <a:latin typeface="微軟正黑體" pitchFamily="34" charset="-120"/>
                <a:ea typeface="微軟正黑體" pitchFamily="34" charset="-120"/>
                <a:cs typeface="Times New Roman" pitchFamily="18" charset="0"/>
              </a:rPr>
              <a:t>名</a:t>
            </a:r>
            <a:br>
              <a:rPr kumimoji="0" lang="en-US" altLang="zh-TW" sz="1800" dirty="0">
                <a:solidFill>
                  <a:srgbClr val="FF0000"/>
                </a:solidFill>
                <a:latin typeface="微軟正黑體" pitchFamily="34" charset="-120"/>
                <a:ea typeface="微軟正黑體" pitchFamily="34" charset="-120"/>
                <a:cs typeface="Times New Roman" pitchFamily="18" charset="0"/>
              </a:rPr>
            </a:br>
            <a:r>
              <a:rPr kumimoji="0" lang="zh-TW" altLang="en-US" sz="1800" dirty="0">
                <a:solidFill>
                  <a:srgbClr val="FF0000"/>
                </a:solidFill>
                <a:latin typeface="微軟正黑體" pitchFamily="34" charset="-120"/>
                <a:ea typeface="微軟正黑體" pitchFamily="34" charset="-120"/>
                <a:cs typeface="Times New Roman" pitchFamily="18" charset="0"/>
              </a:rPr>
              <a:t>                        為限；</a:t>
            </a:r>
            <a:r>
              <a:rPr kumimoji="0" lang="zh-TW" altLang="zh-TW" sz="1800" dirty="0">
                <a:solidFill>
                  <a:srgbClr val="000000"/>
                </a:solidFill>
                <a:latin typeface="微軟正黑體" pitchFamily="34" charset="-120"/>
                <a:ea typeface="微軟正黑體" pitchFamily="34" charset="-120"/>
                <a:cs typeface="Times New Roman" pitchFamily="18" charset="0"/>
              </a:rPr>
              <a:t>第四類學群、第五類學群、第六類學群、第七類學群</a:t>
            </a:r>
            <a:br>
              <a:rPr kumimoji="0" lang="en-US" altLang="zh-TW" sz="1800" dirty="0">
                <a:solidFill>
                  <a:srgbClr val="000000"/>
                </a:solidFill>
                <a:latin typeface="微軟正黑體" pitchFamily="34" charset="-120"/>
                <a:ea typeface="微軟正黑體" pitchFamily="34" charset="-120"/>
                <a:cs typeface="Times New Roman" pitchFamily="18" charset="0"/>
              </a:rPr>
            </a:br>
            <a:r>
              <a:rPr kumimoji="0" lang="zh-TW" altLang="en-US" sz="1800" dirty="0">
                <a:solidFill>
                  <a:srgbClr val="000000"/>
                </a:solidFill>
                <a:latin typeface="微軟正黑體" pitchFamily="34" charset="-120"/>
                <a:ea typeface="微軟正黑體" pitchFamily="34" charset="-120"/>
                <a:cs typeface="Times New Roman" pitchFamily="18" charset="0"/>
              </a:rPr>
              <a:t>                        </a:t>
            </a:r>
            <a:r>
              <a:rPr kumimoji="0" lang="zh-TW" altLang="zh-TW" sz="1800" dirty="0">
                <a:solidFill>
                  <a:srgbClr val="FF0000"/>
                </a:solidFill>
                <a:latin typeface="微軟正黑體" pitchFamily="34" charset="-120"/>
                <a:ea typeface="微軟正黑體" pitchFamily="34" charset="-120"/>
                <a:cs typeface="Times New Roman" pitchFamily="18" charset="0"/>
              </a:rPr>
              <a:t>分別錄取同一推薦學校學生各以</a:t>
            </a:r>
            <a:r>
              <a:rPr kumimoji="0" lang="en-US" altLang="zh-TW" sz="1800" dirty="0">
                <a:solidFill>
                  <a:srgbClr val="FF0000"/>
                </a:solidFill>
                <a:latin typeface="微軟正黑體" pitchFamily="34" charset="-120"/>
                <a:ea typeface="微軟正黑體" pitchFamily="34" charset="-120"/>
                <a:cs typeface="Times New Roman" pitchFamily="18" charset="0"/>
              </a:rPr>
              <a:t>1</a:t>
            </a:r>
            <a:r>
              <a:rPr kumimoji="0" lang="zh-TW" altLang="zh-TW" sz="1800" dirty="0">
                <a:solidFill>
                  <a:srgbClr val="FF0000"/>
                </a:solidFill>
                <a:latin typeface="微軟正黑體" pitchFamily="34" charset="-120"/>
                <a:ea typeface="微軟正黑體" pitchFamily="34" charset="-120"/>
                <a:cs typeface="Times New Roman" pitchFamily="18" charset="0"/>
              </a:rPr>
              <a:t>名為限</a:t>
            </a:r>
            <a:r>
              <a:rPr kumimoji="0" lang="zh-TW" altLang="zh-TW" sz="1800" dirty="0">
                <a:solidFill>
                  <a:srgbClr val="000000"/>
                </a:solidFill>
                <a:latin typeface="微軟正黑體" pitchFamily="34" charset="-120"/>
                <a:ea typeface="微軟正黑體" pitchFamily="34" charset="-120"/>
                <a:cs typeface="Times New Roman" pitchFamily="18" charset="0"/>
              </a:rPr>
              <a:t>。</a:t>
            </a:r>
            <a:br>
              <a:rPr kumimoji="0" lang="en-US" altLang="zh-TW" sz="1800" dirty="0">
                <a:solidFill>
                  <a:srgbClr val="000000"/>
                </a:solidFill>
                <a:latin typeface="微軟正黑體" pitchFamily="34" charset="-120"/>
                <a:ea typeface="微軟正黑體" pitchFamily="34" charset="-120"/>
                <a:cs typeface="Times New Roman" pitchFamily="18" charset="0"/>
              </a:rPr>
            </a:br>
            <a:r>
              <a:rPr kumimoji="0" lang="zh-TW" altLang="en-US" sz="1800" b="1" dirty="0">
                <a:solidFill>
                  <a:srgbClr val="000000"/>
                </a:solidFill>
                <a:latin typeface="微軟正黑體" pitchFamily="34" charset="-120"/>
                <a:ea typeface="微軟正黑體" pitchFamily="34" charset="-120"/>
                <a:cs typeface="Times New Roman" pitchFamily="18" charset="0"/>
              </a:rPr>
              <a:t>第二輪分發：</a:t>
            </a:r>
            <a:r>
              <a:rPr kumimoji="0" lang="zh-TW" altLang="zh-TW" sz="1800" dirty="0">
                <a:solidFill>
                  <a:srgbClr val="000000"/>
                </a:solidFill>
                <a:latin typeface="微軟正黑體" pitchFamily="34" charset="-120"/>
                <a:ea typeface="微軟正黑體" pitchFamily="34" charset="-120"/>
                <a:cs typeface="Times New Roman" pitchFamily="18" charset="0"/>
              </a:rPr>
              <a:t>進行缺額校系分發作業。各大學對同一推薦學校</a:t>
            </a:r>
            <a:r>
              <a:rPr kumimoji="0" lang="zh-TW" altLang="zh-TW" sz="1800" dirty="0">
                <a:solidFill>
                  <a:srgbClr val="FF0000"/>
                </a:solidFill>
                <a:latin typeface="微軟正黑體" pitchFamily="34" charset="-120"/>
                <a:ea typeface="微軟正黑體" pitchFamily="34" charset="-120"/>
                <a:cs typeface="Times New Roman" pitchFamily="18" charset="0"/>
              </a:rPr>
              <a:t>再錄取人數</a:t>
            </a:r>
            <a:br>
              <a:rPr kumimoji="0" lang="en-US" altLang="zh-TW" sz="1800" dirty="0">
                <a:solidFill>
                  <a:srgbClr val="FF0000"/>
                </a:solidFill>
                <a:latin typeface="微軟正黑體" pitchFamily="34" charset="-120"/>
                <a:ea typeface="微軟正黑體" pitchFamily="34" charset="-120"/>
                <a:cs typeface="Times New Roman" pitchFamily="18" charset="0"/>
              </a:rPr>
            </a:br>
            <a:r>
              <a:rPr kumimoji="0" lang="zh-TW" altLang="en-US" sz="1800" dirty="0">
                <a:solidFill>
                  <a:srgbClr val="FF0000"/>
                </a:solidFill>
                <a:latin typeface="微軟正黑體" pitchFamily="34" charset="-120"/>
                <a:ea typeface="微軟正黑體" pitchFamily="34" charset="-120"/>
                <a:cs typeface="Times New Roman" pitchFamily="18" charset="0"/>
              </a:rPr>
              <a:t>                        </a:t>
            </a:r>
            <a:r>
              <a:rPr kumimoji="0" lang="zh-TW" altLang="zh-TW" sz="1800" dirty="0">
                <a:solidFill>
                  <a:srgbClr val="FF0000"/>
                </a:solidFill>
                <a:latin typeface="微軟正黑體" pitchFamily="34" charset="-120"/>
                <a:ea typeface="微軟正黑體" pitchFamily="34" charset="-120"/>
                <a:cs typeface="Times New Roman" pitchFamily="18" charset="0"/>
              </a:rPr>
              <a:t>不受</a:t>
            </a:r>
            <a:r>
              <a:rPr kumimoji="0" lang="zh-TW" altLang="en-US" sz="1800" dirty="0">
                <a:solidFill>
                  <a:srgbClr val="FF0000"/>
                </a:solidFill>
                <a:latin typeface="微軟正黑體" pitchFamily="34" charset="-120"/>
                <a:ea typeface="微軟正黑體" pitchFamily="34" charset="-120"/>
                <a:cs typeface="Times New Roman" pitchFamily="18" charset="0"/>
              </a:rPr>
              <a:t>1</a:t>
            </a:r>
            <a:r>
              <a:rPr kumimoji="0" lang="zh-TW" altLang="zh-TW" sz="1800" dirty="0">
                <a:solidFill>
                  <a:srgbClr val="FF0000"/>
                </a:solidFill>
                <a:latin typeface="微軟正黑體" pitchFamily="34" charset="-120"/>
                <a:ea typeface="微軟正黑體" pitchFamily="34" charset="-120"/>
                <a:cs typeface="Times New Roman" pitchFamily="18" charset="0"/>
              </a:rPr>
              <a:t>名之限制。</a:t>
            </a:r>
            <a:br>
              <a:rPr kumimoji="0" lang="en-US" altLang="zh-TW" sz="2000" dirty="0">
                <a:solidFill>
                  <a:srgbClr val="000000"/>
                </a:solidFill>
                <a:latin typeface="微軟正黑體" pitchFamily="34" charset="-120"/>
                <a:ea typeface="微軟正黑體" pitchFamily="34" charset="-120"/>
                <a:cs typeface="Times New Roman" pitchFamily="18" charset="0"/>
              </a:rPr>
            </a:br>
            <a:r>
              <a:rPr kumimoji="0" lang="en-US" altLang="zh-TW" sz="2000" b="1" dirty="0">
                <a:solidFill>
                  <a:srgbClr val="0000FF"/>
                </a:solidFill>
                <a:latin typeface="微軟正黑體" pitchFamily="34" charset="-120"/>
                <a:ea typeface="微軟正黑體" pitchFamily="34" charset="-120"/>
                <a:cs typeface="Times New Roman" pitchFamily="18" charset="0"/>
              </a:rPr>
              <a:t>※</a:t>
            </a:r>
            <a:r>
              <a:rPr kumimoji="0" lang="zh-TW" altLang="en-US" sz="2000" b="1" dirty="0">
                <a:solidFill>
                  <a:srgbClr val="0000FF"/>
                </a:solidFill>
                <a:latin typeface="微軟正黑體" pitchFamily="34" charset="-120"/>
                <a:ea typeface="微軟正黑體" pitchFamily="34" charset="-120"/>
                <a:cs typeface="Times New Roman" pitchFamily="18" charset="0"/>
              </a:rPr>
              <a:t>原住民分發比序作業與一般生相同。</a:t>
            </a:r>
            <a:br>
              <a:rPr kumimoji="0" lang="en-US" altLang="zh-TW" sz="1800" dirty="0">
                <a:solidFill>
                  <a:srgbClr val="000000"/>
                </a:solidFill>
                <a:latin typeface="微軟正黑體" pitchFamily="34" charset="-120"/>
                <a:ea typeface="微軟正黑體" pitchFamily="34" charset="-120"/>
                <a:cs typeface="Times New Roman" pitchFamily="18" charset="0"/>
              </a:rPr>
            </a:br>
            <a:endParaRPr kumimoji="0" lang="en-US" altLang="zh-TW" sz="200" dirty="0">
              <a:solidFill>
                <a:srgbClr val="000000"/>
              </a:solidFill>
              <a:latin typeface="微軟正黑體" pitchFamily="34" charset="-120"/>
              <a:ea typeface="微軟正黑體" pitchFamily="34" charset="-120"/>
              <a:cs typeface="Times New Roman" pitchFamily="18" charset="0"/>
            </a:endParaRPr>
          </a:p>
          <a:p>
            <a:pPr algn="just">
              <a:spcBef>
                <a:spcPts val="1200"/>
              </a:spcBef>
              <a:spcAft>
                <a:spcPts val="1800"/>
              </a:spcAft>
              <a:buClr>
                <a:srgbClr val="C00000"/>
              </a:buClr>
              <a:buFont typeface="Wingdings" panose="05000000000000000000" pitchFamily="2" charset="2"/>
              <a:buChar char="u"/>
            </a:pPr>
            <a:r>
              <a:rPr kumimoji="0" lang="zh-TW" altLang="zh-TW" sz="2100" dirty="0">
                <a:solidFill>
                  <a:srgbClr val="000000"/>
                </a:solidFill>
                <a:latin typeface="微軟正黑體" pitchFamily="34" charset="-120"/>
                <a:ea typeface="微軟正黑體" pitchFamily="34" charset="-120"/>
                <a:cs typeface="Times New Roman" pitchFamily="18" charset="0"/>
              </a:rPr>
              <a:t>分發</a:t>
            </a:r>
            <a:r>
              <a:rPr kumimoji="0" lang="zh-TW" altLang="en-US" sz="2100" dirty="0">
                <a:solidFill>
                  <a:srgbClr val="000000"/>
                </a:solidFill>
                <a:latin typeface="微軟正黑體" pitchFamily="34" charset="-120"/>
                <a:ea typeface="微軟正黑體" pitchFamily="34" charset="-120"/>
                <a:cs typeface="Times New Roman" pitchFamily="18" charset="0"/>
              </a:rPr>
              <a:t>錄</a:t>
            </a:r>
            <a:r>
              <a:rPr kumimoji="0" lang="zh-TW" altLang="zh-TW" sz="2100" dirty="0">
                <a:solidFill>
                  <a:srgbClr val="000000"/>
                </a:solidFill>
                <a:latin typeface="微軟正黑體" pitchFamily="34" charset="-120"/>
                <a:ea typeface="微軟正黑體" pitchFamily="34" charset="-120"/>
                <a:cs typeface="Times New Roman" pitchFamily="18" charset="0"/>
              </a:rPr>
              <a:t>取生即取得各該校系之入學資格，</a:t>
            </a:r>
            <a:r>
              <a:rPr kumimoji="0" lang="zh-TW" altLang="zh-TW" sz="2100" b="1" dirty="0">
                <a:solidFill>
                  <a:srgbClr val="FF0000"/>
                </a:solidFill>
                <a:latin typeface="微軟正黑體" pitchFamily="34" charset="-120"/>
                <a:ea typeface="微軟正黑體" pitchFamily="34" charset="-120"/>
                <a:cs typeface="Times New Roman" pitchFamily="18" charset="0"/>
              </a:rPr>
              <a:t>無論放棄與否，一律</a:t>
            </a:r>
            <a:r>
              <a:rPr kumimoji="0" lang="zh-TW" altLang="en-US" sz="2100" b="1" dirty="0">
                <a:solidFill>
                  <a:srgbClr val="FF0000"/>
                </a:solidFill>
                <a:latin typeface="微軟正黑體" pitchFamily="34" charset="-120"/>
                <a:ea typeface="微軟正黑體" pitchFamily="34" charset="-120"/>
                <a:cs typeface="Times New Roman" pitchFamily="18" charset="0"/>
              </a:rPr>
              <a:t>不</a:t>
            </a:r>
            <a:r>
              <a:rPr kumimoji="0" lang="zh-TW" altLang="zh-TW" sz="2100" b="1" dirty="0">
                <a:solidFill>
                  <a:srgbClr val="FF0000"/>
                </a:solidFill>
                <a:latin typeface="微軟正黑體" pitchFamily="34" charset="-120"/>
                <a:ea typeface="微軟正黑體" pitchFamily="34" charset="-120"/>
                <a:cs typeface="Times New Roman" pitchFamily="18" charset="0"/>
              </a:rPr>
              <a:t>得報名</a:t>
            </a:r>
            <a:r>
              <a:rPr kumimoji="0" lang="zh-TW" altLang="zh-TW" sz="2100" dirty="0">
                <a:solidFill>
                  <a:srgbClr val="000000"/>
                </a:solidFill>
                <a:latin typeface="微軟正黑體" pitchFamily="34" charset="-120"/>
                <a:ea typeface="微軟正黑體" pitchFamily="34" charset="-120"/>
                <a:cs typeface="Times New Roman" pitchFamily="18" charset="0"/>
              </a:rPr>
              <a:t>當學</a:t>
            </a:r>
            <a:r>
              <a:rPr kumimoji="0" lang="zh-TW" altLang="en-US" sz="2100" dirty="0">
                <a:solidFill>
                  <a:srgbClr val="000000"/>
                </a:solidFill>
                <a:latin typeface="微軟正黑體" pitchFamily="34" charset="-120"/>
                <a:ea typeface="微軟正黑體" pitchFamily="34" charset="-120"/>
                <a:cs typeface="Times New Roman" pitchFamily="18" charset="0"/>
              </a:rPr>
              <a:t>年度</a:t>
            </a:r>
            <a:r>
              <a:rPr kumimoji="0" lang="zh-TW" altLang="zh-TW" sz="2100" dirty="0">
                <a:solidFill>
                  <a:srgbClr val="000000"/>
                </a:solidFill>
                <a:latin typeface="微軟正黑體" pitchFamily="34" charset="-120"/>
                <a:ea typeface="微軟正黑體" pitchFamily="34" charset="-120"/>
                <a:cs typeface="Times New Roman" pitchFamily="18" charset="0"/>
              </a:rPr>
              <a:t>大學「申請</a:t>
            </a:r>
            <a:r>
              <a:rPr kumimoji="0" lang="zh-TW" altLang="en-US" sz="2100" dirty="0">
                <a:solidFill>
                  <a:srgbClr val="000000"/>
                </a:solidFill>
                <a:latin typeface="微軟正黑體" pitchFamily="34" charset="-120"/>
                <a:ea typeface="微軟正黑體" pitchFamily="34" charset="-120"/>
                <a:cs typeface="Times New Roman" pitchFamily="18" charset="0"/>
              </a:rPr>
              <a:t>入學</a:t>
            </a:r>
            <a:r>
              <a:rPr kumimoji="0" lang="zh-TW" altLang="zh-TW" sz="2100" dirty="0">
                <a:solidFill>
                  <a:srgbClr val="000000"/>
                </a:solidFill>
                <a:latin typeface="微軟正黑體" pitchFamily="34" charset="-120"/>
                <a:ea typeface="微軟正黑體" pitchFamily="34" charset="-120"/>
                <a:cs typeface="Times New Roman" pitchFamily="18" charset="0"/>
              </a:rPr>
              <a:t>」及參加「科技校院日間部四年制申請入學</a:t>
            </a:r>
            <a:r>
              <a:rPr kumimoji="0" lang="zh-TW" altLang="en-US" sz="2100" dirty="0">
                <a:solidFill>
                  <a:srgbClr val="000000"/>
                </a:solidFill>
                <a:latin typeface="微軟正黑體" pitchFamily="34" charset="-120"/>
                <a:ea typeface="微軟正黑體" pitchFamily="34" charset="-120"/>
                <a:cs typeface="Times New Roman" pitchFamily="18" charset="0"/>
              </a:rPr>
              <a:t>聯合招生</a:t>
            </a:r>
            <a:r>
              <a:rPr kumimoji="0" lang="zh-TW" altLang="zh-TW" sz="2100" dirty="0">
                <a:solidFill>
                  <a:srgbClr val="000000"/>
                </a:solidFill>
                <a:latin typeface="微軟正黑體" pitchFamily="34" charset="-120"/>
                <a:ea typeface="微軟正黑體" pitchFamily="34" charset="-120"/>
                <a:cs typeface="Times New Roman" pitchFamily="18" charset="0"/>
              </a:rPr>
              <a:t>」第一階段篩選。</a:t>
            </a:r>
            <a:endParaRPr kumimoji="0" lang="en-US" altLang="zh-TW" sz="2100" dirty="0">
              <a:solidFill>
                <a:srgbClr val="000000"/>
              </a:solidFill>
              <a:latin typeface="微軟正黑體" pitchFamily="34" charset="-120"/>
              <a:ea typeface="微軟正黑體" pitchFamily="34" charset="-120"/>
              <a:cs typeface="Times New Roman" pitchFamily="18" charset="0"/>
            </a:endParaRPr>
          </a:p>
          <a:p>
            <a:pPr algn="just">
              <a:spcBef>
                <a:spcPts val="600"/>
              </a:spcBef>
              <a:buClr>
                <a:srgbClr val="C00000"/>
              </a:buClr>
              <a:buFont typeface="Wingdings" panose="05000000000000000000" pitchFamily="2" charset="2"/>
              <a:buChar char="u"/>
            </a:pPr>
            <a:r>
              <a:rPr kumimoji="0" lang="zh-TW" altLang="zh-TW" sz="2100" dirty="0">
                <a:solidFill>
                  <a:srgbClr val="000000"/>
                </a:solidFill>
                <a:latin typeface="微軟正黑體" pitchFamily="34" charset="-120"/>
                <a:ea typeface="微軟正黑體" pitchFamily="34" charset="-120"/>
                <a:cs typeface="Times New Roman" pitchFamily="18" charset="0"/>
              </a:rPr>
              <a:t>分發</a:t>
            </a:r>
            <a:r>
              <a:rPr kumimoji="0" lang="zh-TW" altLang="en-US" sz="2100" dirty="0">
                <a:solidFill>
                  <a:srgbClr val="000000"/>
                </a:solidFill>
                <a:latin typeface="微軟正黑體" pitchFamily="34" charset="-120"/>
                <a:ea typeface="微軟正黑體" pitchFamily="34" charset="-120"/>
                <a:cs typeface="Times New Roman" pitchFamily="18" charset="0"/>
              </a:rPr>
              <a:t>錄</a:t>
            </a:r>
            <a:r>
              <a:rPr kumimoji="0" lang="zh-TW" altLang="zh-TW" sz="2100" dirty="0">
                <a:solidFill>
                  <a:srgbClr val="000000"/>
                </a:solidFill>
                <a:latin typeface="微軟正黑體" pitchFamily="34" charset="-120"/>
                <a:ea typeface="微軟正黑體" pitchFamily="34" charset="-120"/>
                <a:cs typeface="Times New Roman" pitchFamily="18" charset="0"/>
              </a:rPr>
              <a:t>取生</a:t>
            </a:r>
            <a:r>
              <a:rPr kumimoji="0" lang="zh-TW" altLang="en-US" sz="2100" b="1" dirty="0">
                <a:solidFill>
                  <a:srgbClr val="FF0000"/>
                </a:solidFill>
                <a:latin typeface="微軟正黑體" pitchFamily="34" charset="-120"/>
                <a:ea typeface="微軟正黑體" pitchFamily="34" charset="-120"/>
                <a:cs typeface="Times New Roman" pitchFamily="18" charset="0"/>
              </a:rPr>
              <a:t>未於</a:t>
            </a:r>
            <a:r>
              <a:rPr kumimoji="0" lang="en-US" altLang="zh-TW" sz="2100" b="1" dirty="0">
                <a:solidFill>
                  <a:srgbClr val="FF0000"/>
                </a:solidFill>
                <a:latin typeface="微軟正黑體" pitchFamily="34" charset="-120"/>
                <a:ea typeface="微軟正黑體" pitchFamily="34" charset="-120"/>
                <a:cs typeface="Times New Roman" pitchFamily="18" charset="0"/>
              </a:rPr>
              <a:t>113.03.21</a:t>
            </a:r>
            <a:r>
              <a:rPr kumimoji="0" lang="zh-TW" altLang="en-US" sz="2100" b="1" dirty="0">
                <a:solidFill>
                  <a:srgbClr val="FF0000"/>
                </a:solidFill>
                <a:latin typeface="微軟正黑體" pitchFamily="34" charset="-120"/>
                <a:ea typeface="微軟正黑體" pitchFamily="34" charset="-120"/>
                <a:cs typeface="Times New Roman" pitchFamily="18" charset="0"/>
              </a:rPr>
              <a:t>前完成「網路聲明放棄入學資格」者</a:t>
            </a:r>
            <a:r>
              <a:rPr kumimoji="0" lang="zh-TW" altLang="en-US" sz="2100" dirty="0">
                <a:solidFill>
                  <a:srgbClr val="000000"/>
                </a:solidFill>
                <a:latin typeface="微軟正黑體" pitchFamily="34" charset="-120"/>
                <a:ea typeface="微軟正黑體" pitchFamily="34" charset="-120"/>
                <a:cs typeface="Times New Roman" pitchFamily="18" charset="0"/>
              </a:rPr>
              <a:t>，一律</a:t>
            </a:r>
            <a:r>
              <a:rPr kumimoji="0" lang="zh-TW" altLang="zh-TW" sz="2100" dirty="0">
                <a:solidFill>
                  <a:srgbClr val="000000"/>
                </a:solidFill>
                <a:latin typeface="微軟正黑體" pitchFamily="34" charset="-120"/>
                <a:ea typeface="微軟正黑體" pitchFamily="34" charset="-120"/>
                <a:cs typeface="Times New Roman" pitchFamily="18" charset="0"/>
              </a:rPr>
              <a:t>不得參加當學</a:t>
            </a:r>
            <a:r>
              <a:rPr kumimoji="0" lang="zh-TW" altLang="en-US" sz="2100" dirty="0">
                <a:solidFill>
                  <a:srgbClr val="000000"/>
                </a:solidFill>
                <a:latin typeface="微軟正黑體" pitchFamily="34" charset="-120"/>
                <a:ea typeface="微軟正黑體" pitchFamily="34" charset="-120"/>
                <a:cs typeface="Times New Roman" pitchFamily="18" charset="0"/>
              </a:rPr>
              <a:t>年度「</a:t>
            </a:r>
            <a:r>
              <a:rPr kumimoji="0" lang="zh-TW" altLang="zh-TW" sz="2100" dirty="0">
                <a:solidFill>
                  <a:srgbClr val="000000"/>
                </a:solidFill>
                <a:latin typeface="微軟正黑體" pitchFamily="34" charset="-120"/>
                <a:ea typeface="微軟正黑體" pitchFamily="34" charset="-120"/>
                <a:cs typeface="Times New Roman" pitchFamily="18" charset="0"/>
              </a:rPr>
              <a:t>大學</a:t>
            </a:r>
            <a:r>
              <a:rPr kumimoji="0" lang="zh-TW" altLang="en-US" sz="2100" dirty="0">
                <a:solidFill>
                  <a:srgbClr val="000000"/>
                </a:solidFill>
                <a:latin typeface="微軟正黑體" pitchFamily="34" charset="-120"/>
                <a:ea typeface="微軟正黑體" pitchFamily="34" charset="-120"/>
                <a:cs typeface="Times New Roman" pitchFamily="18" charset="0"/>
              </a:rPr>
              <a:t>分發</a:t>
            </a:r>
            <a:r>
              <a:rPr kumimoji="0" lang="zh-TW" altLang="zh-TW" sz="2100" dirty="0">
                <a:solidFill>
                  <a:srgbClr val="000000"/>
                </a:solidFill>
                <a:latin typeface="微軟正黑體" pitchFamily="34" charset="-120"/>
                <a:ea typeface="微軟正黑體" pitchFamily="34" charset="-120"/>
                <a:cs typeface="Times New Roman" pitchFamily="18" charset="0"/>
              </a:rPr>
              <a:t>入學招生</a:t>
            </a:r>
            <a:r>
              <a:rPr kumimoji="0" lang="zh-TW" altLang="en-US" sz="2100" dirty="0">
                <a:solidFill>
                  <a:srgbClr val="000000"/>
                </a:solidFill>
                <a:latin typeface="微軟正黑體" pitchFamily="34" charset="-120"/>
                <a:ea typeface="微軟正黑體" pitchFamily="34" charset="-120"/>
                <a:cs typeface="Times New Roman" pitchFamily="18" charset="0"/>
              </a:rPr>
              <a:t>」、</a:t>
            </a:r>
            <a:r>
              <a:rPr kumimoji="0" lang="zh-TW" altLang="zh-TW" sz="2100" dirty="0">
                <a:solidFill>
                  <a:srgbClr val="000000"/>
                </a:solidFill>
                <a:latin typeface="微軟正黑體" pitchFamily="34" charset="-120"/>
                <a:ea typeface="微軟正黑體" pitchFamily="34" charset="-120"/>
                <a:cs typeface="Times New Roman" pitchFamily="18" charset="0"/>
              </a:rPr>
              <a:t>「科技校院四年制及專科學校二年制甄選入學招生」及「科技校院四年制及專科學校二年制日間部聯合登記分發入學招生」。</a:t>
            </a:r>
            <a:endParaRPr kumimoji="0" lang="en-US" altLang="zh-TW" sz="2100" dirty="0">
              <a:solidFill>
                <a:srgbClr val="000000"/>
              </a:solidFill>
              <a:latin typeface="微軟正黑體" pitchFamily="34" charset="-120"/>
              <a:ea typeface="微軟正黑體" pitchFamily="34" charset="-120"/>
              <a:cs typeface="Times New Roman" pitchFamily="18" charset="0"/>
            </a:endParaRPr>
          </a:p>
        </p:txBody>
      </p:sp>
      <p:sp>
        <p:nvSpPr>
          <p:cNvPr id="6" name="任意多边形 36">
            <a:extLst>
              <a:ext uri="{FF2B5EF4-FFF2-40B4-BE49-F238E27FC236}">
                <a16:creationId xmlns:a16="http://schemas.microsoft.com/office/drawing/2014/main" id="{943B853D-9857-475D-894B-9E967A8A004A}"/>
              </a:ext>
            </a:extLst>
          </p:cNvPr>
          <p:cNvSpPr>
            <a:spLocks/>
          </p:cNvSpPr>
          <p:nvPr/>
        </p:nvSpPr>
        <p:spPr bwMode="auto">
          <a:xfrm>
            <a:off x="2303656" y="229718"/>
            <a:ext cx="6787770" cy="890492"/>
          </a:xfrm>
          <a:custGeom>
            <a:avLst/>
            <a:gdLst>
              <a:gd name="connsiteX0" fmla="*/ 0 w 5254752"/>
              <a:gd name="connsiteY0" fmla="*/ 0 h 3808859"/>
              <a:gd name="connsiteX1" fmla="*/ 2094866 w 5254752"/>
              <a:gd name="connsiteY1" fmla="*/ 0 h 3808859"/>
              <a:gd name="connsiteX2" fmla="*/ 3657269 w 5254752"/>
              <a:gd name="connsiteY2" fmla="*/ 0 h 3808859"/>
              <a:gd name="connsiteX3" fmla="*/ 3693071 w 5254752"/>
              <a:gd name="connsiteY3" fmla="*/ 0 h 3808859"/>
              <a:gd name="connsiteX4" fmla="*/ 3793929 w 5254752"/>
              <a:gd name="connsiteY4" fmla="*/ 0 h 3808859"/>
              <a:gd name="connsiteX5" fmla="*/ 4797400 w 5254752"/>
              <a:gd name="connsiteY5" fmla="*/ 0 h 3808859"/>
              <a:gd name="connsiteX6" fmla="*/ 5254752 w 5254752"/>
              <a:gd name="connsiteY6" fmla="*/ 457896 h 3808859"/>
              <a:gd name="connsiteX7" fmla="*/ 5254752 w 5254752"/>
              <a:gd name="connsiteY7" fmla="*/ 3350964 h 3808859"/>
              <a:gd name="connsiteX8" fmla="*/ 4797400 w 5254752"/>
              <a:gd name="connsiteY8" fmla="*/ 3808859 h 3808859"/>
              <a:gd name="connsiteX9" fmla="*/ 3718218 w 5254752"/>
              <a:gd name="connsiteY9" fmla="*/ 3808859 h 3808859"/>
              <a:gd name="connsiteX10" fmla="*/ 3693071 w 5254752"/>
              <a:gd name="connsiteY10" fmla="*/ 3808859 h 3808859"/>
              <a:gd name="connsiteX11" fmla="*/ 3544443 w 5254752"/>
              <a:gd name="connsiteY11" fmla="*/ 3808859 h 3808859"/>
              <a:gd name="connsiteX12" fmla="*/ 2094866 w 5254752"/>
              <a:gd name="connsiteY12" fmla="*/ 3808859 h 3808859"/>
              <a:gd name="connsiteX13" fmla="*/ 0 w 5254752"/>
              <a:gd name="connsiteY13" fmla="*/ 3808859 h 3808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54752" h="3808859">
                <a:moveTo>
                  <a:pt x="0" y="0"/>
                </a:moveTo>
                <a:lnTo>
                  <a:pt x="2094866" y="0"/>
                </a:lnTo>
                <a:cubicBezTo>
                  <a:pt x="2770500" y="0"/>
                  <a:pt x="3277225" y="0"/>
                  <a:pt x="3657269" y="0"/>
                </a:cubicBezTo>
                <a:lnTo>
                  <a:pt x="3693071" y="0"/>
                </a:lnTo>
                <a:lnTo>
                  <a:pt x="3793929" y="0"/>
                </a:lnTo>
                <a:cubicBezTo>
                  <a:pt x="4797400" y="0"/>
                  <a:pt x="4797400" y="0"/>
                  <a:pt x="4797400" y="0"/>
                </a:cubicBezTo>
                <a:cubicBezTo>
                  <a:pt x="5046865" y="0"/>
                  <a:pt x="5254752" y="208134"/>
                  <a:pt x="5254752" y="457896"/>
                </a:cubicBezTo>
                <a:lnTo>
                  <a:pt x="5254752" y="3350964"/>
                </a:lnTo>
                <a:cubicBezTo>
                  <a:pt x="5254752" y="3611131"/>
                  <a:pt x="5046865" y="3808859"/>
                  <a:pt x="4797400" y="3808859"/>
                </a:cubicBezTo>
                <a:cubicBezTo>
                  <a:pt x="4375129" y="3808859"/>
                  <a:pt x="4018838" y="3808859"/>
                  <a:pt x="3718218" y="3808859"/>
                </a:cubicBezTo>
                <a:lnTo>
                  <a:pt x="3693071" y="3808859"/>
                </a:lnTo>
                <a:lnTo>
                  <a:pt x="3544443" y="3808859"/>
                </a:lnTo>
                <a:cubicBezTo>
                  <a:pt x="2094866" y="3808859"/>
                  <a:pt x="2094866" y="3808859"/>
                  <a:pt x="2094866" y="3808859"/>
                </a:cubicBezTo>
                <a:lnTo>
                  <a:pt x="0" y="3808859"/>
                </a:lnTo>
                <a:close/>
              </a:path>
            </a:pathLst>
          </a:custGeom>
          <a:noFill/>
          <a:ln>
            <a:noFill/>
          </a:ln>
          <a:extLst/>
        </p:spPr>
        <p:txBody>
          <a:bodyPr vert="horz" wrap="square" lIns="121913" tIns="60956" rIns="121913" bIns="60956" numCol="1" anchor="ctr" anchorCtr="0" compatLnSpc="1">
            <a:prstTxWarp prst="textNoShape">
              <a:avLst/>
            </a:prstTxWarp>
            <a:noAutofit/>
          </a:bodyPr>
          <a:lstStyle/>
          <a:p>
            <a:pPr algn="ctr"/>
            <a:r>
              <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第</a:t>
            </a:r>
            <a:r>
              <a:rPr lang="en-US" altLang="zh-TW"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1-7</a:t>
            </a:r>
            <a:r>
              <a:rPr lang="zh-TW" altLang="zh-TW"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類學群</a:t>
            </a:r>
            <a:r>
              <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分發比序及錄取</a:t>
            </a:r>
          </a:p>
        </p:txBody>
      </p:sp>
      <p:sp>
        <p:nvSpPr>
          <p:cNvPr id="8" name="投影片編號版面配置區 5">
            <a:extLst>
              <a:ext uri="{FF2B5EF4-FFF2-40B4-BE49-F238E27FC236}">
                <a16:creationId xmlns:a16="http://schemas.microsoft.com/office/drawing/2014/main" id="{8A2B70EA-C676-4DB9-AB65-771970405320}"/>
              </a:ext>
            </a:extLst>
          </p:cNvPr>
          <p:cNvSpPr txBox="1">
            <a:spLocks/>
          </p:cNvSpPr>
          <p:nvPr/>
        </p:nvSpPr>
        <p:spPr>
          <a:xfrm>
            <a:off x="9448800" y="6492875"/>
            <a:ext cx="2743200" cy="365125"/>
          </a:xfrm>
          <a:prstGeom prst="rect">
            <a:avLst/>
          </a:prstGeom>
        </p:spPr>
        <p:txBody>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2DCFF18E-38F5-4FDF-89F7-AD020A27C1B7}" type="slidenum">
              <a:rPr lang="zh-TW" altLang="en-US" sz="1400" smtClean="0"/>
              <a:pPr algn="r"/>
              <a:t>17</a:t>
            </a:fld>
            <a:endParaRPr lang="zh-TW" altLang="en-US" sz="1400"/>
          </a:p>
        </p:txBody>
      </p:sp>
    </p:spTree>
    <p:extLst>
      <p:ext uri="{BB962C8B-B14F-4D97-AF65-F5344CB8AC3E}">
        <p14:creationId xmlns:p14="http://schemas.microsoft.com/office/powerpoint/2010/main" val="4467646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20065408-AAEC-4948-AF60-F889924AACAB}"/>
              </a:ext>
            </a:extLst>
          </p:cNvPr>
          <p:cNvSpPr>
            <a:spLocks noChangeArrowheads="1"/>
          </p:cNvSpPr>
          <p:nvPr/>
        </p:nvSpPr>
        <p:spPr bwMode="auto">
          <a:xfrm>
            <a:off x="1185959" y="1208892"/>
            <a:ext cx="9820081" cy="51499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4000" rIns="108000" anchor="t">
            <a:noAutofit/>
          </a:bodyPr>
          <a:lstStyle>
            <a:lvl1pPr marL="360363" indent="-360363"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742950" indent="-285750"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a:spcBef>
                <a:spcPts val="0"/>
              </a:spcBef>
              <a:buClr>
                <a:srgbClr val="C00000"/>
              </a:buClr>
              <a:buSzPct val="90000"/>
              <a:buFont typeface="Wingdings" panose="05000000000000000000" pitchFamily="2" charset="2"/>
              <a:buChar char="u"/>
            </a:pPr>
            <a:r>
              <a:rPr kumimoji="0" lang="zh-TW" altLang="en-US" sz="2200" b="1" dirty="0">
                <a:solidFill>
                  <a:srgbClr val="000000"/>
                </a:solidFill>
                <a:latin typeface="微軟正黑體" pitchFamily="34" charset="-120"/>
                <a:ea typeface="微軟正黑體" pitchFamily="34" charset="-120"/>
                <a:cs typeface="Times New Roman" pitchFamily="18" charset="0"/>
              </a:rPr>
              <a:t>比序篩選由本會進行，得採二輪比序作業。</a:t>
            </a:r>
            <a:endParaRPr kumimoji="0" lang="en-US" altLang="zh-TW" sz="2200" b="1" dirty="0">
              <a:solidFill>
                <a:srgbClr val="000000"/>
              </a:solidFill>
              <a:latin typeface="微軟正黑體" pitchFamily="34" charset="-120"/>
              <a:ea typeface="微軟正黑體" pitchFamily="34" charset="-120"/>
              <a:cs typeface="Times New Roman" pitchFamily="18" charset="0"/>
            </a:endParaRPr>
          </a:p>
          <a:p>
            <a:pPr marL="360000" indent="0">
              <a:spcBef>
                <a:spcPts val="0"/>
              </a:spcBef>
              <a:spcAft>
                <a:spcPts val="1200"/>
              </a:spcAft>
              <a:buClr>
                <a:srgbClr val="FFCB65"/>
              </a:buClr>
              <a:buSzPct val="90000"/>
              <a:buNone/>
            </a:pPr>
            <a:r>
              <a:rPr kumimoji="0" lang="zh-TW" altLang="en-US" sz="1600" b="1" dirty="0">
                <a:solidFill>
                  <a:srgbClr val="000000"/>
                </a:solidFill>
                <a:latin typeface="微軟正黑體" pitchFamily="34" charset="-120"/>
                <a:ea typeface="微軟正黑體" pitchFamily="34" charset="-120"/>
                <a:cs typeface="Times New Roman" pitchFamily="18" charset="0"/>
              </a:rPr>
              <a:t>第一輪比序：</a:t>
            </a:r>
            <a:r>
              <a:rPr kumimoji="0" lang="zh-TW" altLang="zh-TW" sz="1600" dirty="0">
                <a:solidFill>
                  <a:srgbClr val="000000"/>
                </a:solidFill>
                <a:latin typeface="微軟正黑體" pitchFamily="34" charset="-120"/>
                <a:ea typeface="微軟正黑體" pitchFamily="34" charset="-120"/>
                <a:cs typeface="Times New Roman" pitchFamily="18" charset="0"/>
              </a:rPr>
              <a:t>各推薦學校於第一輪比序時，就</a:t>
            </a:r>
            <a:r>
              <a:rPr kumimoji="0" lang="zh-TW" altLang="zh-TW" sz="1600" dirty="0">
                <a:solidFill>
                  <a:srgbClr val="FF0000"/>
                </a:solidFill>
                <a:latin typeface="微軟正黑體" pitchFamily="34" charset="-120"/>
                <a:ea typeface="微軟正黑體" pitchFamily="34" charset="-120"/>
                <a:cs typeface="Times New Roman" pitchFamily="18" charset="0"/>
              </a:rPr>
              <a:t>同一所大學之通過篩選學生以</a:t>
            </a:r>
            <a:r>
              <a:rPr kumimoji="0" lang="en-US" altLang="zh-TW" sz="1600" dirty="0">
                <a:solidFill>
                  <a:srgbClr val="FF0000"/>
                </a:solidFill>
                <a:latin typeface="微軟正黑體" pitchFamily="34" charset="-120"/>
                <a:ea typeface="微軟正黑體" pitchFamily="34" charset="-120"/>
                <a:cs typeface="Times New Roman" pitchFamily="18" charset="0"/>
              </a:rPr>
              <a:t>1</a:t>
            </a:r>
            <a:r>
              <a:rPr kumimoji="0" lang="zh-TW" altLang="zh-TW" sz="1600" dirty="0">
                <a:solidFill>
                  <a:srgbClr val="FF0000"/>
                </a:solidFill>
                <a:latin typeface="微軟正黑體" pitchFamily="34" charset="-120"/>
                <a:ea typeface="微軟正黑體" pitchFamily="34" charset="-120"/>
                <a:cs typeface="Times New Roman" pitchFamily="18" charset="0"/>
              </a:rPr>
              <a:t>名為限</a:t>
            </a:r>
            <a:r>
              <a:rPr kumimoji="0" lang="zh-TW" altLang="zh-TW" sz="1600" dirty="0">
                <a:solidFill>
                  <a:srgbClr val="000000"/>
                </a:solidFill>
                <a:latin typeface="微軟正黑體" pitchFamily="34" charset="-120"/>
                <a:ea typeface="微軟正黑體" pitchFamily="34" charset="-120"/>
                <a:cs typeface="Times New Roman" pitchFamily="18" charset="0"/>
              </a:rPr>
              <a:t>。</a:t>
            </a:r>
            <a:br>
              <a:rPr kumimoji="0" lang="en-US" altLang="zh-TW" sz="1600" dirty="0">
                <a:solidFill>
                  <a:srgbClr val="000000"/>
                </a:solidFill>
                <a:latin typeface="微軟正黑體" pitchFamily="34" charset="-120"/>
                <a:ea typeface="微軟正黑體" pitchFamily="34" charset="-120"/>
                <a:cs typeface="Times New Roman" pitchFamily="18" charset="0"/>
              </a:rPr>
            </a:br>
            <a:r>
              <a:rPr kumimoji="0" lang="zh-TW" altLang="en-US" sz="1600" b="1" dirty="0">
                <a:solidFill>
                  <a:srgbClr val="000000"/>
                </a:solidFill>
                <a:latin typeface="微軟正黑體" pitchFamily="34" charset="-120"/>
                <a:ea typeface="微軟正黑體" pitchFamily="34" charset="-120"/>
                <a:cs typeface="Times New Roman" pitchFamily="18" charset="0"/>
              </a:rPr>
              <a:t>第二輪比序：</a:t>
            </a:r>
            <a:r>
              <a:rPr kumimoji="0" lang="zh-TW" altLang="zh-TW" sz="1600" dirty="0">
                <a:solidFill>
                  <a:srgbClr val="000000"/>
                </a:solidFill>
                <a:latin typeface="微軟正黑體" pitchFamily="34" charset="-120"/>
                <a:ea typeface="微軟正黑體" pitchFamily="34" charset="-120"/>
                <a:cs typeface="Times New Roman" pitchFamily="18" charset="0"/>
              </a:rPr>
              <a:t>第一輪比序後通過篩選人數未達校系所訂預計甄試人數時，</a:t>
            </a:r>
            <a:r>
              <a:rPr kumimoji="0" lang="zh-TW" altLang="en-US" sz="1600" dirty="0">
                <a:solidFill>
                  <a:srgbClr val="000000"/>
                </a:solidFill>
                <a:latin typeface="微軟正黑體" pitchFamily="34" charset="-120"/>
                <a:ea typeface="微軟正黑體" pitchFamily="34" charset="-120"/>
                <a:cs typeface="Times New Roman" pitchFamily="18" charset="0"/>
              </a:rPr>
              <a:t>本會</a:t>
            </a:r>
            <a:r>
              <a:rPr kumimoji="0" lang="zh-TW" altLang="zh-TW" sz="1600" dirty="0">
                <a:solidFill>
                  <a:srgbClr val="000000"/>
                </a:solidFill>
                <a:latin typeface="微軟正黑體" pitchFamily="34" charset="-120"/>
                <a:ea typeface="微軟正黑體" pitchFamily="34" charset="-120"/>
                <a:cs typeface="Times New Roman" pitchFamily="18" charset="0"/>
              </a:rPr>
              <a:t>再依該校系所訂之比序項</a:t>
            </a:r>
            <a:br>
              <a:rPr kumimoji="0" lang="en-US" altLang="zh-TW" sz="1600" dirty="0">
                <a:solidFill>
                  <a:srgbClr val="000000"/>
                </a:solidFill>
                <a:latin typeface="微軟正黑體" pitchFamily="34" charset="-120"/>
                <a:ea typeface="微軟正黑體" pitchFamily="34" charset="-120"/>
                <a:cs typeface="Times New Roman" pitchFamily="18" charset="0"/>
              </a:rPr>
            </a:br>
            <a:r>
              <a:rPr kumimoji="0" lang="en-US" altLang="zh-TW" sz="1600" dirty="0">
                <a:solidFill>
                  <a:srgbClr val="000000"/>
                </a:solidFill>
                <a:latin typeface="微軟正黑體" pitchFamily="34" charset="-120"/>
                <a:ea typeface="微軟正黑體" pitchFamily="34" charset="-120"/>
                <a:cs typeface="Times New Roman" pitchFamily="18" charset="0"/>
              </a:rPr>
              <a:t>                        </a:t>
            </a:r>
            <a:r>
              <a:rPr kumimoji="0" lang="zh-TW" altLang="zh-TW" sz="1600" dirty="0">
                <a:solidFill>
                  <a:srgbClr val="000000"/>
                </a:solidFill>
                <a:latin typeface="微軟正黑體" pitchFamily="34" charset="-120"/>
                <a:ea typeface="微軟正黑體" pitchFamily="34" charset="-120"/>
                <a:cs typeface="Times New Roman" pitchFamily="18" charset="0"/>
              </a:rPr>
              <a:t>目進行比序作業。各推薦學校於第二輪比序時，</a:t>
            </a:r>
            <a:r>
              <a:rPr kumimoji="0" lang="zh-TW" altLang="zh-TW" sz="1600" dirty="0">
                <a:solidFill>
                  <a:srgbClr val="FF0000"/>
                </a:solidFill>
                <a:latin typeface="微軟正黑體" pitchFamily="34" charset="-120"/>
                <a:ea typeface="微軟正黑體" pitchFamily="34" charset="-120"/>
                <a:cs typeface="Times New Roman" pitchFamily="18" charset="0"/>
              </a:rPr>
              <a:t>就同一所大學之通過篩選學生人數不受</a:t>
            </a:r>
            <a:r>
              <a:rPr kumimoji="0" lang="en-US" altLang="zh-TW" sz="1600" dirty="0">
                <a:solidFill>
                  <a:srgbClr val="FF0000"/>
                </a:solidFill>
                <a:latin typeface="微軟正黑體" pitchFamily="34" charset="-120"/>
                <a:ea typeface="微軟正黑體" pitchFamily="34" charset="-120"/>
                <a:cs typeface="Times New Roman" pitchFamily="18" charset="0"/>
              </a:rPr>
              <a:t>1</a:t>
            </a:r>
            <a:br>
              <a:rPr kumimoji="0" lang="en-US" altLang="zh-TW" sz="1600" dirty="0">
                <a:solidFill>
                  <a:srgbClr val="FF0000"/>
                </a:solidFill>
                <a:latin typeface="微軟正黑體" pitchFamily="34" charset="-120"/>
                <a:ea typeface="微軟正黑體" pitchFamily="34" charset="-120"/>
                <a:cs typeface="Times New Roman" pitchFamily="18" charset="0"/>
              </a:rPr>
            </a:br>
            <a:r>
              <a:rPr kumimoji="0" lang="en-US" altLang="zh-TW" sz="1600" dirty="0">
                <a:solidFill>
                  <a:srgbClr val="FF0000"/>
                </a:solidFill>
                <a:latin typeface="微軟正黑體" pitchFamily="34" charset="-120"/>
                <a:ea typeface="微軟正黑體" pitchFamily="34" charset="-120"/>
                <a:cs typeface="Times New Roman" pitchFamily="18" charset="0"/>
              </a:rPr>
              <a:t>                        </a:t>
            </a:r>
            <a:r>
              <a:rPr kumimoji="0" lang="zh-TW" altLang="zh-TW" sz="1600" dirty="0">
                <a:solidFill>
                  <a:srgbClr val="FF0000"/>
                </a:solidFill>
                <a:latin typeface="微軟正黑體" pitchFamily="34" charset="-120"/>
                <a:ea typeface="微軟正黑體" pitchFamily="34" charset="-120"/>
                <a:cs typeface="Times New Roman" pitchFamily="18" charset="0"/>
              </a:rPr>
              <a:t>名之限制。</a:t>
            </a:r>
            <a:endParaRPr kumimoji="0" lang="en-US" altLang="zh-TW" sz="1600" dirty="0">
              <a:solidFill>
                <a:srgbClr val="000000"/>
              </a:solidFill>
              <a:latin typeface="微軟正黑體" pitchFamily="34" charset="-120"/>
              <a:ea typeface="微軟正黑體" pitchFamily="34" charset="-120"/>
              <a:cs typeface="Times New Roman" pitchFamily="18" charset="0"/>
            </a:endParaRPr>
          </a:p>
          <a:p>
            <a:pPr algn="just">
              <a:spcBef>
                <a:spcPts val="0"/>
              </a:spcBef>
              <a:buClr>
                <a:srgbClr val="C00000"/>
              </a:buClr>
              <a:buSzPct val="120000"/>
              <a:buFont typeface="Wingdings" panose="05000000000000000000" pitchFamily="2" charset="2"/>
              <a:buChar char="u"/>
            </a:pPr>
            <a:r>
              <a:rPr kumimoji="0" lang="zh-TW" altLang="zh-TW" sz="1800" dirty="0">
                <a:solidFill>
                  <a:srgbClr val="0000FF"/>
                </a:solidFill>
                <a:latin typeface="微軟正黑體" pitchFamily="34" charset="-120"/>
                <a:ea typeface="微軟正黑體" pitchFamily="34" charset="-120"/>
                <a:cs typeface="Times New Roman" pitchFamily="18" charset="0"/>
              </a:rPr>
              <a:t>通過</a:t>
            </a:r>
            <a:r>
              <a:rPr kumimoji="0" lang="zh-TW" altLang="en-US" sz="1800" dirty="0">
                <a:solidFill>
                  <a:srgbClr val="0000FF"/>
                </a:solidFill>
                <a:latin typeface="微軟正黑體" pitchFamily="34" charset="-120"/>
                <a:ea typeface="微軟正黑體" pitchFamily="34" charset="-120"/>
                <a:cs typeface="Times New Roman" pitchFamily="18" charset="0"/>
              </a:rPr>
              <a:t>醫學系</a:t>
            </a:r>
            <a:r>
              <a:rPr kumimoji="0" lang="zh-TW" altLang="zh-TW" sz="1800" dirty="0">
                <a:solidFill>
                  <a:srgbClr val="0000FF"/>
                </a:solidFill>
                <a:latin typeface="微軟正黑體" pitchFamily="34" charset="-120"/>
                <a:ea typeface="微軟正黑體" pitchFamily="34" charset="-120"/>
                <a:cs typeface="Times New Roman" pitchFamily="18" charset="0"/>
              </a:rPr>
              <a:t>第一階段篩選考生，於報名參加當學年度大學「申請入學」招生時，不得再報名同一所大學之醫學系</a:t>
            </a:r>
            <a:r>
              <a:rPr kumimoji="0" lang="zh-TW" altLang="en-US" sz="1800" dirty="0">
                <a:solidFill>
                  <a:srgbClr val="0000FF"/>
                </a:solidFill>
                <a:latin typeface="微軟正黑體" pitchFamily="34" charset="-120"/>
                <a:ea typeface="微軟正黑體" pitchFamily="34" charset="-120"/>
                <a:cs typeface="Times New Roman" pitchFamily="18" charset="0"/>
              </a:rPr>
              <a:t>；通過牙醫學系</a:t>
            </a:r>
            <a:r>
              <a:rPr kumimoji="0" lang="zh-TW" altLang="zh-TW" sz="1800" dirty="0">
                <a:solidFill>
                  <a:srgbClr val="0000FF"/>
                </a:solidFill>
                <a:latin typeface="微軟正黑體" pitchFamily="34" charset="-120"/>
                <a:ea typeface="微軟正黑體" pitchFamily="34" charset="-120"/>
                <a:cs typeface="Times New Roman" pitchFamily="18" charset="0"/>
              </a:rPr>
              <a:t>第一階段篩選考生，於報名參加當學年度大學「申請入學」招生時，不得再報名同一所大學之</a:t>
            </a:r>
            <a:r>
              <a:rPr kumimoji="0" lang="zh-TW" altLang="en-US" sz="1800" dirty="0">
                <a:solidFill>
                  <a:srgbClr val="0000FF"/>
                </a:solidFill>
                <a:latin typeface="微軟正黑體" pitchFamily="34" charset="-120"/>
                <a:ea typeface="微軟正黑體" pitchFamily="34" charset="-120"/>
                <a:cs typeface="Times New Roman" pitchFamily="18" charset="0"/>
              </a:rPr>
              <a:t>牙</a:t>
            </a:r>
            <a:r>
              <a:rPr kumimoji="0" lang="zh-TW" altLang="zh-TW" sz="1800" dirty="0">
                <a:solidFill>
                  <a:srgbClr val="0000FF"/>
                </a:solidFill>
                <a:latin typeface="微軟正黑體" pitchFamily="34" charset="-120"/>
                <a:ea typeface="微軟正黑體" pitchFamily="34" charset="-120"/>
                <a:cs typeface="Times New Roman" pitchFamily="18" charset="0"/>
              </a:rPr>
              <a:t>醫學系；且一經錄取後，不得參加大學「申請入學」招生網路就讀志願序登記，接受統一分發。</a:t>
            </a:r>
            <a:endParaRPr kumimoji="0" lang="en-US" altLang="zh-TW" sz="1800" dirty="0">
              <a:solidFill>
                <a:srgbClr val="0000FF"/>
              </a:solidFill>
              <a:latin typeface="微軟正黑體" pitchFamily="34" charset="-120"/>
              <a:ea typeface="微軟正黑體" pitchFamily="34" charset="-120"/>
              <a:cs typeface="Times New Roman" pitchFamily="18" charset="0"/>
            </a:endParaRPr>
          </a:p>
          <a:p>
            <a:pPr marL="0" indent="0" algn="just">
              <a:spcBef>
                <a:spcPts val="0"/>
              </a:spcBef>
              <a:buClr>
                <a:srgbClr val="FFCB65"/>
              </a:buClr>
              <a:buNone/>
            </a:pPr>
            <a:r>
              <a:rPr kumimoji="0" lang="en-US" altLang="zh-TW" sz="1700" b="1" dirty="0">
                <a:solidFill>
                  <a:srgbClr val="FF0000"/>
                </a:solidFill>
                <a:latin typeface="微軟正黑體" pitchFamily="34" charset="-120"/>
                <a:ea typeface="微軟正黑體" pitchFamily="34" charset="-120"/>
                <a:cs typeface="Times New Roman" pitchFamily="18" charset="0"/>
              </a:rPr>
              <a:t>       </a:t>
            </a:r>
            <a:r>
              <a:rPr kumimoji="0" lang="en-US" altLang="zh-TW" sz="1600" b="1" dirty="0">
                <a:solidFill>
                  <a:srgbClr val="FF0000"/>
                </a:solidFill>
                <a:latin typeface="微軟正黑體" pitchFamily="34" charset="-120"/>
                <a:ea typeface="微軟正黑體" pitchFamily="34" charset="-120"/>
                <a:cs typeface="Times New Roman" pitchFamily="18" charset="0"/>
              </a:rPr>
              <a:t>※</a:t>
            </a:r>
            <a:r>
              <a:rPr kumimoji="0" lang="zh-TW" altLang="zh-TW" sz="1600" b="1" dirty="0">
                <a:solidFill>
                  <a:srgbClr val="FF0000"/>
                </a:solidFill>
                <a:latin typeface="微軟正黑體" pitchFamily="34" charset="-120"/>
                <a:ea typeface="微軟正黑體" pitchFamily="34" charset="-120"/>
                <a:cs typeface="Times New Roman" pitchFamily="18" charset="0"/>
              </a:rPr>
              <a:t>推薦學校於辦理推薦作業時，務必確實告知受推薦至第</a:t>
            </a:r>
            <a:r>
              <a:rPr kumimoji="0" lang="en-US" altLang="zh-TW" sz="1600" b="1" dirty="0">
                <a:solidFill>
                  <a:srgbClr val="FF0000"/>
                </a:solidFill>
                <a:latin typeface="微軟正黑體" pitchFamily="34" charset="-120"/>
                <a:ea typeface="微軟正黑體" pitchFamily="34" charset="-120"/>
                <a:cs typeface="Times New Roman" pitchFamily="18" charset="0"/>
              </a:rPr>
              <a:t>8</a:t>
            </a:r>
            <a:r>
              <a:rPr kumimoji="0" lang="zh-TW" altLang="zh-TW" sz="1600" b="1" dirty="0">
                <a:solidFill>
                  <a:srgbClr val="FF0000"/>
                </a:solidFill>
                <a:latin typeface="微軟正黑體" pitchFamily="34" charset="-120"/>
                <a:ea typeface="微軟正黑體" pitchFamily="34" charset="-120"/>
                <a:cs typeface="Times New Roman" pitchFamily="18" charset="0"/>
              </a:rPr>
              <a:t>類學群之學生前述</a:t>
            </a:r>
            <a:r>
              <a:rPr kumimoji="0" lang="zh-TW" altLang="en-US" sz="1600" b="1" dirty="0">
                <a:solidFill>
                  <a:srgbClr val="FF0000"/>
                </a:solidFill>
                <a:latin typeface="微軟正黑體" pitchFamily="34" charset="-120"/>
                <a:ea typeface="微軟正黑體" pitchFamily="34" charset="-120"/>
                <a:cs typeface="Times New Roman" pitchFamily="18" charset="0"/>
              </a:rPr>
              <a:t>有關</a:t>
            </a:r>
            <a:r>
              <a:rPr kumimoji="0" lang="zh-TW" altLang="zh-TW" sz="1600" b="1" dirty="0">
                <a:solidFill>
                  <a:srgbClr val="FF0000"/>
                </a:solidFill>
                <a:latin typeface="微軟正黑體" pitchFamily="34" charset="-120"/>
                <a:ea typeface="微軟正黑體" pitchFamily="34" charset="-120"/>
                <a:cs typeface="Times New Roman" pitchFamily="18" charset="0"/>
              </a:rPr>
              <a:t>大學</a:t>
            </a:r>
            <a:br>
              <a:rPr kumimoji="0" lang="en-US" altLang="zh-TW" sz="1600" b="1" dirty="0">
                <a:solidFill>
                  <a:srgbClr val="FF0000"/>
                </a:solidFill>
                <a:latin typeface="微軟正黑體" pitchFamily="34" charset="-120"/>
                <a:ea typeface="微軟正黑體" pitchFamily="34" charset="-120"/>
                <a:cs typeface="Times New Roman" pitchFamily="18" charset="0"/>
              </a:rPr>
            </a:br>
            <a:r>
              <a:rPr kumimoji="0" lang="en-US" altLang="zh-TW" sz="1600" b="1" dirty="0">
                <a:solidFill>
                  <a:srgbClr val="FF0000"/>
                </a:solidFill>
                <a:latin typeface="微軟正黑體" pitchFamily="34" charset="-120"/>
                <a:ea typeface="微軟正黑體" pitchFamily="34" charset="-120"/>
                <a:cs typeface="Times New Roman" pitchFamily="18" charset="0"/>
              </a:rPr>
              <a:t>        </a:t>
            </a:r>
            <a:r>
              <a:rPr kumimoji="0" lang="zh-TW" altLang="en-US" sz="1600" b="1" dirty="0">
                <a:solidFill>
                  <a:srgbClr val="FF0000"/>
                </a:solidFill>
                <a:latin typeface="微軟正黑體" pitchFamily="34" charset="-120"/>
                <a:ea typeface="微軟正黑體" pitchFamily="34" charset="-120"/>
                <a:cs typeface="Times New Roman" pitchFamily="18" charset="0"/>
              </a:rPr>
              <a:t> </a:t>
            </a:r>
            <a:r>
              <a:rPr kumimoji="0" lang="zh-TW" altLang="zh-TW" sz="1600" b="1" dirty="0">
                <a:solidFill>
                  <a:srgbClr val="FF0000"/>
                </a:solidFill>
                <a:latin typeface="微軟正黑體" pitchFamily="34" charset="-120"/>
                <a:ea typeface="微軟正黑體" pitchFamily="34" charset="-120"/>
                <a:cs typeface="Times New Roman" pitchFamily="18" charset="0"/>
              </a:rPr>
              <a:t>「申請入學」招生報名及登記之限制。</a:t>
            </a:r>
            <a:endParaRPr kumimoji="0" lang="en-US" altLang="zh-TW" sz="1600" b="1" dirty="0">
              <a:solidFill>
                <a:srgbClr val="FF0000"/>
              </a:solidFill>
              <a:latin typeface="微軟正黑體" pitchFamily="34" charset="-120"/>
              <a:ea typeface="微軟正黑體" pitchFamily="34" charset="-120"/>
              <a:cs typeface="Times New Roman" pitchFamily="18" charset="0"/>
            </a:endParaRPr>
          </a:p>
          <a:p>
            <a:pPr algn="just">
              <a:spcBef>
                <a:spcPts val="600"/>
              </a:spcBef>
              <a:spcAft>
                <a:spcPts val="600"/>
              </a:spcAft>
              <a:buClr>
                <a:srgbClr val="C00000"/>
              </a:buClr>
              <a:buSzPct val="120000"/>
              <a:buFont typeface="Wingdings" panose="05000000000000000000" pitchFamily="2" charset="2"/>
              <a:buChar char="u"/>
            </a:pPr>
            <a:r>
              <a:rPr kumimoji="0" lang="zh-TW" altLang="zh-TW" sz="1800" dirty="0">
                <a:solidFill>
                  <a:srgbClr val="000000"/>
                </a:solidFill>
                <a:latin typeface="微軟正黑體" pitchFamily="34" charset="-120"/>
                <a:ea typeface="微軟正黑體" pitchFamily="34" charset="-120"/>
                <a:cs typeface="Times New Roman" pitchFamily="18" charset="0"/>
              </a:rPr>
              <a:t>通過第一階段篩選考生，如欲參加第二階段指定項目甄試，</a:t>
            </a:r>
            <a:r>
              <a:rPr kumimoji="0" lang="zh-TW" altLang="zh-TW" sz="1800" b="1" dirty="0">
                <a:solidFill>
                  <a:srgbClr val="FF0000"/>
                </a:solidFill>
                <a:latin typeface="微軟正黑體" pitchFamily="34" charset="-120"/>
                <a:ea typeface="微軟正黑體" pitchFamily="34" charset="-120"/>
                <a:cs typeface="Times New Roman" pitchFamily="18" charset="0"/>
              </a:rPr>
              <a:t>須繳交指定項目甄試費用</a:t>
            </a:r>
            <a:r>
              <a:rPr kumimoji="0" lang="zh-TW" altLang="zh-TW" sz="1800" dirty="0">
                <a:solidFill>
                  <a:srgbClr val="000000"/>
                </a:solidFill>
                <a:latin typeface="微軟正黑體" pitchFamily="34" charset="-120"/>
                <a:ea typeface="微軟正黑體" pitchFamily="34" charset="-120"/>
                <a:cs typeface="Times New Roman" pitchFamily="18" charset="0"/>
              </a:rPr>
              <a:t>至通過第一階段篩選之大學。部分大學另訂有指定項目甄試報名之規定，考生應依其規定時間及方式完成繳費及報名。</a:t>
            </a:r>
            <a:endParaRPr kumimoji="0" lang="en-US" altLang="zh-TW" sz="1800" dirty="0">
              <a:solidFill>
                <a:srgbClr val="000000"/>
              </a:solidFill>
              <a:latin typeface="微軟正黑體" pitchFamily="34" charset="-120"/>
              <a:ea typeface="微軟正黑體" pitchFamily="34" charset="-120"/>
              <a:cs typeface="Times New Roman" pitchFamily="18" charset="0"/>
            </a:endParaRPr>
          </a:p>
          <a:p>
            <a:pPr algn="just">
              <a:spcBef>
                <a:spcPts val="300"/>
              </a:spcBef>
              <a:spcAft>
                <a:spcPts val="600"/>
              </a:spcAft>
              <a:buClr>
                <a:srgbClr val="C00000"/>
              </a:buClr>
              <a:buSzPct val="120000"/>
              <a:buFont typeface="Wingdings" panose="05000000000000000000" pitchFamily="2" charset="2"/>
              <a:buChar char="u"/>
            </a:pPr>
            <a:r>
              <a:rPr kumimoji="0" lang="zh-TW" altLang="en-US" sz="1800" dirty="0">
                <a:solidFill>
                  <a:srgbClr val="000000"/>
                </a:solidFill>
                <a:latin typeface="微軟正黑體" pitchFamily="34" charset="-120"/>
                <a:ea typeface="微軟正黑體" pitchFamily="34" charset="-120"/>
                <a:cs typeface="Times New Roman" pitchFamily="18" charset="0"/>
              </a:rPr>
              <a:t>錄</a:t>
            </a:r>
            <a:r>
              <a:rPr kumimoji="0" lang="zh-TW" altLang="zh-TW" sz="1800" dirty="0">
                <a:solidFill>
                  <a:srgbClr val="000000"/>
                </a:solidFill>
                <a:latin typeface="微軟正黑體" pitchFamily="34" charset="-120"/>
                <a:ea typeface="微軟正黑體" pitchFamily="34" charset="-120"/>
                <a:cs typeface="Times New Roman" pitchFamily="18" charset="0"/>
              </a:rPr>
              <a:t>取生</a:t>
            </a:r>
            <a:r>
              <a:rPr kumimoji="0" lang="zh-TW" altLang="en-US" sz="1800" b="1" dirty="0">
                <a:solidFill>
                  <a:srgbClr val="FF0000"/>
                </a:solidFill>
                <a:latin typeface="微軟正黑體" pitchFamily="34" charset="-120"/>
                <a:ea typeface="微軟正黑體" pitchFamily="34" charset="-120"/>
                <a:cs typeface="Times New Roman" pitchFamily="18" charset="0"/>
              </a:rPr>
              <a:t>未於</a:t>
            </a:r>
            <a:r>
              <a:rPr kumimoji="0" lang="en-US" altLang="zh-TW" sz="1800" b="1" dirty="0">
                <a:solidFill>
                  <a:srgbClr val="FF0000"/>
                </a:solidFill>
                <a:latin typeface="微軟正黑體" pitchFamily="34" charset="-120"/>
                <a:ea typeface="微軟正黑體" pitchFamily="34" charset="-120"/>
                <a:cs typeface="Times New Roman" pitchFamily="18" charset="0"/>
              </a:rPr>
              <a:t>113.06.16</a:t>
            </a:r>
            <a:r>
              <a:rPr kumimoji="0" lang="zh-TW" altLang="en-US" sz="1800" b="1" dirty="0">
                <a:solidFill>
                  <a:srgbClr val="FF0000"/>
                </a:solidFill>
                <a:latin typeface="微軟正黑體" pitchFamily="34" charset="-120"/>
                <a:ea typeface="微軟正黑體" pitchFamily="34" charset="-120"/>
                <a:cs typeface="Times New Roman" pitchFamily="18" charset="0"/>
              </a:rPr>
              <a:t>前完成「網路聲明放棄入學資格」者</a:t>
            </a:r>
            <a:r>
              <a:rPr kumimoji="0" lang="zh-TW" altLang="en-US" sz="1800" dirty="0">
                <a:solidFill>
                  <a:srgbClr val="000000"/>
                </a:solidFill>
                <a:latin typeface="微軟正黑體" pitchFamily="34" charset="-120"/>
                <a:ea typeface="微軟正黑體" pitchFamily="34" charset="-120"/>
                <a:cs typeface="Times New Roman" pitchFamily="18" charset="0"/>
              </a:rPr>
              <a:t>，一律</a:t>
            </a:r>
            <a:r>
              <a:rPr kumimoji="0" lang="zh-TW" altLang="zh-TW" sz="1800" dirty="0">
                <a:solidFill>
                  <a:srgbClr val="000000"/>
                </a:solidFill>
                <a:latin typeface="微軟正黑體" pitchFamily="34" charset="-120"/>
                <a:ea typeface="微軟正黑體" pitchFamily="34" charset="-120"/>
                <a:cs typeface="Times New Roman" pitchFamily="18" charset="0"/>
              </a:rPr>
              <a:t>不得參加當學</a:t>
            </a:r>
            <a:r>
              <a:rPr kumimoji="0" lang="zh-TW" altLang="en-US" sz="1800" dirty="0">
                <a:solidFill>
                  <a:srgbClr val="000000"/>
                </a:solidFill>
                <a:latin typeface="微軟正黑體" pitchFamily="34" charset="-120"/>
                <a:ea typeface="微軟正黑體" pitchFamily="34" charset="-120"/>
                <a:cs typeface="Times New Roman" pitchFamily="18" charset="0"/>
              </a:rPr>
              <a:t>年度「</a:t>
            </a:r>
            <a:r>
              <a:rPr kumimoji="0" lang="zh-TW" altLang="zh-TW" sz="1800" dirty="0">
                <a:solidFill>
                  <a:srgbClr val="000000"/>
                </a:solidFill>
                <a:latin typeface="微軟正黑體" pitchFamily="34" charset="-120"/>
                <a:ea typeface="微軟正黑體" pitchFamily="34" charset="-120"/>
                <a:cs typeface="Times New Roman" pitchFamily="18" charset="0"/>
              </a:rPr>
              <a:t>大學</a:t>
            </a:r>
            <a:r>
              <a:rPr kumimoji="0" lang="zh-TW" altLang="en-US" sz="1800" dirty="0">
                <a:solidFill>
                  <a:srgbClr val="000000"/>
                </a:solidFill>
                <a:latin typeface="微軟正黑體" pitchFamily="34" charset="-120"/>
                <a:ea typeface="微軟正黑體" pitchFamily="34" charset="-120"/>
                <a:cs typeface="Times New Roman" pitchFamily="18" charset="0"/>
              </a:rPr>
              <a:t>分發</a:t>
            </a:r>
            <a:r>
              <a:rPr kumimoji="0" lang="zh-TW" altLang="zh-TW" sz="1800" dirty="0">
                <a:solidFill>
                  <a:srgbClr val="000000"/>
                </a:solidFill>
                <a:latin typeface="微軟正黑體" pitchFamily="34" charset="-120"/>
                <a:ea typeface="微軟正黑體" pitchFamily="34" charset="-120"/>
                <a:cs typeface="Times New Roman" pitchFamily="18" charset="0"/>
              </a:rPr>
              <a:t>入學招生</a:t>
            </a:r>
            <a:r>
              <a:rPr kumimoji="0" lang="zh-TW" altLang="en-US" sz="1800" dirty="0">
                <a:solidFill>
                  <a:srgbClr val="000000"/>
                </a:solidFill>
                <a:latin typeface="微軟正黑體" pitchFamily="34" charset="-120"/>
                <a:ea typeface="微軟正黑體" pitchFamily="34" charset="-120"/>
                <a:cs typeface="Times New Roman" pitchFamily="18" charset="0"/>
              </a:rPr>
              <a:t>」、</a:t>
            </a:r>
            <a:r>
              <a:rPr kumimoji="0" lang="zh-TW" altLang="zh-TW" sz="1800" dirty="0">
                <a:solidFill>
                  <a:srgbClr val="000000"/>
                </a:solidFill>
                <a:latin typeface="微軟正黑體" pitchFamily="34" charset="-120"/>
                <a:ea typeface="微軟正黑體" pitchFamily="34" charset="-120"/>
                <a:cs typeface="Times New Roman" pitchFamily="18" charset="0"/>
              </a:rPr>
              <a:t>「科技校院四年制及專科學校二年制甄選入學招生」及「科技校院四年制及專科學校二年制日間部聯合登記分發入學招生」。</a:t>
            </a:r>
            <a:endParaRPr kumimoji="0" lang="en-US" altLang="zh-TW" sz="1800" dirty="0">
              <a:solidFill>
                <a:srgbClr val="000000"/>
              </a:solidFill>
              <a:latin typeface="微軟正黑體" pitchFamily="34" charset="-120"/>
              <a:ea typeface="微軟正黑體" pitchFamily="34" charset="-120"/>
              <a:cs typeface="Times New Roman" pitchFamily="18" charset="0"/>
            </a:endParaRPr>
          </a:p>
        </p:txBody>
      </p:sp>
      <p:sp>
        <p:nvSpPr>
          <p:cNvPr id="6" name="任意多边形 36">
            <a:extLst>
              <a:ext uri="{FF2B5EF4-FFF2-40B4-BE49-F238E27FC236}">
                <a16:creationId xmlns:a16="http://schemas.microsoft.com/office/drawing/2014/main" id="{943B853D-9857-475D-894B-9E967A8A004A}"/>
              </a:ext>
            </a:extLst>
          </p:cNvPr>
          <p:cNvSpPr>
            <a:spLocks/>
          </p:cNvSpPr>
          <p:nvPr/>
        </p:nvSpPr>
        <p:spPr bwMode="auto">
          <a:xfrm>
            <a:off x="2925444" y="184340"/>
            <a:ext cx="5999100" cy="890492"/>
          </a:xfrm>
          <a:custGeom>
            <a:avLst/>
            <a:gdLst>
              <a:gd name="connsiteX0" fmla="*/ 0 w 5254752"/>
              <a:gd name="connsiteY0" fmla="*/ 0 h 3808859"/>
              <a:gd name="connsiteX1" fmla="*/ 2094866 w 5254752"/>
              <a:gd name="connsiteY1" fmla="*/ 0 h 3808859"/>
              <a:gd name="connsiteX2" fmla="*/ 3657269 w 5254752"/>
              <a:gd name="connsiteY2" fmla="*/ 0 h 3808859"/>
              <a:gd name="connsiteX3" fmla="*/ 3693071 w 5254752"/>
              <a:gd name="connsiteY3" fmla="*/ 0 h 3808859"/>
              <a:gd name="connsiteX4" fmla="*/ 3793929 w 5254752"/>
              <a:gd name="connsiteY4" fmla="*/ 0 h 3808859"/>
              <a:gd name="connsiteX5" fmla="*/ 4797400 w 5254752"/>
              <a:gd name="connsiteY5" fmla="*/ 0 h 3808859"/>
              <a:gd name="connsiteX6" fmla="*/ 5254752 w 5254752"/>
              <a:gd name="connsiteY6" fmla="*/ 457896 h 3808859"/>
              <a:gd name="connsiteX7" fmla="*/ 5254752 w 5254752"/>
              <a:gd name="connsiteY7" fmla="*/ 3350964 h 3808859"/>
              <a:gd name="connsiteX8" fmla="*/ 4797400 w 5254752"/>
              <a:gd name="connsiteY8" fmla="*/ 3808859 h 3808859"/>
              <a:gd name="connsiteX9" fmla="*/ 3718218 w 5254752"/>
              <a:gd name="connsiteY9" fmla="*/ 3808859 h 3808859"/>
              <a:gd name="connsiteX10" fmla="*/ 3693071 w 5254752"/>
              <a:gd name="connsiteY10" fmla="*/ 3808859 h 3808859"/>
              <a:gd name="connsiteX11" fmla="*/ 3544443 w 5254752"/>
              <a:gd name="connsiteY11" fmla="*/ 3808859 h 3808859"/>
              <a:gd name="connsiteX12" fmla="*/ 2094866 w 5254752"/>
              <a:gd name="connsiteY12" fmla="*/ 3808859 h 3808859"/>
              <a:gd name="connsiteX13" fmla="*/ 0 w 5254752"/>
              <a:gd name="connsiteY13" fmla="*/ 3808859 h 3808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54752" h="3808859">
                <a:moveTo>
                  <a:pt x="0" y="0"/>
                </a:moveTo>
                <a:lnTo>
                  <a:pt x="2094866" y="0"/>
                </a:lnTo>
                <a:cubicBezTo>
                  <a:pt x="2770500" y="0"/>
                  <a:pt x="3277225" y="0"/>
                  <a:pt x="3657269" y="0"/>
                </a:cubicBezTo>
                <a:lnTo>
                  <a:pt x="3693071" y="0"/>
                </a:lnTo>
                <a:lnTo>
                  <a:pt x="3793929" y="0"/>
                </a:lnTo>
                <a:cubicBezTo>
                  <a:pt x="4797400" y="0"/>
                  <a:pt x="4797400" y="0"/>
                  <a:pt x="4797400" y="0"/>
                </a:cubicBezTo>
                <a:cubicBezTo>
                  <a:pt x="5046865" y="0"/>
                  <a:pt x="5254752" y="208134"/>
                  <a:pt x="5254752" y="457896"/>
                </a:cubicBezTo>
                <a:lnTo>
                  <a:pt x="5254752" y="3350964"/>
                </a:lnTo>
                <a:cubicBezTo>
                  <a:pt x="5254752" y="3611131"/>
                  <a:pt x="5046865" y="3808859"/>
                  <a:pt x="4797400" y="3808859"/>
                </a:cubicBezTo>
                <a:cubicBezTo>
                  <a:pt x="4375129" y="3808859"/>
                  <a:pt x="4018838" y="3808859"/>
                  <a:pt x="3718218" y="3808859"/>
                </a:cubicBezTo>
                <a:lnTo>
                  <a:pt x="3693071" y="3808859"/>
                </a:lnTo>
                <a:lnTo>
                  <a:pt x="3544443" y="3808859"/>
                </a:lnTo>
                <a:cubicBezTo>
                  <a:pt x="2094866" y="3808859"/>
                  <a:pt x="2094866" y="3808859"/>
                  <a:pt x="2094866" y="3808859"/>
                </a:cubicBezTo>
                <a:lnTo>
                  <a:pt x="0" y="3808859"/>
                </a:lnTo>
                <a:close/>
              </a:path>
            </a:pathLst>
          </a:custGeom>
          <a:noFill/>
          <a:ln>
            <a:noFill/>
          </a:ln>
          <a:extLst/>
        </p:spPr>
        <p:txBody>
          <a:bodyPr vert="horz" wrap="square" lIns="121913" tIns="60956" rIns="121913" bIns="60956" numCol="1" anchor="ctr" anchorCtr="0" compatLnSpc="1">
            <a:prstTxWarp prst="textNoShape">
              <a:avLst/>
            </a:prstTxWarp>
            <a:noAutofit/>
          </a:bodyPr>
          <a:lstStyle/>
          <a:p>
            <a:pPr algn="ctr"/>
            <a:r>
              <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第</a:t>
            </a:r>
            <a:r>
              <a:rPr lang="en-US" altLang="zh-TW"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8</a:t>
            </a:r>
            <a:r>
              <a:rPr lang="zh-TW" altLang="zh-TW"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類學群</a:t>
            </a:r>
            <a:r>
              <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篩選及甄試錄取</a:t>
            </a:r>
          </a:p>
        </p:txBody>
      </p:sp>
      <p:sp>
        <p:nvSpPr>
          <p:cNvPr id="8" name="投影片編號版面配置區 5">
            <a:extLst>
              <a:ext uri="{FF2B5EF4-FFF2-40B4-BE49-F238E27FC236}">
                <a16:creationId xmlns:a16="http://schemas.microsoft.com/office/drawing/2014/main" id="{81F2D316-8A8D-457F-ACEA-5032058D8ADB}"/>
              </a:ext>
            </a:extLst>
          </p:cNvPr>
          <p:cNvSpPr txBox="1">
            <a:spLocks/>
          </p:cNvSpPr>
          <p:nvPr/>
        </p:nvSpPr>
        <p:spPr>
          <a:xfrm>
            <a:off x="9448800" y="6492875"/>
            <a:ext cx="2743200" cy="365125"/>
          </a:xfrm>
          <a:prstGeom prst="rect">
            <a:avLst/>
          </a:prstGeom>
        </p:spPr>
        <p:txBody>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2DCFF18E-38F5-4FDF-89F7-AD020A27C1B7}" type="slidenum">
              <a:rPr lang="zh-TW" altLang="en-US" sz="1400" smtClean="0"/>
              <a:pPr algn="r"/>
              <a:t>18</a:t>
            </a:fld>
            <a:endParaRPr lang="zh-TW" altLang="en-US" sz="1400"/>
          </a:p>
        </p:txBody>
      </p:sp>
    </p:spTree>
    <p:extLst>
      <p:ext uri="{BB962C8B-B14F-4D97-AF65-F5344CB8AC3E}">
        <p14:creationId xmlns:p14="http://schemas.microsoft.com/office/powerpoint/2010/main" val="22997501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3" descr="C:\Users\Administrator\Desktop\iMac_resource.png">
            <a:extLst>
              <a:ext uri="{FF2B5EF4-FFF2-40B4-BE49-F238E27FC236}">
                <a16:creationId xmlns:a16="http://schemas.microsoft.com/office/drawing/2014/main" id="{73D1C3A7-E756-404F-A36D-167B3EB1A9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5619" y="1116142"/>
            <a:ext cx="6844063" cy="5183275"/>
          </a:xfrm>
          <a:prstGeom prst="rect">
            <a:avLst/>
          </a:prstGeom>
          <a:noFill/>
          <a:extLst>
            <a:ext uri="{909E8E84-426E-40DD-AFC4-6F175D3DCCD1}">
              <a14:hiddenFill xmlns:a14="http://schemas.microsoft.com/office/drawing/2010/main">
                <a:solidFill>
                  <a:srgbClr val="FFFFFF"/>
                </a:solidFill>
              </a14:hiddenFill>
            </a:ext>
          </a:extLst>
        </p:spPr>
      </p:pic>
      <p:sp>
        <p:nvSpPr>
          <p:cNvPr id="7" name="投影片編號版面配置區 5">
            <a:extLst>
              <a:ext uri="{FF2B5EF4-FFF2-40B4-BE49-F238E27FC236}">
                <a16:creationId xmlns:a16="http://schemas.microsoft.com/office/drawing/2014/main" id="{265EEF0F-0E21-43F3-895E-1FBB76CB3019}"/>
              </a:ext>
            </a:extLst>
          </p:cNvPr>
          <p:cNvSpPr txBox="1">
            <a:spLocks/>
          </p:cNvSpPr>
          <p:nvPr/>
        </p:nvSpPr>
        <p:spPr>
          <a:xfrm>
            <a:off x="9448800" y="6492875"/>
            <a:ext cx="2743200" cy="365125"/>
          </a:xfrm>
          <a:prstGeom prst="rect">
            <a:avLst/>
          </a:prstGeom>
        </p:spPr>
        <p:txBody>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2DCFF18E-38F5-4FDF-89F7-AD020A27C1B7}" type="slidenum">
              <a:rPr lang="zh-TW" altLang="en-US" sz="1400" smtClean="0"/>
              <a:pPr algn="r"/>
              <a:t>19</a:t>
            </a:fld>
            <a:endParaRPr lang="zh-TW" altLang="en-US" sz="1400"/>
          </a:p>
        </p:txBody>
      </p:sp>
      <p:sp>
        <p:nvSpPr>
          <p:cNvPr id="9" name="矩形 8">
            <a:extLst>
              <a:ext uri="{FF2B5EF4-FFF2-40B4-BE49-F238E27FC236}">
                <a16:creationId xmlns:a16="http://schemas.microsoft.com/office/drawing/2014/main" id="{3B7215B3-CC16-4A31-93A9-A6B98941B57E}"/>
              </a:ext>
            </a:extLst>
          </p:cNvPr>
          <p:cNvSpPr/>
          <p:nvPr/>
        </p:nvSpPr>
        <p:spPr>
          <a:xfrm>
            <a:off x="2106442" y="1918659"/>
            <a:ext cx="5722415" cy="2123658"/>
          </a:xfrm>
          <a:prstGeom prst="rect">
            <a:avLst/>
          </a:prstGeom>
        </p:spPr>
        <p:txBody>
          <a:bodyPr wrap="square">
            <a:spAutoFit/>
          </a:bodyPr>
          <a:lstStyle/>
          <a:p>
            <a:pPr algn="ctr">
              <a:lnSpc>
                <a:spcPct val="100000"/>
              </a:lnSpc>
            </a:pPr>
            <a:r>
              <a:rPr lang="zh-TW" altLang="en-US" sz="6600" b="1" dirty="0">
                <a:solidFill>
                  <a:schemeClr val="bg1"/>
                </a:solidFill>
                <a:latin typeface="微軟正黑體" panose="020B0604030504040204" pitchFamily="34" charset="-120"/>
                <a:ea typeface="微軟正黑體" panose="020B0604030504040204" pitchFamily="34" charset="-120"/>
              </a:rPr>
              <a:t>報名系統</a:t>
            </a:r>
            <a:endParaRPr lang="en-US" altLang="zh-TW" sz="6600" b="1" dirty="0">
              <a:solidFill>
                <a:schemeClr val="bg1"/>
              </a:solidFill>
              <a:latin typeface="微軟正黑體" panose="020B0604030504040204" pitchFamily="34" charset="-120"/>
              <a:ea typeface="微軟正黑體" panose="020B0604030504040204" pitchFamily="34" charset="-120"/>
            </a:endParaRPr>
          </a:p>
          <a:p>
            <a:pPr algn="ctr">
              <a:lnSpc>
                <a:spcPct val="100000"/>
              </a:lnSpc>
            </a:pPr>
            <a:r>
              <a:rPr lang="zh-TW" altLang="en-US" sz="6600" b="1" dirty="0">
                <a:solidFill>
                  <a:schemeClr val="bg1"/>
                </a:solidFill>
                <a:latin typeface="微軟正黑體" panose="020B0604030504040204" pitchFamily="34" charset="-120"/>
                <a:ea typeface="微軟正黑體" panose="020B0604030504040204" pitchFamily="34" charset="-120"/>
              </a:rPr>
              <a:t>實際操作</a:t>
            </a:r>
          </a:p>
        </p:txBody>
      </p:sp>
    </p:spTree>
    <p:extLst>
      <p:ext uri="{BB962C8B-B14F-4D97-AF65-F5344CB8AC3E}">
        <p14:creationId xmlns:p14="http://schemas.microsoft.com/office/powerpoint/2010/main" val="2589007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任意多边形 36">
            <a:extLst>
              <a:ext uri="{FF2B5EF4-FFF2-40B4-BE49-F238E27FC236}">
                <a16:creationId xmlns:a16="http://schemas.microsoft.com/office/drawing/2014/main" id="{510CCE3E-35D6-4240-8EFC-74722A7EE603}"/>
              </a:ext>
            </a:extLst>
          </p:cNvPr>
          <p:cNvSpPr>
            <a:spLocks/>
          </p:cNvSpPr>
          <p:nvPr/>
        </p:nvSpPr>
        <p:spPr bwMode="auto">
          <a:xfrm>
            <a:off x="3882103" y="163514"/>
            <a:ext cx="3944174" cy="890492"/>
          </a:xfrm>
          <a:custGeom>
            <a:avLst/>
            <a:gdLst>
              <a:gd name="connsiteX0" fmla="*/ 0 w 5254752"/>
              <a:gd name="connsiteY0" fmla="*/ 0 h 3808859"/>
              <a:gd name="connsiteX1" fmla="*/ 2094866 w 5254752"/>
              <a:gd name="connsiteY1" fmla="*/ 0 h 3808859"/>
              <a:gd name="connsiteX2" fmla="*/ 3657269 w 5254752"/>
              <a:gd name="connsiteY2" fmla="*/ 0 h 3808859"/>
              <a:gd name="connsiteX3" fmla="*/ 3693071 w 5254752"/>
              <a:gd name="connsiteY3" fmla="*/ 0 h 3808859"/>
              <a:gd name="connsiteX4" fmla="*/ 3793929 w 5254752"/>
              <a:gd name="connsiteY4" fmla="*/ 0 h 3808859"/>
              <a:gd name="connsiteX5" fmla="*/ 4797400 w 5254752"/>
              <a:gd name="connsiteY5" fmla="*/ 0 h 3808859"/>
              <a:gd name="connsiteX6" fmla="*/ 5254752 w 5254752"/>
              <a:gd name="connsiteY6" fmla="*/ 457896 h 3808859"/>
              <a:gd name="connsiteX7" fmla="*/ 5254752 w 5254752"/>
              <a:gd name="connsiteY7" fmla="*/ 3350964 h 3808859"/>
              <a:gd name="connsiteX8" fmla="*/ 4797400 w 5254752"/>
              <a:gd name="connsiteY8" fmla="*/ 3808859 h 3808859"/>
              <a:gd name="connsiteX9" fmla="*/ 3718218 w 5254752"/>
              <a:gd name="connsiteY9" fmla="*/ 3808859 h 3808859"/>
              <a:gd name="connsiteX10" fmla="*/ 3693071 w 5254752"/>
              <a:gd name="connsiteY10" fmla="*/ 3808859 h 3808859"/>
              <a:gd name="connsiteX11" fmla="*/ 3544443 w 5254752"/>
              <a:gd name="connsiteY11" fmla="*/ 3808859 h 3808859"/>
              <a:gd name="connsiteX12" fmla="*/ 2094866 w 5254752"/>
              <a:gd name="connsiteY12" fmla="*/ 3808859 h 3808859"/>
              <a:gd name="connsiteX13" fmla="*/ 0 w 5254752"/>
              <a:gd name="connsiteY13" fmla="*/ 3808859 h 3808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54752" h="3808859">
                <a:moveTo>
                  <a:pt x="0" y="0"/>
                </a:moveTo>
                <a:lnTo>
                  <a:pt x="2094866" y="0"/>
                </a:lnTo>
                <a:cubicBezTo>
                  <a:pt x="2770500" y="0"/>
                  <a:pt x="3277225" y="0"/>
                  <a:pt x="3657269" y="0"/>
                </a:cubicBezTo>
                <a:lnTo>
                  <a:pt x="3693071" y="0"/>
                </a:lnTo>
                <a:lnTo>
                  <a:pt x="3793929" y="0"/>
                </a:lnTo>
                <a:cubicBezTo>
                  <a:pt x="4797400" y="0"/>
                  <a:pt x="4797400" y="0"/>
                  <a:pt x="4797400" y="0"/>
                </a:cubicBezTo>
                <a:cubicBezTo>
                  <a:pt x="5046865" y="0"/>
                  <a:pt x="5254752" y="208134"/>
                  <a:pt x="5254752" y="457896"/>
                </a:cubicBezTo>
                <a:lnTo>
                  <a:pt x="5254752" y="3350964"/>
                </a:lnTo>
                <a:cubicBezTo>
                  <a:pt x="5254752" y="3611131"/>
                  <a:pt x="5046865" y="3808859"/>
                  <a:pt x="4797400" y="3808859"/>
                </a:cubicBezTo>
                <a:cubicBezTo>
                  <a:pt x="4375129" y="3808859"/>
                  <a:pt x="4018838" y="3808859"/>
                  <a:pt x="3718218" y="3808859"/>
                </a:cubicBezTo>
                <a:lnTo>
                  <a:pt x="3693071" y="3808859"/>
                </a:lnTo>
                <a:lnTo>
                  <a:pt x="3544443" y="3808859"/>
                </a:lnTo>
                <a:cubicBezTo>
                  <a:pt x="2094866" y="3808859"/>
                  <a:pt x="2094866" y="3808859"/>
                  <a:pt x="2094866" y="3808859"/>
                </a:cubicBezTo>
                <a:lnTo>
                  <a:pt x="0" y="3808859"/>
                </a:lnTo>
                <a:close/>
              </a:path>
            </a:pathLst>
          </a:custGeom>
          <a:noFill/>
          <a:ln>
            <a:noFill/>
          </a:ln>
          <a:extLst/>
        </p:spPr>
        <p:txBody>
          <a:bodyPr vert="horz" wrap="square" lIns="121913" tIns="60956" rIns="121913" bIns="60956" numCol="1" anchor="ctr" anchorCtr="0" compatLnSpc="1">
            <a:prstTxWarp prst="textNoShape">
              <a:avLst/>
            </a:prstTxWarp>
            <a:noAutofit/>
          </a:bodyPr>
          <a:lstStyle/>
          <a:p>
            <a:pPr algn="ctr"/>
            <a:r>
              <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相關作業時程</a:t>
            </a:r>
          </a:p>
        </p:txBody>
      </p:sp>
      <p:sp>
        <p:nvSpPr>
          <p:cNvPr id="10" name="직사각형 63">
            <a:extLst>
              <a:ext uri="{FF2B5EF4-FFF2-40B4-BE49-F238E27FC236}">
                <a16:creationId xmlns:a16="http://schemas.microsoft.com/office/drawing/2014/main" id="{5C15572E-1CF3-42F8-8016-E93C6BE52EC6}"/>
              </a:ext>
            </a:extLst>
          </p:cNvPr>
          <p:cNvSpPr/>
          <p:nvPr/>
        </p:nvSpPr>
        <p:spPr>
          <a:xfrm>
            <a:off x="1315841" y="2069328"/>
            <a:ext cx="10124537" cy="1440000"/>
          </a:xfrm>
          <a:prstGeom prst="rect">
            <a:avLst/>
          </a:prstGeom>
          <a:solidFill>
            <a:schemeClr val="accent5">
              <a:lumMod val="20000"/>
              <a:lumOff val="80000"/>
            </a:schemeClr>
          </a:solidFill>
          <a:ln w="25400" cap="flat" cmpd="sng" algn="ctr">
            <a:solidFill>
              <a:schemeClr val="bg1"/>
            </a:solidFill>
            <a:prstDash val="solid"/>
          </a:ln>
          <a:effectLst>
            <a:glow rad="63500">
              <a:schemeClr val="bg2">
                <a:lumMod val="50000"/>
                <a:alpha val="40000"/>
              </a:schemeClr>
            </a:glow>
          </a:effectLst>
        </p:spPr>
        <p:txBody>
          <a:bodyPr anchor="ctr"/>
          <a:lstStyle/>
          <a:p>
            <a:pPr algn="ctr">
              <a:spcBef>
                <a:spcPct val="30000"/>
              </a:spcBef>
              <a:buSzPct val="75000"/>
              <a:buFontTx/>
              <a:buChar char="•"/>
              <a:defRPr/>
            </a:pPr>
            <a:endParaRPr lang="ko-KR" altLang="en-US">
              <a:solidFill>
                <a:prstClr val="white"/>
              </a:solidFill>
              <a:latin typeface="微軟正黑體" pitchFamily="34" charset="-120"/>
              <a:ea typeface="한컴전용_돋움"/>
            </a:endParaRPr>
          </a:p>
        </p:txBody>
      </p:sp>
      <p:sp>
        <p:nvSpPr>
          <p:cNvPr id="11" name="Rectangle 48">
            <a:extLst>
              <a:ext uri="{FF2B5EF4-FFF2-40B4-BE49-F238E27FC236}">
                <a16:creationId xmlns:a16="http://schemas.microsoft.com/office/drawing/2014/main" id="{BAEC39E4-AB42-4DC3-BF57-35FAC932F95B}"/>
              </a:ext>
            </a:extLst>
          </p:cNvPr>
          <p:cNvSpPr>
            <a:spLocks noChangeArrowheads="1"/>
          </p:cNvSpPr>
          <p:nvPr/>
        </p:nvSpPr>
        <p:spPr bwMode="auto">
          <a:xfrm>
            <a:off x="1315841" y="1997883"/>
            <a:ext cx="10124537" cy="71437"/>
          </a:xfrm>
          <a:prstGeom prst="rect">
            <a:avLst/>
          </a:prstGeom>
          <a:solidFill>
            <a:schemeClr val="bg1">
              <a:lumMod val="75000"/>
            </a:schemeClr>
          </a:solidFill>
          <a:ln w="9525" algn="ctr">
            <a:noFill/>
            <a:miter lim="800000"/>
            <a:headEnd/>
            <a:tailEnd/>
          </a:ln>
        </p:spPr>
        <p:txBody>
          <a:bodyPr wrap="none" anchor="ctr"/>
          <a:lstStyle/>
          <a:p>
            <a:pPr>
              <a:spcBef>
                <a:spcPct val="30000"/>
              </a:spcBef>
              <a:buSzPct val="75000"/>
              <a:buFontTx/>
              <a:buChar char="•"/>
              <a:defRPr/>
            </a:pPr>
            <a:endParaRPr lang="ko-KR" altLang="ko-KR" sz="1200" dirty="0">
              <a:solidFill>
                <a:srgbClr val="333333"/>
              </a:solidFill>
              <a:latin typeface="微軟正黑體" pitchFamily="34" charset="-120"/>
              <a:ea typeface="HY견고딕" pitchFamily="18" charset="-127"/>
            </a:endParaRPr>
          </a:p>
        </p:txBody>
      </p:sp>
      <p:sp>
        <p:nvSpPr>
          <p:cNvPr id="12" name="Oval 50">
            <a:extLst>
              <a:ext uri="{FF2B5EF4-FFF2-40B4-BE49-F238E27FC236}">
                <a16:creationId xmlns:a16="http://schemas.microsoft.com/office/drawing/2014/main" id="{62130597-B8D4-47BD-9626-6A0A77DBBBE6}"/>
              </a:ext>
            </a:extLst>
          </p:cNvPr>
          <p:cNvSpPr>
            <a:spLocks noChangeAspect="1" noChangeArrowheads="1"/>
          </p:cNvSpPr>
          <p:nvPr/>
        </p:nvSpPr>
        <p:spPr bwMode="auto">
          <a:xfrm>
            <a:off x="2275563" y="1956608"/>
            <a:ext cx="158196" cy="153987"/>
          </a:xfrm>
          <a:prstGeom prst="ellipse">
            <a:avLst/>
          </a:prstGeom>
          <a:solidFill>
            <a:schemeClr val="accent1">
              <a:lumMod val="50000"/>
            </a:schemeClr>
          </a:solidFill>
          <a:ln w="9525" algn="ctr">
            <a:noFill/>
            <a:round/>
            <a:headEnd/>
            <a:tailEnd/>
          </a:ln>
        </p:spPr>
        <p:txBody>
          <a:bodyPr wrap="none" anchor="ctr"/>
          <a:lstStyle/>
          <a:p>
            <a:pPr>
              <a:spcBef>
                <a:spcPct val="30000"/>
              </a:spcBef>
              <a:buSzPct val="75000"/>
              <a:buFontTx/>
              <a:buChar char="•"/>
              <a:defRPr/>
            </a:pPr>
            <a:endParaRPr lang="ko-KR" altLang="ko-KR" sz="1200" dirty="0">
              <a:solidFill>
                <a:srgbClr val="333333"/>
              </a:solidFill>
              <a:latin typeface="微軟正黑體" pitchFamily="34" charset="-120"/>
              <a:ea typeface="HY견고딕" pitchFamily="18" charset="-127"/>
            </a:endParaRPr>
          </a:p>
        </p:txBody>
      </p:sp>
      <p:sp>
        <p:nvSpPr>
          <p:cNvPr id="13" name="Oval 61">
            <a:extLst>
              <a:ext uri="{FF2B5EF4-FFF2-40B4-BE49-F238E27FC236}">
                <a16:creationId xmlns:a16="http://schemas.microsoft.com/office/drawing/2014/main" id="{E0EF86EC-8ACA-47EA-B31C-51EE9E4CB389}"/>
              </a:ext>
            </a:extLst>
          </p:cNvPr>
          <p:cNvSpPr>
            <a:spLocks noChangeAspect="1" noChangeArrowheads="1"/>
          </p:cNvSpPr>
          <p:nvPr/>
        </p:nvSpPr>
        <p:spPr bwMode="auto">
          <a:xfrm>
            <a:off x="4632682" y="1956608"/>
            <a:ext cx="158196" cy="153987"/>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30000"/>
              </a:spcBef>
              <a:buSzPct val="75000"/>
              <a:buFontTx/>
              <a:buChar char="•"/>
              <a:defRPr/>
            </a:pPr>
            <a:endParaRPr lang="ko-KR" altLang="ko-KR" dirty="0">
              <a:latin typeface="微軟正黑體" pitchFamily="34" charset="-120"/>
              <a:ea typeface="HY견고딕" pitchFamily="18" charset="-127"/>
            </a:endParaRPr>
          </a:p>
        </p:txBody>
      </p:sp>
      <p:sp>
        <p:nvSpPr>
          <p:cNvPr id="14" name="Oval 63">
            <a:extLst>
              <a:ext uri="{FF2B5EF4-FFF2-40B4-BE49-F238E27FC236}">
                <a16:creationId xmlns:a16="http://schemas.microsoft.com/office/drawing/2014/main" id="{1D637A41-52EE-4C28-B7F7-615CC53E6996}"/>
              </a:ext>
            </a:extLst>
          </p:cNvPr>
          <p:cNvSpPr>
            <a:spLocks noChangeAspect="1" noChangeArrowheads="1"/>
          </p:cNvSpPr>
          <p:nvPr/>
        </p:nvSpPr>
        <p:spPr bwMode="auto">
          <a:xfrm>
            <a:off x="7145332" y="1956608"/>
            <a:ext cx="158196" cy="153987"/>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30000"/>
              </a:spcBef>
              <a:buSzPct val="75000"/>
              <a:buFontTx/>
              <a:buChar char="•"/>
              <a:defRPr/>
            </a:pPr>
            <a:endParaRPr lang="ko-KR" altLang="ko-KR" dirty="0">
              <a:latin typeface="微軟正黑體" pitchFamily="34" charset="-120"/>
              <a:ea typeface="HY견고딕" pitchFamily="18" charset="-127"/>
            </a:endParaRPr>
          </a:p>
        </p:txBody>
      </p:sp>
      <p:sp>
        <p:nvSpPr>
          <p:cNvPr id="15" name="Oval 82">
            <a:extLst>
              <a:ext uri="{FF2B5EF4-FFF2-40B4-BE49-F238E27FC236}">
                <a16:creationId xmlns:a16="http://schemas.microsoft.com/office/drawing/2014/main" id="{E83F4AF1-C9CA-44ED-A8BA-D85F9BF38D19}"/>
              </a:ext>
            </a:extLst>
          </p:cNvPr>
          <p:cNvSpPr>
            <a:spLocks noChangeAspect="1" noChangeArrowheads="1"/>
          </p:cNvSpPr>
          <p:nvPr/>
        </p:nvSpPr>
        <p:spPr bwMode="auto">
          <a:xfrm>
            <a:off x="9894669" y="1962775"/>
            <a:ext cx="156438" cy="155574"/>
          </a:xfrm>
          <a:prstGeom prst="ellipse">
            <a:avLst/>
          </a:prstGeom>
          <a:solidFill>
            <a:srgbClr val="FF0000"/>
          </a:solidFill>
          <a:ln w="9525" algn="ctr">
            <a:noFill/>
            <a:round/>
            <a:headEnd/>
            <a:tailEnd/>
          </a:ln>
        </p:spPr>
        <p:txBody>
          <a:bodyPr wrap="none" anchor="ctr"/>
          <a:lstStyle/>
          <a:p>
            <a:pPr>
              <a:spcBef>
                <a:spcPct val="30000"/>
              </a:spcBef>
              <a:buSzPct val="75000"/>
              <a:buFontTx/>
              <a:buChar char="•"/>
              <a:defRPr/>
            </a:pPr>
            <a:endParaRPr lang="ko-KR" altLang="ko-KR" sz="1200" dirty="0">
              <a:solidFill>
                <a:srgbClr val="333333"/>
              </a:solidFill>
              <a:latin typeface="微軟正黑體" pitchFamily="34" charset="-120"/>
              <a:ea typeface="HY견고딕" pitchFamily="18" charset="-127"/>
            </a:endParaRPr>
          </a:p>
        </p:txBody>
      </p:sp>
      <p:sp>
        <p:nvSpPr>
          <p:cNvPr id="16" name="직사각형 60">
            <a:extLst>
              <a:ext uri="{FF2B5EF4-FFF2-40B4-BE49-F238E27FC236}">
                <a16:creationId xmlns:a16="http://schemas.microsoft.com/office/drawing/2014/main" id="{C62C6B01-28D8-4950-B6D2-C3CC96216337}"/>
              </a:ext>
            </a:extLst>
          </p:cNvPr>
          <p:cNvSpPr/>
          <p:nvPr/>
        </p:nvSpPr>
        <p:spPr>
          <a:xfrm>
            <a:off x="8871821" y="2141152"/>
            <a:ext cx="2293841" cy="869469"/>
          </a:xfrm>
          <a:prstGeom prst="rect">
            <a:avLst/>
          </a:prstGeom>
        </p:spPr>
        <p:txBody>
          <a:bodyPr>
            <a:spAutoFit/>
          </a:bodyPr>
          <a:lstStyle/>
          <a:p>
            <a:pPr marL="139700" indent="-139700">
              <a:spcBef>
                <a:spcPts val="300"/>
              </a:spcBef>
              <a:buFont typeface="Arial" pitchFamily="34" charset="0"/>
              <a:buChar char="•"/>
              <a:defRPr/>
            </a:pPr>
            <a:r>
              <a:rPr lang="zh-TW" altLang="en-US" sz="1600" dirty="0">
                <a:solidFill>
                  <a:srgbClr val="FF0000"/>
                </a:solidFill>
                <a:latin typeface="微軟正黑體" pitchFamily="34" charset="-120"/>
                <a:ea typeface="微軟正黑體" pitchFamily="34" charset="-120"/>
              </a:rPr>
              <a:t>報名資料確認</a:t>
            </a:r>
            <a:br>
              <a:rPr lang="en-US" altLang="zh-TW" sz="1600" dirty="0">
                <a:solidFill>
                  <a:srgbClr val="FF0000"/>
                </a:solidFill>
                <a:latin typeface="微軟正黑體" pitchFamily="34" charset="-120"/>
                <a:ea typeface="微軟正黑體" pitchFamily="34" charset="-120"/>
              </a:rPr>
            </a:br>
            <a:r>
              <a:rPr lang="en-US" altLang="zh-TW" sz="1600" dirty="0">
                <a:solidFill>
                  <a:srgbClr val="FF0000"/>
                </a:solidFill>
                <a:latin typeface="微軟正黑體" pitchFamily="34" charset="-120"/>
                <a:ea typeface="微軟正黑體" pitchFamily="34" charset="-120"/>
              </a:rPr>
              <a:t>(</a:t>
            </a:r>
            <a:r>
              <a:rPr lang="zh-TW" altLang="en-US" sz="1600" dirty="0">
                <a:solidFill>
                  <a:srgbClr val="FF0000"/>
                </a:solidFill>
                <a:latin typeface="微軟正黑體" pitchFamily="34" charset="-120"/>
                <a:ea typeface="微軟正黑體" pitchFamily="34" charset="-120"/>
              </a:rPr>
              <a:t>每日</a:t>
            </a:r>
            <a:r>
              <a:rPr lang="en-US" altLang="zh-TW" sz="1600" dirty="0">
                <a:solidFill>
                  <a:srgbClr val="FF0000"/>
                </a:solidFill>
                <a:latin typeface="微軟正黑體" pitchFamily="34" charset="-120"/>
                <a:ea typeface="微軟正黑體" pitchFamily="34" charset="-120"/>
              </a:rPr>
              <a:t>9</a:t>
            </a:r>
            <a:r>
              <a:rPr lang="zh-TW" altLang="en-US" sz="1600" dirty="0">
                <a:solidFill>
                  <a:srgbClr val="FF0000"/>
                </a:solidFill>
                <a:latin typeface="微軟正黑體" pitchFamily="34" charset="-120"/>
                <a:ea typeface="微軟正黑體" pitchFamily="34" charset="-120"/>
              </a:rPr>
              <a:t>：</a:t>
            </a:r>
            <a:r>
              <a:rPr lang="en-US" altLang="zh-TW" sz="1600" dirty="0">
                <a:solidFill>
                  <a:srgbClr val="FF0000"/>
                </a:solidFill>
                <a:latin typeface="微軟正黑體" pitchFamily="34" charset="-120"/>
                <a:ea typeface="微軟正黑體" pitchFamily="34" charset="-120"/>
              </a:rPr>
              <a:t>00-17</a:t>
            </a:r>
            <a:r>
              <a:rPr lang="zh-TW" altLang="en-US" sz="1600" dirty="0">
                <a:solidFill>
                  <a:srgbClr val="FF0000"/>
                </a:solidFill>
                <a:latin typeface="微軟正黑體" pitchFamily="34" charset="-120"/>
                <a:ea typeface="微軟正黑體" pitchFamily="34" charset="-120"/>
              </a:rPr>
              <a:t>：</a:t>
            </a:r>
            <a:r>
              <a:rPr lang="en-US" altLang="zh-TW" sz="1600" dirty="0">
                <a:solidFill>
                  <a:srgbClr val="FF0000"/>
                </a:solidFill>
                <a:latin typeface="微軟正黑體" pitchFamily="34" charset="-120"/>
                <a:ea typeface="微軟正黑體" pitchFamily="34" charset="-120"/>
              </a:rPr>
              <a:t>00)</a:t>
            </a:r>
          </a:p>
          <a:p>
            <a:pPr marL="139700" indent="-139700">
              <a:spcBef>
                <a:spcPts val="300"/>
              </a:spcBef>
              <a:buFont typeface="Arial" pitchFamily="34" charset="0"/>
              <a:buChar char="•"/>
              <a:defRPr/>
            </a:pPr>
            <a:r>
              <a:rPr lang="zh-TW" altLang="en-US" sz="1600" dirty="0">
                <a:solidFill>
                  <a:srgbClr val="FF0000"/>
                </a:solidFill>
                <a:latin typeface="微軟正黑體" pitchFamily="34" charset="-120"/>
                <a:ea typeface="微軟正黑體" pitchFamily="34" charset="-120"/>
              </a:rPr>
              <a:t>報名費繳費</a:t>
            </a:r>
            <a:endParaRPr lang="en-US" altLang="ko-KR" sz="1600" dirty="0">
              <a:solidFill>
                <a:srgbClr val="FF0000"/>
              </a:solidFill>
              <a:latin typeface="微軟正黑體" pitchFamily="34" charset="-120"/>
              <a:ea typeface="微軟正黑體" pitchFamily="34" charset="-120"/>
            </a:endParaRPr>
          </a:p>
        </p:txBody>
      </p:sp>
      <p:sp>
        <p:nvSpPr>
          <p:cNvPr id="17" name="직사각형 60">
            <a:extLst>
              <a:ext uri="{FF2B5EF4-FFF2-40B4-BE49-F238E27FC236}">
                <a16:creationId xmlns:a16="http://schemas.microsoft.com/office/drawing/2014/main" id="{DAFC26B6-EF02-434C-963A-B37A5A1151CC}"/>
              </a:ext>
            </a:extLst>
          </p:cNvPr>
          <p:cNvSpPr/>
          <p:nvPr/>
        </p:nvSpPr>
        <p:spPr>
          <a:xfrm>
            <a:off x="3739848" y="2118962"/>
            <a:ext cx="2293841" cy="1400383"/>
          </a:xfrm>
          <a:prstGeom prst="rect">
            <a:avLst/>
          </a:prstGeom>
        </p:spPr>
        <p:txBody>
          <a:bodyPr>
            <a:spAutoFit/>
          </a:bodyPr>
          <a:lstStyle/>
          <a:p>
            <a:pPr marL="139700" indent="-139700">
              <a:spcBef>
                <a:spcPts val="300"/>
              </a:spcBef>
              <a:buFont typeface="Arial" pitchFamily="34" charset="0"/>
              <a:buChar char="•"/>
              <a:defRPr/>
            </a:pPr>
            <a:r>
              <a:rPr lang="zh-TW" altLang="en-US" sz="1600" dirty="0">
                <a:latin typeface="微軟正黑體" pitchFamily="34" charset="-120"/>
                <a:ea typeface="微軟正黑體" pitchFamily="34" charset="-120"/>
              </a:rPr>
              <a:t>報名系統開放</a:t>
            </a:r>
            <a:endParaRPr lang="en-US" altLang="zh-TW" sz="1600" dirty="0">
              <a:latin typeface="微軟正黑體" pitchFamily="34" charset="-120"/>
              <a:ea typeface="微軟正黑體" pitchFamily="34" charset="-120"/>
            </a:endParaRPr>
          </a:p>
          <a:p>
            <a:pPr marL="139700" indent="-139700">
              <a:spcBef>
                <a:spcPts val="300"/>
              </a:spcBef>
              <a:buFont typeface="Arial" pitchFamily="34" charset="0"/>
              <a:buChar char="•"/>
              <a:defRPr/>
            </a:pPr>
            <a:r>
              <a:rPr lang="zh-TW" altLang="en-US" sz="1600" dirty="0">
                <a:latin typeface="微軟正黑體" pitchFamily="34" charset="-120"/>
                <a:ea typeface="微軟正黑體" pitchFamily="34" charset="-120"/>
              </a:rPr>
              <a:t>下載說明手冊</a:t>
            </a:r>
            <a:endParaRPr lang="en-US" altLang="zh-TW" sz="1600" dirty="0">
              <a:latin typeface="微軟正黑體" pitchFamily="34" charset="-120"/>
              <a:ea typeface="微軟正黑體" pitchFamily="34" charset="-120"/>
            </a:endParaRPr>
          </a:p>
          <a:p>
            <a:pPr marL="139700" indent="-139700">
              <a:spcBef>
                <a:spcPts val="300"/>
              </a:spcBef>
              <a:buFont typeface="Arial" pitchFamily="34" charset="0"/>
              <a:buChar char="•"/>
              <a:defRPr/>
            </a:pPr>
            <a:r>
              <a:rPr lang="zh-TW" altLang="en-US" sz="1600" dirty="0">
                <a:latin typeface="微軟正黑體" pitchFamily="34" charset="-120"/>
                <a:ea typeface="微軟正黑體" pitchFamily="34" charset="-120"/>
              </a:rPr>
              <a:t>至報名系統下載計算完成之</a:t>
            </a:r>
            <a:r>
              <a:rPr lang="zh-TW" altLang="en-US" sz="1600" dirty="0">
                <a:solidFill>
                  <a:srgbClr val="0000FF"/>
                </a:solidFill>
                <a:latin typeface="微軟正黑體" pitchFamily="34" charset="-120"/>
                <a:ea typeface="微軟正黑體" pitchFamily="34" charset="-120"/>
              </a:rPr>
              <a:t>「在校學業成績資料」</a:t>
            </a:r>
            <a:r>
              <a:rPr lang="zh-TW" altLang="en-US" sz="1600" dirty="0">
                <a:latin typeface="微軟正黑體" pitchFamily="34" charset="-120"/>
                <a:ea typeface="微軟正黑體" pitchFamily="34" charset="-120"/>
              </a:rPr>
              <a:t>檔案</a:t>
            </a:r>
            <a:endParaRPr lang="en-US" altLang="ko-KR" sz="1600" dirty="0">
              <a:latin typeface="微軟正黑體" pitchFamily="34" charset="-120"/>
              <a:ea typeface="微軟正黑體" pitchFamily="34" charset="-120"/>
            </a:endParaRPr>
          </a:p>
        </p:txBody>
      </p:sp>
      <p:sp>
        <p:nvSpPr>
          <p:cNvPr id="19" name="직사각형 60">
            <a:extLst>
              <a:ext uri="{FF2B5EF4-FFF2-40B4-BE49-F238E27FC236}">
                <a16:creationId xmlns:a16="http://schemas.microsoft.com/office/drawing/2014/main" id="{819B829C-9132-46A5-B771-3645D22D1B06}"/>
              </a:ext>
            </a:extLst>
          </p:cNvPr>
          <p:cNvSpPr/>
          <p:nvPr/>
        </p:nvSpPr>
        <p:spPr>
          <a:xfrm>
            <a:off x="6077509" y="2141152"/>
            <a:ext cx="2630785" cy="1361911"/>
          </a:xfrm>
          <a:prstGeom prst="rect">
            <a:avLst/>
          </a:prstGeom>
        </p:spPr>
        <p:txBody>
          <a:bodyPr>
            <a:spAutoFit/>
          </a:bodyPr>
          <a:lstStyle/>
          <a:p>
            <a:pPr marL="139700" indent="-139700" algn="just">
              <a:spcBef>
                <a:spcPts val="300"/>
              </a:spcBef>
              <a:buFont typeface="Arial" pitchFamily="34" charset="0"/>
              <a:buChar char="•"/>
              <a:defRPr/>
            </a:pPr>
            <a:r>
              <a:rPr lang="zh-TW" altLang="en-US" sz="1600" dirty="0">
                <a:latin typeface="微軟正黑體" pitchFamily="34" charset="-120"/>
                <a:ea typeface="微軟正黑體" pitchFamily="34" charset="-120"/>
              </a:rPr>
              <a:t>報名系統可使用</a:t>
            </a:r>
            <a:r>
              <a:rPr kumimoji="1" lang="zh-TW" altLang="en-US" sz="1600" dirty="0">
                <a:solidFill>
                  <a:srgbClr val="0000FF"/>
                </a:solidFill>
                <a:latin typeface="微軟正黑體" pitchFamily="34" charset="-120"/>
                <a:ea typeface="微軟正黑體" pitchFamily="34" charset="-120"/>
              </a:rPr>
              <a:t>「學測英聽檢定」</a:t>
            </a:r>
            <a:r>
              <a:rPr lang="zh-TW" altLang="en-US" sz="1600" dirty="0">
                <a:latin typeface="微軟正黑體" pitchFamily="34" charset="-120"/>
                <a:ea typeface="微軟正黑體" pitchFamily="34" charset="-120"/>
              </a:rPr>
              <a:t>功能</a:t>
            </a:r>
            <a:endParaRPr lang="en-US" altLang="zh-TW" sz="1600" dirty="0">
              <a:latin typeface="微軟正黑體" pitchFamily="34" charset="-120"/>
              <a:ea typeface="微軟正黑體" pitchFamily="34" charset="-120"/>
            </a:endParaRPr>
          </a:p>
          <a:p>
            <a:pPr marL="139700" indent="-139700" algn="just">
              <a:spcBef>
                <a:spcPts val="300"/>
              </a:spcBef>
              <a:buFont typeface="Arial" pitchFamily="34" charset="0"/>
              <a:buChar char="•"/>
              <a:defRPr/>
            </a:pPr>
            <a:r>
              <a:rPr lang="zh-TW" altLang="en-US" sz="1600" dirty="0">
                <a:latin typeface="微軟正黑體" pitchFamily="34" charset="-120"/>
                <a:ea typeface="微軟正黑體" pitchFamily="34" charset="-120"/>
              </a:rPr>
              <a:t>下載學生</a:t>
            </a:r>
            <a:r>
              <a:rPr kumimoji="1" lang="zh-TW" altLang="en-US" sz="1600" dirty="0">
                <a:solidFill>
                  <a:srgbClr val="0000FF"/>
                </a:solidFill>
                <a:latin typeface="微軟正黑體" pitchFamily="34" charset="-120"/>
                <a:ea typeface="微軟正黑體" pitchFamily="34" charset="-120"/>
              </a:rPr>
              <a:t>「校系學測英聽檢定標準查詢結果」</a:t>
            </a:r>
            <a:endParaRPr kumimoji="1" lang="en-US" altLang="ko-KR" sz="1600" dirty="0">
              <a:solidFill>
                <a:srgbClr val="0000FF"/>
              </a:solidFill>
              <a:latin typeface="微軟正黑體" pitchFamily="34" charset="-120"/>
              <a:ea typeface="微軟正黑體" pitchFamily="34" charset="-120"/>
            </a:endParaRPr>
          </a:p>
        </p:txBody>
      </p:sp>
      <p:sp>
        <p:nvSpPr>
          <p:cNvPr id="20" name="AutoShape 12">
            <a:extLst>
              <a:ext uri="{FF2B5EF4-FFF2-40B4-BE49-F238E27FC236}">
                <a16:creationId xmlns:a16="http://schemas.microsoft.com/office/drawing/2014/main" id="{77B967AB-DB57-49A7-BE50-44C55AD64429}"/>
              </a:ext>
            </a:extLst>
          </p:cNvPr>
          <p:cNvSpPr>
            <a:spLocks noChangeArrowheads="1"/>
          </p:cNvSpPr>
          <p:nvPr/>
        </p:nvSpPr>
        <p:spPr bwMode="auto">
          <a:xfrm>
            <a:off x="1454849" y="2241815"/>
            <a:ext cx="2071688" cy="272415"/>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round/>
                <a:headEnd/>
                <a:tailEnd/>
              </a14:hiddenLine>
            </a:ext>
          </a:extLst>
        </p:spPr>
        <p:txBody>
          <a:bodyPr wrap="none" lIns="0" tIns="0" rIns="0" bIns="0" anchor="ctr">
            <a:spAutoFit/>
          </a:bodyPr>
          <a:lstStyle>
            <a:lvl1pPr eaLnBrk="0" hangingPunct="0">
              <a:defRPr kumimoji="1">
                <a:solidFill>
                  <a:schemeClr val="tx1"/>
                </a:solidFill>
                <a:latin typeface="Gulim" pitchFamily="34" charset="-127"/>
                <a:ea typeface="Gulim" pitchFamily="34" charset="-127"/>
              </a:defRPr>
            </a:lvl1pPr>
            <a:lvl2pPr marL="742950" indent="-285750" eaLnBrk="0" hangingPunct="0">
              <a:defRPr kumimoji="1">
                <a:solidFill>
                  <a:schemeClr val="tx1"/>
                </a:solidFill>
                <a:latin typeface="Gulim" pitchFamily="34" charset="-127"/>
                <a:ea typeface="Gulim" pitchFamily="34" charset="-127"/>
              </a:defRPr>
            </a:lvl2pPr>
            <a:lvl3pPr marL="1143000" indent="-228600" eaLnBrk="0" hangingPunct="0">
              <a:defRPr kumimoji="1">
                <a:solidFill>
                  <a:schemeClr val="tx1"/>
                </a:solidFill>
                <a:latin typeface="Gulim" pitchFamily="34" charset="-127"/>
                <a:ea typeface="Gulim" pitchFamily="34" charset="-127"/>
              </a:defRPr>
            </a:lvl3pPr>
            <a:lvl4pPr marL="1600200" indent="-228600" eaLnBrk="0" hangingPunct="0">
              <a:defRPr kumimoji="1">
                <a:solidFill>
                  <a:schemeClr val="tx1"/>
                </a:solidFill>
                <a:latin typeface="Gulim" pitchFamily="34" charset="-127"/>
                <a:ea typeface="Gulim" pitchFamily="34" charset="-127"/>
              </a:defRPr>
            </a:lvl4pPr>
            <a:lvl5pPr marL="2057400" indent="-228600" eaLnBrk="0" hangingPunct="0">
              <a:defRPr kumimoji="1">
                <a:solidFill>
                  <a:schemeClr val="tx1"/>
                </a:solidFill>
                <a:latin typeface="Gulim" pitchFamily="34" charset="-127"/>
                <a:ea typeface="Gulim" pitchFamily="34" charset="-127"/>
              </a:defRPr>
            </a:lvl5pPr>
            <a:lvl6pPr marL="2514600" indent="-228600" eaLnBrk="0" fontAlgn="base" latinLnBrk="1" hangingPunct="0">
              <a:spcBef>
                <a:spcPct val="0"/>
              </a:spcBef>
              <a:spcAft>
                <a:spcPct val="0"/>
              </a:spcAft>
              <a:defRPr kumimoji="1">
                <a:solidFill>
                  <a:schemeClr val="tx1"/>
                </a:solidFill>
                <a:latin typeface="Gulim" pitchFamily="34" charset="-127"/>
                <a:ea typeface="Gulim" pitchFamily="34" charset="-127"/>
              </a:defRPr>
            </a:lvl6pPr>
            <a:lvl7pPr marL="2971800" indent="-228600" eaLnBrk="0" fontAlgn="base" latinLnBrk="1" hangingPunct="0">
              <a:spcBef>
                <a:spcPct val="0"/>
              </a:spcBef>
              <a:spcAft>
                <a:spcPct val="0"/>
              </a:spcAft>
              <a:defRPr kumimoji="1">
                <a:solidFill>
                  <a:schemeClr val="tx1"/>
                </a:solidFill>
                <a:latin typeface="Gulim" pitchFamily="34" charset="-127"/>
                <a:ea typeface="Gulim" pitchFamily="34" charset="-127"/>
              </a:defRPr>
            </a:lvl7pPr>
            <a:lvl8pPr marL="3429000" indent="-228600" eaLnBrk="0" fontAlgn="base" latinLnBrk="1" hangingPunct="0">
              <a:spcBef>
                <a:spcPct val="0"/>
              </a:spcBef>
              <a:spcAft>
                <a:spcPct val="0"/>
              </a:spcAft>
              <a:defRPr kumimoji="1">
                <a:solidFill>
                  <a:schemeClr val="tx1"/>
                </a:solidFill>
                <a:latin typeface="Gulim" pitchFamily="34" charset="-127"/>
                <a:ea typeface="Gulim" pitchFamily="34" charset="-127"/>
              </a:defRPr>
            </a:lvl8pPr>
            <a:lvl9pPr marL="3886200" indent="-228600" eaLnBrk="0" fontAlgn="base" latinLnBrk="1" hangingPunct="0">
              <a:spcBef>
                <a:spcPct val="0"/>
              </a:spcBef>
              <a:spcAft>
                <a:spcPct val="0"/>
              </a:spcAft>
              <a:defRPr kumimoji="1">
                <a:solidFill>
                  <a:schemeClr val="tx1"/>
                </a:solidFill>
                <a:latin typeface="Gulim" pitchFamily="34" charset="-127"/>
                <a:ea typeface="Gulim" pitchFamily="34" charset="-127"/>
              </a:defRPr>
            </a:lvl9pPr>
          </a:lstStyle>
          <a:p>
            <a:pPr algn="ctr" eaLnBrk="1" hangingPunct="1"/>
            <a:r>
              <a:rPr lang="zh-TW" altLang="en-US" sz="1600" dirty="0">
                <a:solidFill>
                  <a:srgbClr val="0000FF"/>
                </a:solidFill>
                <a:latin typeface="微軟正黑體" pitchFamily="34" charset="-120"/>
                <a:ea typeface="微軟正黑體" pitchFamily="34" charset="-120"/>
              </a:rPr>
              <a:t>學科能力測驗成績公告</a:t>
            </a:r>
            <a:endParaRPr lang="en-US" altLang="ko-KR" sz="1600" dirty="0">
              <a:solidFill>
                <a:srgbClr val="0000FF"/>
              </a:solidFill>
              <a:latin typeface="微軟正黑體" pitchFamily="34" charset="-120"/>
              <a:ea typeface="微軟正黑體" pitchFamily="34" charset="-120"/>
            </a:endParaRPr>
          </a:p>
        </p:txBody>
      </p:sp>
      <p:sp>
        <p:nvSpPr>
          <p:cNvPr id="21" name="AutoShape 79">
            <a:extLst>
              <a:ext uri="{FF2B5EF4-FFF2-40B4-BE49-F238E27FC236}">
                <a16:creationId xmlns:a16="http://schemas.microsoft.com/office/drawing/2014/main" id="{48225F19-06DA-4A28-9EFF-9B440D95DE09}"/>
              </a:ext>
            </a:extLst>
          </p:cNvPr>
          <p:cNvSpPr>
            <a:spLocks noChangeArrowheads="1"/>
          </p:cNvSpPr>
          <p:nvPr/>
        </p:nvSpPr>
        <p:spPr bwMode="auto">
          <a:xfrm rot="10800000">
            <a:off x="2297432" y="2621522"/>
            <a:ext cx="203897" cy="185737"/>
          </a:xfrm>
          <a:prstGeom prst="triangle">
            <a:avLst>
              <a:gd name="adj" fmla="val 50000"/>
            </a:avLst>
          </a:prstGeom>
          <a:solidFill>
            <a:srgbClr val="0033CC"/>
          </a:solidFill>
          <a:ln w="9525" algn="ctr">
            <a:noFill/>
            <a:miter lim="800000"/>
            <a:headEnd/>
            <a:tailEnd/>
          </a:ln>
        </p:spPr>
        <p:txBody>
          <a:bodyPr wrap="none" anchor="ctr"/>
          <a:lstStyle/>
          <a:p>
            <a:pPr>
              <a:spcBef>
                <a:spcPct val="30000"/>
              </a:spcBef>
              <a:buSzPct val="75000"/>
              <a:buFontTx/>
              <a:buChar char="•"/>
              <a:defRPr/>
            </a:pPr>
            <a:endParaRPr lang="ko-KR" altLang="ko-KR" sz="1200" dirty="0">
              <a:solidFill>
                <a:srgbClr val="0033CC"/>
              </a:solidFill>
              <a:latin typeface="微軟正黑體" pitchFamily="34" charset="-120"/>
              <a:ea typeface="HY견고딕" pitchFamily="18" charset="-127"/>
            </a:endParaRPr>
          </a:p>
        </p:txBody>
      </p:sp>
      <p:sp>
        <p:nvSpPr>
          <p:cNvPr id="22" name="AutoShape 12">
            <a:extLst>
              <a:ext uri="{FF2B5EF4-FFF2-40B4-BE49-F238E27FC236}">
                <a16:creationId xmlns:a16="http://schemas.microsoft.com/office/drawing/2014/main" id="{58DC1325-AD28-45B7-8F60-B81712547CB8}"/>
              </a:ext>
            </a:extLst>
          </p:cNvPr>
          <p:cNvSpPr>
            <a:spLocks noChangeArrowheads="1"/>
          </p:cNvSpPr>
          <p:nvPr/>
        </p:nvSpPr>
        <p:spPr bwMode="auto">
          <a:xfrm>
            <a:off x="1458873" y="2961315"/>
            <a:ext cx="2071688" cy="272415"/>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round/>
                <a:headEnd/>
                <a:tailEnd/>
              </a14:hiddenLine>
            </a:ext>
          </a:extLst>
        </p:spPr>
        <p:txBody>
          <a:bodyPr wrap="none" lIns="0" tIns="0" rIns="0" bIns="0" anchor="ctr">
            <a:spAutoFit/>
          </a:bodyPr>
          <a:lstStyle>
            <a:lvl1pPr eaLnBrk="0" hangingPunct="0">
              <a:defRPr kumimoji="1">
                <a:solidFill>
                  <a:schemeClr val="tx1"/>
                </a:solidFill>
                <a:latin typeface="Gulim" pitchFamily="34" charset="-127"/>
                <a:ea typeface="Gulim" pitchFamily="34" charset="-127"/>
              </a:defRPr>
            </a:lvl1pPr>
            <a:lvl2pPr marL="742950" indent="-285750" eaLnBrk="0" hangingPunct="0">
              <a:defRPr kumimoji="1">
                <a:solidFill>
                  <a:schemeClr val="tx1"/>
                </a:solidFill>
                <a:latin typeface="Gulim" pitchFamily="34" charset="-127"/>
                <a:ea typeface="Gulim" pitchFamily="34" charset="-127"/>
              </a:defRPr>
            </a:lvl2pPr>
            <a:lvl3pPr marL="1143000" indent="-228600" eaLnBrk="0" hangingPunct="0">
              <a:defRPr kumimoji="1">
                <a:solidFill>
                  <a:schemeClr val="tx1"/>
                </a:solidFill>
                <a:latin typeface="Gulim" pitchFamily="34" charset="-127"/>
                <a:ea typeface="Gulim" pitchFamily="34" charset="-127"/>
              </a:defRPr>
            </a:lvl3pPr>
            <a:lvl4pPr marL="1600200" indent="-228600" eaLnBrk="0" hangingPunct="0">
              <a:defRPr kumimoji="1">
                <a:solidFill>
                  <a:schemeClr val="tx1"/>
                </a:solidFill>
                <a:latin typeface="Gulim" pitchFamily="34" charset="-127"/>
                <a:ea typeface="Gulim" pitchFamily="34" charset="-127"/>
              </a:defRPr>
            </a:lvl4pPr>
            <a:lvl5pPr marL="2057400" indent="-228600" eaLnBrk="0" hangingPunct="0">
              <a:defRPr kumimoji="1">
                <a:solidFill>
                  <a:schemeClr val="tx1"/>
                </a:solidFill>
                <a:latin typeface="Gulim" pitchFamily="34" charset="-127"/>
                <a:ea typeface="Gulim" pitchFamily="34" charset="-127"/>
              </a:defRPr>
            </a:lvl5pPr>
            <a:lvl6pPr marL="2514600" indent="-228600" eaLnBrk="0" fontAlgn="base" latinLnBrk="1" hangingPunct="0">
              <a:spcBef>
                <a:spcPct val="0"/>
              </a:spcBef>
              <a:spcAft>
                <a:spcPct val="0"/>
              </a:spcAft>
              <a:defRPr kumimoji="1">
                <a:solidFill>
                  <a:schemeClr val="tx1"/>
                </a:solidFill>
                <a:latin typeface="Gulim" pitchFamily="34" charset="-127"/>
                <a:ea typeface="Gulim" pitchFamily="34" charset="-127"/>
              </a:defRPr>
            </a:lvl6pPr>
            <a:lvl7pPr marL="2971800" indent="-228600" eaLnBrk="0" fontAlgn="base" latinLnBrk="1" hangingPunct="0">
              <a:spcBef>
                <a:spcPct val="0"/>
              </a:spcBef>
              <a:spcAft>
                <a:spcPct val="0"/>
              </a:spcAft>
              <a:defRPr kumimoji="1">
                <a:solidFill>
                  <a:schemeClr val="tx1"/>
                </a:solidFill>
                <a:latin typeface="Gulim" pitchFamily="34" charset="-127"/>
                <a:ea typeface="Gulim" pitchFamily="34" charset="-127"/>
              </a:defRPr>
            </a:lvl7pPr>
            <a:lvl8pPr marL="3429000" indent="-228600" eaLnBrk="0" fontAlgn="base" latinLnBrk="1" hangingPunct="0">
              <a:spcBef>
                <a:spcPct val="0"/>
              </a:spcBef>
              <a:spcAft>
                <a:spcPct val="0"/>
              </a:spcAft>
              <a:defRPr kumimoji="1">
                <a:solidFill>
                  <a:schemeClr val="tx1"/>
                </a:solidFill>
                <a:latin typeface="Gulim" pitchFamily="34" charset="-127"/>
                <a:ea typeface="Gulim" pitchFamily="34" charset="-127"/>
              </a:defRPr>
            </a:lvl8pPr>
            <a:lvl9pPr marL="3886200" indent="-228600" eaLnBrk="0" fontAlgn="base" latinLnBrk="1" hangingPunct="0">
              <a:spcBef>
                <a:spcPct val="0"/>
              </a:spcBef>
              <a:spcAft>
                <a:spcPct val="0"/>
              </a:spcAft>
              <a:defRPr kumimoji="1">
                <a:solidFill>
                  <a:schemeClr val="tx1"/>
                </a:solidFill>
                <a:latin typeface="Gulim" pitchFamily="34" charset="-127"/>
                <a:ea typeface="Gulim" pitchFamily="34" charset="-127"/>
              </a:defRPr>
            </a:lvl9pPr>
          </a:lstStyle>
          <a:p>
            <a:pPr algn="ctr" eaLnBrk="1" hangingPunct="1"/>
            <a:r>
              <a:rPr lang="zh-TW" altLang="en-US" sz="1600" dirty="0">
                <a:solidFill>
                  <a:srgbClr val="0000FF"/>
                </a:solidFill>
                <a:latin typeface="微軟正黑體" pitchFamily="34" charset="-120"/>
                <a:ea typeface="微軟正黑體" pitchFamily="34" charset="-120"/>
              </a:rPr>
              <a:t>辦理校內繁星推薦作業</a:t>
            </a:r>
            <a:endParaRPr lang="en-US" altLang="ko-KR" sz="1600" dirty="0">
              <a:solidFill>
                <a:srgbClr val="0000FF"/>
              </a:solidFill>
              <a:latin typeface="微軟正黑體" pitchFamily="34" charset="-120"/>
              <a:ea typeface="微軟正黑體" pitchFamily="34" charset="-120"/>
            </a:endParaRPr>
          </a:p>
        </p:txBody>
      </p:sp>
      <p:sp>
        <p:nvSpPr>
          <p:cNvPr id="23" name="직사각형 63">
            <a:extLst>
              <a:ext uri="{FF2B5EF4-FFF2-40B4-BE49-F238E27FC236}">
                <a16:creationId xmlns:a16="http://schemas.microsoft.com/office/drawing/2014/main" id="{3A0C43BE-DB80-48BA-B340-D52E9C93935D}"/>
              </a:ext>
            </a:extLst>
          </p:cNvPr>
          <p:cNvSpPr/>
          <p:nvPr/>
        </p:nvSpPr>
        <p:spPr>
          <a:xfrm>
            <a:off x="1356918" y="4524650"/>
            <a:ext cx="10005403" cy="1394054"/>
          </a:xfrm>
          <a:prstGeom prst="rect">
            <a:avLst/>
          </a:prstGeom>
          <a:solidFill>
            <a:schemeClr val="accent5">
              <a:lumMod val="20000"/>
              <a:lumOff val="80000"/>
            </a:schemeClr>
          </a:solidFill>
          <a:ln w="25400" cap="flat" cmpd="sng" algn="ctr">
            <a:solidFill>
              <a:schemeClr val="bg1"/>
            </a:solidFill>
            <a:prstDash val="solid"/>
          </a:ln>
          <a:effectLst>
            <a:glow rad="63500">
              <a:schemeClr val="bg2">
                <a:lumMod val="50000"/>
                <a:alpha val="40000"/>
              </a:schemeClr>
            </a:glow>
          </a:effectLst>
        </p:spPr>
        <p:txBody>
          <a:bodyPr anchor="ctr"/>
          <a:lstStyle/>
          <a:p>
            <a:pPr algn="ctr">
              <a:spcBef>
                <a:spcPct val="30000"/>
              </a:spcBef>
              <a:buSzPct val="75000"/>
              <a:buFontTx/>
              <a:buChar char="•"/>
              <a:defRPr/>
            </a:pPr>
            <a:endParaRPr lang="ko-KR" altLang="en-US">
              <a:solidFill>
                <a:prstClr val="white"/>
              </a:solidFill>
              <a:latin typeface="微軟正黑體" pitchFamily="34" charset="-120"/>
              <a:ea typeface="한컴전용_돋움"/>
            </a:endParaRPr>
          </a:p>
        </p:txBody>
      </p:sp>
      <p:sp>
        <p:nvSpPr>
          <p:cNvPr id="24" name="Rectangle 48">
            <a:extLst>
              <a:ext uri="{FF2B5EF4-FFF2-40B4-BE49-F238E27FC236}">
                <a16:creationId xmlns:a16="http://schemas.microsoft.com/office/drawing/2014/main" id="{196CB163-B34E-4FC2-A398-6F8D9D734522}"/>
              </a:ext>
            </a:extLst>
          </p:cNvPr>
          <p:cNvSpPr>
            <a:spLocks noChangeArrowheads="1"/>
          </p:cNvSpPr>
          <p:nvPr/>
        </p:nvSpPr>
        <p:spPr bwMode="auto">
          <a:xfrm>
            <a:off x="1326996" y="4461998"/>
            <a:ext cx="10005403" cy="71437"/>
          </a:xfrm>
          <a:prstGeom prst="rect">
            <a:avLst/>
          </a:prstGeom>
          <a:solidFill>
            <a:srgbClr val="BFBFBF"/>
          </a:solidFill>
          <a:ln w="9525" algn="ctr">
            <a:noFill/>
            <a:miter lim="800000"/>
            <a:headEnd/>
            <a:tailEnd/>
          </a:ln>
        </p:spPr>
        <p:txBody>
          <a:bodyPr wrap="none" anchor="ctr"/>
          <a:lstStyle/>
          <a:p>
            <a:pPr>
              <a:spcBef>
                <a:spcPct val="30000"/>
              </a:spcBef>
              <a:buSzPct val="75000"/>
              <a:buFontTx/>
              <a:buChar char="•"/>
              <a:defRPr/>
            </a:pPr>
            <a:endParaRPr lang="ko-KR" altLang="ko-KR" sz="1200" dirty="0">
              <a:solidFill>
                <a:srgbClr val="333333"/>
              </a:solidFill>
              <a:latin typeface="微軟正黑體" pitchFamily="34" charset="-120"/>
              <a:ea typeface="HY견고딕" pitchFamily="18" charset="-127"/>
            </a:endParaRPr>
          </a:p>
        </p:txBody>
      </p:sp>
      <p:sp>
        <p:nvSpPr>
          <p:cNvPr id="26" name="Oval 50">
            <a:extLst>
              <a:ext uri="{FF2B5EF4-FFF2-40B4-BE49-F238E27FC236}">
                <a16:creationId xmlns:a16="http://schemas.microsoft.com/office/drawing/2014/main" id="{EEE84E68-D3C6-4AFE-BBBB-CD739B24F04A}"/>
              </a:ext>
            </a:extLst>
          </p:cNvPr>
          <p:cNvSpPr>
            <a:spLocks noChangeAspect="1" noChangeArrowheads="1"/>
          </p:cNvSpPr>
          <p:nvPr/>
        </p:nvSpPr>
        <p:spPr bwMode="auto">
          <a:xfrm>
            <a:off x="2275425" y="4420723"/>
            <a:ext cx="156334" cy="153987"/>
          </a:xfrm>
          <a:prstGeom prst="ellipse">
            <a:avLst/>
          </a:prstGeom>
          <a:solidFill>
            <a:srgbClr val="FF0000"/>
          </a:solidFill>
          <a:ln w="9525" algn="ctr">
            <a:noFill/>
            <a:round/>
            <a:headEnd/>
            <a:tailEnd/>
          </a:ln>
        </p:spPr>
        <p:txBody>
          <a:bodyPr wrap="none" anchor="ctr"/>
          <a:lstStyle/>
          <a:p>
            <a:pPr>
              <a:spcBef>
                <a:spcPct val="30000"/>
              </a:spcBef>
              <a:buSzPct val="75000"/>
              <a:buFontTx/>
              <a:buChar char="•"/>
              <a:defRPr/>
            </a:pPr>
            <a:endParaRPr lang="ko-KR" altLang="ko-KR" sz="1200" dirty="0">
              <a:solidFill>
                <a:srgbClr val="333333"/>
              </a:solidFill>
              <a:latin typeface="微軟正黑體" pitchFamily="34" charset="-120"/>
              <a:ea typeface="HY견고딕" pitchFamily="18" charset="-127"/>
            </a:endParaRPr>
          </a:p>
        </p:txBody>
      </p:sp>
      <p:sp>
        <p:nvSpPr>
          <p:cNvPr id="28" name="Oval 61">
            <a:extLst>
              <a:ext uri="{FF2B5EF4-FFF2-40B4-BE49-F238E27FC236}">
                <a16:creationId xmlns:a16="http://schemas.microsoft.com/office/drawing/2014/main" id="{653FE24D-B069-4195-8145-3194A3EE72B2}"/>
              </a:ext>
            </a:extLst>
          </p:cNvPr>
          <p:cNvSpPr>
            <a:spLocks noChangeAspect="1" noChangeArrowheads="1"/>
          </p:cNvSpPr>
          <p:nvPr/>
        </p:nvSpPr>
        <p:spPr bwMode="auto">
          <a:xfrm>
            <a:off x="4864124" y="4420723"/>
            <a:ext cx="156333" cy="153987"/>
          </a:xfrm>
          <a:prstGeom prst="ellipse">
            <a:avLst/>
          </a:prstGeom>
          <a:solidFill>
            <a:srgbClr val="21306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30000"/>
              </a:spcBef>
              <a:buSzPct val="75000"/>
              <a:buFontTx/>
              <a:buChar char="•"/>
              <a:defRPr/>
            </a:pPr>
            <a:endParaRPr lang="ko-KR" altLang="ko-KR" dirty="0">
              <a:latin typeface="微軟正黑體" pitchFamily="34" charset="-120"/>
              <a:ea typeface="HY견고딕" pitchFamily="18" charset="-127"/>
            </a:endParaRPr>
          </a:p>
        </p:txBody>
      </p:sp>
      <p:sp>
        <p:nvSpPr>
          <p:cNvPr id="29" name="Oval 63">
            <a:extLst>
              <a:ext uri="{FF2B5EF4-FFF2-40B4-BE49-F238E27FC236}">
                <a16:creationId xmlns:a16="http://schemas.microsoft.com/office/drawing/2014/main" id="{B3F1D0AA-F3E3-436F-A207-1FE31368344D}"/>
              </a:ext>
            </a:extLst>
          </p:cNvPr>
          <p:cNvSpPr>
            <a:spLocks noChangeAspect="1" noChangeArrowheads="1"/>
          </p:cNvSpPr>
          <p:nvPr/>
        </p:nvSpPr>
        <p:spPr bwMode="auto">
          <a:xfrm>
            <a:off x="7407052" y="4420723"/>
            <a:ext cx="156333" cy="153987"/>
          </a:xfrm>
          <a:prstGeom prst="ellipse">
            <a:avLst/>
          </a:prstGeom>
          <a:solidFill>
            <a:srgbClr val="21306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30000"/>
              </a:spcBef>
              <a:buSzPct val="75000"/>
              <a:buFontTx/>
              <a:buChar char="•"/>
              <a:defRPr/>
            </a:pPr>
            <a:endParaRPr lang="ko-KR" altLang="ko-KR" dirty="0">
              <a:latin typeface="微軟正黑體" pitchFamily="34" charset="-120"/>
              <a:ea typeface="HY견고딕" pitchFamily="18" charset="-127"/>
            </a:endParaRPr>
          </a:p>
        </p:txBody>
      </p:sp>
      <p:sp>
        <p:nvSpPr>
          <p:cNvPr id="30" name="직사각형 60">
            <a:extLst>
              <a:ext uri="{FF2B5EF4-FFF2-40B4-BE49-F238E27FC236}">
                <a16:creationId xmlns:a16="http://schemas.microsoft.com/office/drawing/2014/main" id="{F27688AD-A87A-4E69-9AD9-2A4D5E7A8807}"/>
              </a:ext>
            </a:extLst>
          </p:cNvPr>
          <p:cNvSpPr/>
          <p:nvPr/>
        </p:nvSpPr>
        <p:spPr>
          <a:xfrm>
            <a:off x="8833959" y="4625048"/>
            <a:ext cx="2266850" cy="830997"/>
          </a:xfrm>
          <a:prstGeom prst="rect">
            <a:avLst/>
          </a:prstGeom>
        </p:spPr>
        <p:txBody>
          <a:bodyPr>
            <a:spAutoFit/>
          </a:bodyPr>
          <a:lstStyle/>
          <a:p>
            <a:pPr marL="139700" indent="-139700" algn="just">
              <a:spcBef>
                <a:spcPts val="600"/>
              </a:spcBef>
              <a:buFont typeface="Arial" pitchFamily="34" charset="0"/>
              <a:buChar char="•"/>
              <a:defRPr/>
            </a:pPr>
            <a:r>
              <a:rPr lang="zh-TW" altLang="en-US" sz="1600" dirty="0">
                <a:latin typeface="微軟正黑體" pitchFamily="34" charset="-120"/>
                <a:ea typeface="微軟正黑體" pitchFamily="34" charset="-120"/>
              </a:rPr>
              <a:t>第</a:t>
            </a:r>
            <a:r>
              <a:rPr lang="en-US" altLang="zh-TW" sz="1600" dirty="0">
                <a:latin typeface="微軟正黑體" pitchFamily="34" charset="-120"/>
                <a:ea typeface="微軟正黑體" pitchFamily="34" charset="-120"/>
              </a:rPr>
              <a:t>8</a:t>
            </a:r>
            <a:r>
              <a:rPr lang="zh-TW" altLang="en-US" sz="1600" dirty="0">
                <a:latin typeface="微軟正黑體" pitchFamily="34" charset="-120"/>
                <a:ea typeface="微軟正黑體" pitchFamily="34" charset="-120"/>
              </a:rPr>
              <a:t>類學群錄取生</a:t>
            </a:r>
            <a:br>
              <a:rPr lang="en-US" altLang="zh-TW" sz="1600" dirty="0">
                <a:latin typeface="微軟正黑體" pitchFamily="34" charset="-120"/>
                <a:ea typeface="微軟正黑體" pitchFamily="34" charset="-120"/>
              </a:rPr>
            </a:br>
            <a:r>
              <a:rPr lang="zh-TW" altLang="en-US" sz="1600" dirty="0">
                <a:latin typeface="微軟正黑體" pitchFamily="34" charset="-120"/>
                <a:ea typeface="微軟正黑體" pitchFamily="34" charset="-120"/>
              </a:rPr>
              <a:t>網路聲明放棄入學資格</a:t>
            </a:r>
            <a:endParaRPr lang="en-US" altLang="ko-KR" sz="1400" dirty="0">
              <a:latin typeface="微軟正黑體" pitchFamily="34" charset="-120"/>
              <a:ea typeface="微軟正黑體" pitchFamily="34" charset="-120"/>
            </a:endParaRPr>
          </a:p>
        </p:txBody>
      </p:sp>
      <p:sp>
        <p:nvSpPr>
          <p:cNvPr id="31" name="직사각형 60">
            <a:extLst>
              <a:ext uri="{FF2B5EF4-FFF2-40B4-BE49-F238E27FC236}">
                <a16:creationId xmlns:a16="http://schemas.microsoft.com/office/drawing/2014/main" id="{007C6016-3C52-48A5-ABAB-85FA71EC86A7}"/>
              </a:ext>
            </a:extLst>
          </p:cNvPr>
          <p:cNvSpPr/>
          <p:nvPr/>
        </p:nvSpPr>
        <p:spPr>
          <a:xfrm>
            <a:off x="1365836" y="4625048"/>
            <a:ext cx="2266850" cy="1154162"/>
          </a:xfrm>
          <a:prstGeom prst="rect">
            <a:avLst/>
          </a:prstGeom>
        </p:spPr>
        <p:txBody>
          <a:bodyPr>
            <a:spAutoFit/>
          </a:bodyPr>
          <a:lstStyle/>
          <a:p>
            <a:pPr marL="139700" indent="-139700" algn="just">
              <a:spcBef>
                <a:spcPts val="300"/>
              </a:spcBef>
              <a:buFont typeface="Arial" pitchFamily="34" charset="0"/>
              <a:buChar char="•"/>
              <a:defRPr/>
            </a:pPr>
            <a:r>
              <a:rPr lang="zh-TW" altLang="en-US" sz="1600" dirty="0">
                <a:solidFill>
                  <a:srgbClr val="FF0000"/>
                </a:solidFill>
                <a:latin typeface="微軟正黑體" pitchFamily="34" charset="-120"/>
                <a:ea typeface="微軟正黑體" pitchFamily="34" charset="-120"/>
              </a:rPr>
              <a:t>第</a:t>
            </a:r>
            <a:r>
              <a:rPr lang="en-US" altLang="zh-TW" sz="1600" dirty="0">
                <a:solidFill>
                  <a:srgbClr val="FF0000"/>
                </a:solidFill>
                <a:latin typeface="微軟正黑體" pitchFamily="34" charset="-120"/>
                <a:ea typeface="微軟正黑體" pitchFamily="34" charset="-120"/>
              </a:rPr>
              <a:t>1</a:t>
            </a:r>
            <a:r>
              <a:rPr lang="zh-TW" altLang="en-US" sz="1600" dirty="0">
                <a:solidFill>
                  <a:srgbClr val="FF0000"/>
                </a:solidFill>
                <a:latin typeface="微軟正黑體" pitchFamily="34" charset="-120"/>
                <a:ea typeface="微軟正黑體" pitchFamily="34" charset="-120"/>
              </a:rPr>
              <a:t>至</a:t>
            </a:r>
            <a:r>
              <a:rPr lang="en-US" altLang="zh-TW" sz="1600" dirty="0">
                <a:solidFill>
                  <a:srgbClr val="FF0000"/>
                </a:solidFill>
                <a:latin typeface="微軟正黑體" pitchFamily="34" charset="-120"/>
                <a:ea typeface="微軟正黑體" pitchFamily="34" charset="-120"/>
              </a:rPr>
              <a:t>7</a:t>
            </a:r>
            <a:r>
              <a:rPr lang="zh-TW" altLang="en-US" sz="1600" dirty="0">
                <a:solidFill>
                  <a:srgbClr val="FF0000"/>
                </a:solidFill>
                <a:latin typeface="微軟正黑體" pitchFamily="34" charset="-120"/>
                <a:ea typeface="微軟正黑體" pitchFamily="34" charset="-120"/>
              </a:rPr>
              <a:t>類學群錄取名單公告</a:t>
            </a:r>
            <a:endParaRPr lang="en-US" altLang="zh-TW" sz="1600" dirty="0">
              <a:solidFill>
                <a:srgbClr val="FF0000"/>
              </a:solidFill>
              <a:latin typeface="微軟正黑體" pitchFamily="34" charset="-120"/>
              <a:ea typeface="微軟正黑體" pitchFamily="34" charset="-120"/>
            </a:endParaRPr>
          </a:p>
          <a:p>
            <a:pPr marL="139700" indent="-139700" algn="just">
              <a:spcBef>
                <a:spcPts val="300"/>
              </a:spcBef>
              <a:buFont typeface="Arial" pitchFamily="34" charset="0"/>
              <a:buChar char="•"/>
              <a:defRPr/>
            </a:pPr>
            <a:r>
              <a:rPr lang="zh-TW" altLang="en-US" sz="1600" dirty="0">
                <a:solidFill>
                  <a:srgbClr val="FF0000"/>
                </a:solidFill>
                <a:latin typeface="微軟正黑體" pitchFamily="34" charset="-120"/>
                <a:ea typeface="微軟正黑體" pitchFamily="34" charset="-120"/>
              </a:rPr>
              <a:t>第</a:t>
            </a:r>
            <a:r>
              <a:rPr lang="en-US" altLang="zh-TW" sz="1600" dirty="0">
                <a:solidFill>
                  <a:srgbClr val="FF0000"/>
                </a:solidFill>
                <a:latin typeface="微軟正黑體" pitchFamily="34" charset="-120"/>
                <a:ea typeface="微軟正黑體" pitchFamily="34" charset="-120"/>
              </a:rPr>
              <a:t>8</a:t>
            </a:r>
            <a:r>
              <a:rPr lang="zh-TW" altLang="en-US" sz="1600" dirty="0">
                <a:solidFill>
                  <a:srgbClr val="FF0000"/>
                </a:solidFill>
                <a:latin typeface="微軟正黑體" pitchFamily="34" charset="-120"/>
                <a:ea typeface="微軟正黑體" pitchFamily="34" charset="-120"/>
              </a:rPr>
              <a:t>類學群第一階段篩選結果公告</a:t>
            </a:r>
            <a:endParaRPr lang="en-US" altLang="ko-KR" sz="1600" dirty="0">
              <a:solidFill>
                <a:srgbClr val="FF0000"/>
              </a:solidFill>
              <a:latin typeface="微軟正黑體" pitchFamily="34" charset="-120"/>
              <a:ea typeface="微軟正黑體" pitchFamily="34" charset="-120"/>
            </a:endParaRPr>
          </a:p>
        </p:txBody>
      </p:sp>
      <p:sp>
        <p:nvSpPr>
          <p:cNvPr id="32" name="직사각형 60">
            <a:extLst>
              <a:ext uri="{FF2B5EF4-FFF2-40B4-BE49-F238E27FC236}">
                <a16:creationId xmlns:a16="http://schemas.microsoft.com/office/drawing/2014/main" id="{65787CEB-5555-495E-A048-1001D33D202A}"/>
              </a:ext>
            </a:extLst>
          </p:cNvPr>
          <p:cNvSpPr/>
          <p:nvPr/>
        </p:nvSpPr>
        <p:spPr>
          <a:xfrm>
            <a:off x="6331854" y="4625048"/>
            <a:ext cx="2266850" cy="584775"/>
          </a:xfrm>
          <a:prstGeom prst="rect">
            <a:avLst/>
          </a:prstGeom>
        </p:spPr>
        <p:txBody>
          <a:bodyPr>
            <a:spAutoFit/>
          </a:bodyPr>
          <a:lstStyle/>
          <a:p>
            <a:pPr marL="139700" indent="-139700" algn="just">
              <a:spcBef>
                <a:spcPts val="600"/>
              </a:spcBef>
              <a:buFont typeface="Arial" pitchFamily="34" charset="0"/>
              <a:buChar char="•"/>
              <a:defRPr/>
            </a:pPr>
            <a:r>
              <a:rPr lang="zh-TW" altLang="en-US" sz="1600" dirty="0">
                <a:latin typeface="微軟正黑體" pitchFamily="34" charset="-120"/>
                <a:ea typeface="微軟正黑體" pitchFamily="34" charset="-120"/>
              </a:rPr>
              <a:t>第</a:t>
            </a:r>
            <a:r>
              <a:rPr lang="en-US" altLang="zh-TW" sz="1600" dirty="0">
                <a:latin typeface="微軟正黑體" pitchFamily="34" charset="-120"/>
                <a:ea typeface="微軟正黑體" pitchFamily="34" charset="-120"/>
              </a:rPr>
              <a:t>8</a:t>
            </a:r>
            <a:r>
              <a:rPr lang="zh-TW" altLang="en-US" sz="1600" dirty="0">
                <a:latin typeface="微軟正黑體" pitchFamily="34" charset="-120"/>
                <a:ea typeface="微軟正黑體" pitchFamily="34" charset="-120"/>
              </a:rPr>
              <a:t>類學群錄取名單公告</a:t>
            </a:r>
            <a:endParaRPr lang="en-US" altLang="ko-KR" sz="1600" dirty="0">
              <a:latin typeface="微軟正黑體" pitchFamily="34" charset="-120"/>
              <a:ea typeface="微軟正黑體" pitchFamily="34" charset="-120"/>
            </a:endParaRPr>
          </a:p>
        </p:txBody>
      </p:sp>
      <p:sp>
        <p:nvSpPr>
          <p:cNvPr id="33" name="직사각형 60">
            <a:extLst>
              <a:ext uri="{FF2B5EF4-FFF2-40B4-BE49-F238E27FC236}">
                <a16:creationId xmlns:a16="http://schemas.microsoft.com/office/drawing/2014/main" id="{1DDD85AC-F421-406C-A5F6-79101D9AB414}"/>
              </a:ext>
            </a:extLst>
          </p:cNvPr>
          <p:cNvSpPr/>
          <p:nvPr/>
        </p:nvSpPr>
        <p:spPr>
          <a:xfrm>
            <a:off x="3809523" y="4605307"/>
            <a:ext cx="2266850" cy="830997"/>
          </a:xfrm>
          <a:prstGeom prst="rect">
            <a:avLst/>
          </a:prstGeom>
        </p:spPr>
        <p:txBody>
          <a:bodyPr>
            <a:spAutoFit/>
          </a:bodyPr>
          <a:lstStyle/>
          <a:p>
            <a:pPr marL="139700" indent="-139700" algn="just">
              <a:spcBef>
                <a:spcPts val="600"/>
              </a:spcBef>
              <a:buFont typeface="Arial" pitchFamily="34" charset="0"/>
              <a:buChar char="•"/>
              <a:defRPr/>
            </a:pPr>
            <a:r>
              <a:rPr lang="zh-TW" altLang="en-US" sz="1600" dirty="0">
                <a:solidFill>
                  <a:srgbClr val="0000FF"/>
                </a:solidFill>
                <a:latin typeface="微軟正黑體" pitchFamily="34" charset="-120"/>
                <a:ea typeface="微軟正黑體" pitchFamily="34" charset="-120"/>
              </a:rPr>
              <a:t>第</a:t>
            </a:r>
            <a:r>
              <a:rPr lang="en-US" altLang="zh-TW" sz="1600" dirty="0">
                <a:solidFill>
                  <a:srgbClr val="0000FF"/>
                </a:solidFill>
                <a:latin typeface="微軟正黑體" pitchFamily="34" charset="-120"/>
                <a:ea typeface="微軟正黑體" pitchFamily="34" charset="-120"/>
              </a:rPr>
              <a:t>1</a:t>
            </a:r>
            <a:r>
              <a:rPr lang="zh-TW" altLang="en-US" sz="1600" dirty="0">
                <a:solidFill>
                  <a:srgbClr val="0000FF"/>
                </a:solidFill>
                <a:latin typeface="微軟正黑體" pitchFamily="34" charset="-120"/>
                <a:ea typeface="微軟正黑體" pitchFamily="34" charset="-120"/>
              </a:rPr>
              <a:t>至</a:t>
            </a:r>
            <a:r>
              <a:rPr lang="en-US" altLang="zh-TW" sz="1600" dirty="0">
                <a:solidFill>
                  <a:srgbClr val="0000FF"/>
                </a:solidFill>
                <a:latin typeface="微軟正黑體" pitchFamily="34" charset="-120"/>
                <a:ea typeface="微軟正黑體" pitchFamily="34" charset="-120"/>
              </a:rPr>
              <a:t>7</a:t>
            </a:r>
            <a:r>
              <a:rPr lang="zh-TW" altLang="en-US" sz="1600" dirty="0">
                <a:solidFill>
                  <a:srgbClr val="0000FF"/>
                </a:solidFill>
                <a:latin typeface="微軟正黑體" pitchFamily="34" charset="-120"/>
                <a:ea typeface="微軟正黑體" pitchFamily="34" charset="-120"/>
              </a:rPr>
              <a:t>類學群錄取生網路聲明放棄入學資格</a:t>
            </a:r>
            <a:endParaRPr lang="en-US" altLang="ko-KR" sz="1600" dirty="0">
              <a:solidFill>
                <a:srgbClr val="0000FF"/>
              </a:solidFill>
              <a:latin typeface="微軟正黑體" pitchFamily="34" charset="-120"/>
              <a:ea typeface="微軟正黑體" pitchFamily="34" charset="-120"/>
            </a:endParaRPr>
          </a:p>
        </p:txBody>
      </p:sp>
      <p:sp>
        <p:nvSpPr>
          <p:cNvPr id="34" name="Oval 63">
            <a:extLst>
              <a:ext uri="{FF2B5EF4-FFF2-40B4-BE49-F238E27FC236}">
                <a16:creationId xmlns:a16="http://schemas.microsoft.com/office/drawing/2014/main" id="{B4573B76-0A8B-44F1-B4AB-D273F67C98DF}"/>
              </a:ext>
            </a:extLst>
          </p:cNvPr>
          <p:cNvSpPr>
            <a:spLocks noChangeAspect="1" noChangeArrowheads="1"/>
          </p:cNvSpPr>
          <p:nvPr/>
        </p:nvSpPr>
        <p:spPr bwMode="auto">
          <a:xfrm>
            <a:off x="10005174" y="4420240"/>
            <a:ext cx="156333" cy="153987"/>
          </a:xfrm>
          <a:prstGeom prst="ellipse">
            <a:avLst/>
          </a:prstGeom>
          <a:solidFill>
            <a:srgbClr val="21306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30000"/>
              </a:spcBef>
              <a:buSzPct val="75000"/>
              <a:buFontTx/>
              <a:buChar char="•"/>
              <a:defRPr/>
            </a:pPr>
            <a:endParaRPr lang="ko-KR" altLang="ko-KR" dirty="0">
              <a:latin typeface="微軟正黑體" pitchFamily="34" charset="-120"/>
              <a:ea typeface="HY견고딕" pitchFamily="18" charset="-127"/>
            </a:endParaRPr>
          </a:p>
        </p:txBody>
      </p:sp>
      <p:sp>
        <p:nvSpPr>
          <p:cNvPr id="35" name="矩形 34">
            <a:extLst>
              <a:ext uri="{FF2B5EF4-FFF2-40B4-BE49-F238E27FC236}">
                <a16:creationId xmlns:a16="http://schemas.microsoft.com/office/drawing/2014/main" id="{880BCA86-8769-4D1F-B613-73C192B7096E}"/>
              </a:ext>
            </a:extLst>
          </p:cNvPr>
          <p:cNvSpPr/>
          <p:nvPr/>
        </p:nvSpPr>
        <p:spPr>
          <a:xfrm>
            <a:off x="1874543" y="6165663"/>
            <a:ext cx="8442914" cy="445378"/>
          </a:xfrm>
          <a:prstGeom prst="rect">
            <a:avLst/>
          </a:prstGeom>
          <a:solidFill>
            <a:schemeClr val="accent2">
              <a:lumMod val="20000"/>
              <a:lumOff val="80000"/>
            </a:schemeClr>
          </a:solidFill>
          <a:ln/>
          <a:effectLst>
            <a:softEdge rad="12700"/>
          </a:effectLst>
        </p:spPr>
        <p:style>
          <a:lnRef idx="1">
            <a:schemeClr val="accent2"/>
          </a:lnRef>
          <a:fillRef idx="2">
            <a:schemeClr val="accent2"/>
          </a:fillRef>
          <a:effectRef idx="1">
            <a:schemeClr val="accent2"/>
          </a:effectRef>
          <a:fontRef idx="minor">
            <a:schemeClr val="dk1"/>
          </a:fontRef>
        </p:style>
        <p:txBody>
          <a:bodyPr wrap="square">
            <a:spAutoFit/>
          </a:bodyPr>
          <a:lstStyle/>
          <a:p>
            <a:pPr latinLnBrk="1">
              <a:lnSpc>
                <a:spcPts val="1300"/>
              </a:lnSpc>
              <a:spcBef>
                <a:spcPts val="600"/>
              </a:spcBef>
              <a:buClr>
                <a:srgbClr val="0058DA"/>
              </a:buClr>
              <a:defRPr/>
            </a:pPr>
            <a:br>
              <a:rPr lang="zh-TW" altLang="en-US" dirty="0">
                <a:solidFill>
                  <a:srgbClr val="0000FF"/>
                </a:solidFill>
                <a:latin typeface="微軟正黑體" panose="020B0604030504040204" pitchFamily="34" charset="-120"/>
                <a:ea typeface="微軟正黑體" panose="020B0604030504040204" pitchFamily="34" charset="-120"/>
              </a:rPr>
            </a:br>
            <a:r>
              <a:rPr lang="zh-TW" altLang="en-US" b="1" dirty="0">
                <a:solidFill>
                  <a:srgbClr val="0000FF"/>
                </a:solidFill>
                <a:latin typeface="微軟正黑體" panose="020B0604030504040204" pitchFamily="34" charset="-120"/>
                <a:ea typeface="微軟正黑體" panose="020B0604030504040204" pitchFamily="34" charset="-120"/>
              </a:rPr>
              <a:t>★繁星推薦高中各項作業及時程，請</a:t>
            </a:r>
            <a:r>
              <a:rPr lang="zh-TW" altLang="zh-TW" b="1" dirty="0">
                <a:solidFill>
                  <a:srgbClr val="0000FF"/>
                </a:solidFill>
                <a:latin typeface="微軟正黑體" panose="020B0604030504040204" pitchFamily="34" charset="-120"/>
                <a:ea typeface="微軟正黑體" panose="020B0604030504040204" pitchFamily="34" charset="-120"/>
              </a:rPr>
              <a:t>隨時上</a:t>
            </a:r>
            <a:r>
              <a:rPr lang="zh-TW" altLang="en-US" b="1" dirty="0">
                <a:solidFill>
                  <a:srgbClr val="0000FF"/>
                </a:solidFill>
                <a:latin typeface="微軟正黑體" panose="020B0604030504040204" pitchFamily="34" charset="-120"/>
                <a:ea typeface="微軟正黑體" panose="020B0604030504040204" pitchFamily="34" charset="-120"/>
              </a:rPr>
              <a:t>本會</a:t>
            </a:r>
            <a:r>
              <a:rPr lang="en-US" altLang="zh-TW" b="1" dirty="0">
                <a:solidFill>
                  <a:srgbClr val="0000FF"/>
                </a:solidFill>
                <a:latin typeface="微軟正黑體" panose="020B0604030504040204" pitchFamily="34" charset="-120"/>
                <a:ea typeface="微軟正黑體" panose="020B0604030504040204" pitchFamily="34" charset="-120"/>
              </a:rPr>
              <a:t>-</a:t>
            </a:r>
            <a:r>
              <a:rPr lang="zh-TW" altLang="en-US" b="1" dirty="0">
                <a:solidFill>
                  <a:srgbClr val="0000FF"/>
                </a:solidFill>
                <a:latin typeface="微軟正黑體" panose="020B0604030504040204" pitchFamily="34" charset="-120"/>
                <a:ea typeface="微軟正黑體" panose="020B0604030504040204" pitchFamily="34" charset="-120"/>
                <a:hlinkClick r:id="rId3">
                  <a:extLst>
                    <a:ext uri="{A12FA001-AC4F-418D-AE19-62706E023703}">
                      <ahyp:hlinkClr xmlns:ahyp="http://schemas.microsoft.com/office/drawing/2018/hyperlinkcolor" val="tx"/>
                    </a:ext>
                  </a:extLst>
                </a:hlinkClick>
              </a:rPr>
              <a:t>高中作業資訊系統</a:t>
            </a:r>
            <a:r>
              <a:rPr lang="zh-TW" altLang="zh-TW" b="1" dirty="0">
                <a:solidFill>
                  <a:srgbClr val="0000FF"/>
                </a:solidFill>
                <a:latin typeface="微軟正黑體" panose="020B0604030504040204" pitchFamily="34" charset="-120"/>
                <a:ea typeface="微軟正黑體" panose="020B0604030504040204" pitchFamily="34" charset="-120"/>
              </a:rPr>
              <a:t>查看</a:t>
            </a:r>
            <a:r>
              <a:rPr lang="zh-TW" altLang="en-US" dirty="0">
                <a:solidFill>
                  <a:srgbClr val="0000FF"/>
                </a:solidFill>
                <a:latin typeface="微軟正黑體" panose="020B0604030504040204" pitchFamily="34" charset="-120"/>
                <a:ea typeface="微軟正黑體" panose="020B0604030504040204" pitchFamily="34" charset="-120"/>
              </a:rPr>
              <a:t>。</a:t>
            </a:r>
            <a:endParaRPr lang="en-US" altLang="zh-TW" dirty="0">
              <a:solidFill>
                <a:srgbClr val="0000FF"/>
              </a:solidFill>
              <a:latin typeface="微軟正黑體" panose="020B0604030504040204" pitchFamily="34" charset="-120"/>
              <a:ea typeface="微軟正黑體" panose="020B0604030504040204" pitchFamily="34" charset="-120"/>
            </a:endParaRPr>
          </a:p>
        </p:txBody>
      </p:sp>
      <p:sp>
        <p:nvSpPr>
          <p:cNvPr id="44" name="AutoShape 12">
            <a:extLst>
              <a:ext uri="{FF2B5EF4-FFF2-40B4-BE49-F238E27FC236}">
                <a16:creationId xmlns:a16="http://schemas.microsoft.com/office/drawing/2014/main" id="{E8E068E1-DF23-4C8F-88F2-A22F8AA7BDA8}"/>
              </a:ext>
            </a:extLst>
          </p:cNvPr>
          <p:cNvSpPr>
            <a:spLocks noChangeArrowheads="1"/>
          </p:cNvSpPr>
          <p:nvPr/>
        </p:nvSpPr>
        <p:spPr bwMode="auto">
          <a:xfrm>
            <a:off x="1410693" y="1354788"/>
            <a:ext cx="2160000" cy="540000"/>
          </a:xfrm>
          <a:prstGeom prst="homePlate">
            <a:avLst>
              <a:gd name="adj" fmla="val 63872"/>
            </a:avLst>
          </a:prstGeom>
          <a:solidFill>
            <a:srgbClr val="FF9900"/>
          </a:solidFill>
          <a:ln>
            <a:noFill/>
          </a:ln>
          <a:effectLst/>
        </p:spPr>
        <p:txBody>
          <a:bodyPr wrap="none" anchor="ctr"/>
          <a:lstStyle/>
          <a:p>
            <a:pPr algn="ctr" fontAlgn="base">
              <a:spcBef>
                <a:spcPct val="0"/>
              </a:spcBef>
              <a:spcAft>
                <a:spcPct val="0"/>
              </a:spcAft>
            </a:pPr>
            <a:r>
              <a:rPr lang="en-US" altLang="zh-CN" dirty="0">
                <a:solidFill>
                  <a:schemeClr val="bg1"/>
                </a:solidFill>
                <a:latin typeface="微軟正黑體" panose="020B0604030504040204" pitchFamily="34" charset="-120"/>
                <a:ea typeface="微軟正黑體" panose="020B0604030504040204" pitchFamily="34" charset="-120"/>
              </a:rPr>
              <a:t>113.02.2</a:t>
            </a:r>
            <a:r>
              <a:rPr lang="en-US" altLang="zh-TW" dirty="0">
                <a:solidFill>
                  <a:schemeClr val="bg1"/>
                </a:solidFill>
                <a:latin typeface="微軟正黑體" panose="020B0604030504040204" pitchFamily="34" charset="-120"/>
                <a:ea typeface="微軟正黑體" panose="020B0604030504040204" pitchFamily="34" charset="-120"/>
              </a:rPr>
              <a:t>7</a:t>
            </a:r>
            <a:endParaRPr lang="zh-CN" altLang="en-US" dirty="0">
              <a:solidFill>
                <a:schemeClr val="bg1"/>
              </a:solidFill>
              <a:latin typeface="微軟正黑體" panose="020B0604030504040204" pitchFamily="34" charset="-120"/>
              <a:ea typeface="微軟正黑體" panose="020B0604030504040204" pitchFamily="34" charset="-120"/>
            </a:endParaRPr>
          </a:p>
        </p:txBody>
      </p:sp>
      <p:sp>
        <p:nvSpPr>
          <p:cNvPr id="46" name="AutoShape 12">
            <a:extLst>
              <a:ext uri="{FF2B5EF4-FFF2-40B4-BE49-F238E27FC236}">
                <a16:creationId xmlns:a16="http://schemas.microsoft.com/office/drawing/2014/main" id="{64B03E15-3C7F-4D4B-89E3-31180AC92F0B}"/>
              </a:ext>
            </a:extLst>
          </p:cNvPr>
          <p:cNvSpPr>
            <a:spLocks noChangeArrowheads="1"/>
          </p:cNvSpPr>
          <p:nvPr/>
        </p:nvSpPr>
        <p:spPr bwMode="auto">
          <a:xfrm>
            <a:off x="6256628" y="1377895"/>
            <a:ext cx="2160000" cy="540000"/>
          </a:xfrm>
          <a:prstGeom prst="homePlate">
            <a:avLst>
              <a:gd name="adj" fmla="val 63872"/>
            </a:avLst>
          </a:prstGeom>
          <a:solidFill>
            <a:srgbClr val="FF9900"/>
          </a:solidFill>
          <a:ln>
            <a:noFill/>
          </a:ln>
          <a:effectLst/>
        </p:spPr>
        <p:txBody>
          <a:bodyPr wrap="none" anchor="ctr"/>
          <a:lstStyle/>
          <a:p>
            <a:pPr algn="ctr" fontAlgn="base">
              <a:spcBef>
                <a:spcPct val="0"/>
              </a:spcBef>
              <a:spcAft>
                <a:spcPct val="0"/>
              </a:spcAft>
            </a:pPr>
            <a:r>
              <a:rPr lang="en-US" altLang="zh-CN" dirty="0">
                <a:solidFill>
                  <a:schemeClr val="bg1"/>
                </a:solidFill>
                <a:latin typeface="微軟正黑體" panose="020B0604030504040204" pitchFamily="34" charset="-120"/>
                <a:ea typeface="微軟正黑體" panose="020B0604030504040204" pitchFamily="34" charset="-120"/>
              </a:rPr>
              <a:t>113.03.01</a:t>
            </a:r>
            <a:endParaRPr lang="zh-CN" altLang="en-US" dirty="0">
              <a:solidFill>
                <a:schemeClr val="bg1"/>
              </a:solidFill>
              <a:latin typeface="微軟正黑體" panose="020B0604030504040204" pitchFamily="34" charset="-120"/>
              <a:ea typeface="微軟正黑體" panose="020B0604030504040204" pitchFamily="34" charset="-120"/>
            </a:endParaRPr>
          </a:p>
        </p:txBody>
      </p:sp>
      <p:sp>
        <p:nvSpPr>
          <p:cNvPr id="45" name="AutoShape 12">
            <a:extLst>
              <a:ext uri="{FF2B5EF4-FFF2-40B4-BE49-F238E27FC236}">
                <a16:creationId xmlns:a16="http://schemas.microsoft.com/office/drawing/2014/main" id="{FDFDBB60-4858-42F2-809F-359F251DE69D}"/>
              </a:ext>
            </a:extLst>
          </p:cNvPr>
          <p:cNvSpPr>
            <a:spLocks noChangeArrowheads="1"/>
          </p:cNvSpPr>
          <p:nvPr/>
        </p:nvSpPr>
        <p:spPr bwMode="auto">
          <a:xfrm>
            <a:off x="9106688" y="1380910"/>
            <a:ext cx="2160000" cy="540000"/>
          </a:xfrm>
          <a:prstGeom prst="homePlate">
            <a:avLst>
              <a:gd name="adj" fmla="val 63872"/>
            </a:avLst>
          </a:prstGeom>
          <a:solidFill>
            <a:schemeClr val="accent6">
              <a:lumMod val="75000"/>
            </a:schemeClr>
          </a:solidFill>
          <a:ln>
            <a:noFill/>
          </a:ln>
          <a:effectLst/>
        </p:spPr>
        <p:txBody>
          <a:bodyPr wrap="none" anchor="ctr"/>
          <a:lstStyle/>
          <a:p>
            <a:pPr algn="ctr" fontAlgn="base">
              <a:spcBef>
                <a:spcPct val="0"/>
              </a:spcBef>
              <a:spcAft>
                <a:spcPct val="0"/>
              </a:spcAft>
            </a:pPr>
            <a:r>
              <a:rPr lang="en-US" altLang="zh-CN" dirty="0">
                <a:solidFill>
                  <a:schemeClr val="bg1"/>
                </a:solidFill>
                <a:latin typeface="微軟正黑體" panose="020B0604030504040204" pitchFamily="34" charset="-120"/>
                <a:ea typeface="微軟正黑體" panose="020B0604030504040204" pitchFamily="34" charset="-120"/>
              </a:rPr>
              <a:t>113.03.12-03.13</a:t>
            </a:r>
            <a:endParaRPr lang="zh-CN" altLang="en-US" dirty="0">
              <a:solidFill>
                <a:schemeClr val="bg1"/>
              </a:solidFill>
              <a:latin typeface="微軟正黑體" panose="020B0604030504040204" pitchFamily="34" charset="-120"/>
              <a:ea typeface="微軟正黑體" panose="020B0604030504040204" pitchFamily="34" charset="-120"/>
            </a:endParaRPr>
          </a:p>
        </p:txBody>
      </p:sp>
      <p:sp>
        <p:nvSpPr>
          <p:cNvPr id="52" name="AutoShape 12">
            <a:extLst>
              <a:ext uri="{FF2B5EF4-FFF2-40B4-BE49-F238E27FC236}">
                <a16:creationId xmlns:a16="http://schemas.microsoft.com/office/drawing/2014/main" id="{FDFDBB60-4858-42F2-809F-359F251DE69D}"/>
              </a:ext>
            </a:extLst>
          </p:cNvPr>
          <p:cNvSpPr>
            <a:spLocks noChangeArrowheads="1"/>
          </p:cNvSpPr>
          <p:nvPr/>
        </p:nvSpPr>
        <p:spPr bwMode="auto">
          <a:xfrm>
            <a:off x="1419261" y="3791424"/>
            <a:ext cx="2160000" cy="540000"/>
          </a:xfrm>
          <a:prstGeom prst="homePlate">
            <a:avLst>
              <a:gd name="adj" fmla="val 63872"/>
            </a:avLst>
          </a:prstGeom>
          <a:solidFill>
            <a:schemeClr val="accent6">
              <a:lumMod val="75000"/>
            </a:schemeClr>
          </a:solidFill>
          <a:ln>
            <a:noFill/>
          </a:ln>
          <a:effectLst/>
        </p:spPr>
        <p:txBody>
          <a:bodyPr wrap="none" anchor="ctr"/>
          <a:lstStyle/>
          <a:p>
            <a:pPr algn="ctr" fontAlgn="base">
              <a:spcBef>
                <a:spcPct val="0"/>
              </a:spcBef>
              <a:spcAft>
                <a:spcPct val="0"/>
              </a:spcAft>
            </a:pPr>
            <a:r>
              <a:rPr lang="en-US" altLang="zh-CN" dirty="0">
                <a:solidFill>
                  <a:schemeClr val="bg1"/>
                </a:solidFill>
                <a:latin typeface="微軟正黑體" panose="020B0604030504040204" pitchFamily="34" charset="-120"/>
                <a:ea typeface="微軟正黑體" panose="020B0604030504040204" pitchFamily="34" charset="-120"/>
              </a:rPr>
              <a:t>113.03.19</a:t>
            </a:r>
            <a:endParaRPr lang="zh-CN" altLang="en-US" dirty="0">
              <a:solidFill>
                <a:schemeClr val="bg1"/>
              </a:solidFill>
              <a:latin typeface="微軟正黑體" panose="020B0604030504040204" pitchFamily="34" charset="-120"/>
              <a:ea typeface="微軟正黑體" panose="020B0604030504040204" pitchFamily="34" charset="-120"/>
            </a:endParaRPr>
          </a:p>
        </p:txBody>
      </p:sp>
      <p:sp>
        <p:nvSpPr>
          <p:cNvPr id="54" name="AutoShape 12">
            <a:extLst>
              <a:ext uri="{FF2B5EF4-FFF2-40B4-BE49-F238E27FC236}">
                <a16:creationId xmlns:a16="http://schemas.microsoft.com/office/drawing/2014/main" id="{E8E068E1-DF23-4C8F-88F2-A22F8AA7BDA8}"/>
              </a:ext>
            </a:extLst>
          </p:cNvPr>
          <p:cNvSpPr>
            <a:spLocks noChangeArrowheads="1"/>
          </p:cNvSpPr>
          <p:nvPr/>
        </p:nvSpPr>
        <p:spPr bwMode="auto">
          <a:xfrm>
            <a:off x="3784124" y="1358692"/>
            <a:ext cx="2160000" cy="540000"/>
          </a:xfrm>
          <a:prstGeom prst="homePlate">
            <a:avLst>
              <a:gd name="adj" fmla="val 63872"/>
            </a:avLst>
          </a:prstGeom>
          <a:solidFill>
            <a:srgbClr val="FF9900"/>
          </a:solidFill>
          <a:ln>
            <a:noFill/>
          </a:ln>
          <a:effectLst/>
        </p:spPr>
        <p:txBody>
          <a:bodyPr wrap="none" anchor="ctr"/>
          <a:lstStyle/>
          <a:p>
            <a:pPr algn="ctr" fontAlgn="base">
              <a:spcBef>
                <a:spcPct val="0"/>
              </a:spcBef>
              <a:spcAft>
                <a:spcPct val="0"/>
              </a:spcAft>
            </a:pPr>
            <a:r>
              <a:rPr lang="en-US" altLang="zh-CN" dirty="0">
                <a:solidFill>
                  <a:schemeClr val="bg1"/>
                </a:solidFill>
                <a:latin typeface="微軟正黑體" panose="020B0604030504040204" pitchFamily="34" charset="-120"/>
                <a:ea typeface="微軟正黑體" panose="020B0604030504040204" pitchFamily="34" charset="-120"/>
              </a:rPr>
              <a:t>113.02.27</a:t>
            </a:r>
            <a:endParaRPr lang="zh-CN" altLang="en-US" dirty="0">
              <a:solidFill>
                <a:schemeClr val="bg1"/>
              </a:solidFill>
              <a:latin typeface="微軟正黑體" panose="020B0604030504040204" pitchFamily="34" charset="-120"/>
              <a:ea typeface="微軟正黑體" panose="020B0604030504040204" pitchFamily="34" charset="-120"/>
            </a:endParaRPr>
          </a:p>
        </p:txBody>
      </p:sp>
      <p:sp>
        <p:nvSpPr>
          <p:cNvPr id="55" name="AutoShape 12">
            <a:extLst>
              <a:ext uri="{FF2B5EF4-FFF2-40B4-BE49-F238E27FC236}">
                <a16:creationId xmlns:a16="http://schemas.microsoft.com/office/drawing/2014/main" id="{E8E068E1-DF23-4C8F-88F2-A22F8AA7BDA8}"/>
              </a:ext>
            </a:extLst>
          </p:cNvPr>
          <p:cNvSpPr>
            <a:spLocks noChangeArrowheads="1"/>
          </p:cNvSpPr>
          <p:nvPr/>
        </p:nvSpPr>
        <p:spPr bwMode="auto">
          <a:xfrm>
            <a:off x="3940457" y="3759696"/>
            <a:ext cx="2160000" cy="540000"/>
          </a:xfrm>
          <a:prstGeom prst="homePlate">
            <a:avLst>
              <a:gd name="adj" fmla="val 63872"/>
            </a:avLst>
          </a:prstGeom>
          <a:solidFill>
            <a:srgbClr val="FF9900"/>
          </a:solidFill>
          <a:ln>
            <a:noFill/>
          </a:ln>
          <a:effectLst/>
        </p:spPr>
        <p:txBody>
          <a:bodyPr wrap="none" anchor="ctr"/>
          <a:lstStyle/>
          <a:p>
            <a:pPr algn="ctr" fontAlgn="base">
              <a:spcBef>
                <a:spcPct val="0"/>
              </a:spcBef>
              <a:spcAft>
                <a:spcPct val="0"/>
              </a:spcAft>
            </a:pPr>
            <a:r>
              <a:rPr lang="en-US" altLang="zh-CN" dirty="0">
                <a:solidFill>
                  <a:schemeClr val="bg1"/>
                </a:solidFill>
                <a:latin typeface="微軟正黑體" panose="020B0604030504040204" pitchFamily="34" charset="-120"/>
                <a:ea typeface="微軟正黑體" panose="020B0604030504040204" pitchFamily="34" charset="-120"/>
              </a:rPr>
              <a:t>113.03.21</a:t>
            </a:r>
            <a:endParaRPr lang="zh-CN" altLang="en-US" dirty="0">
              <a:solidFill>
                <a:schemeClr val="bg1"/>
              </a:solidFill>
              <a:latin typeface="微軟正黑體" panose="020B0604030504040204" pitchFamily="34" charset="-120"/>
              <a:ea typeface="微軟正黑體" panose="020B0604030504040204" pitchFamily="34" charset="-120"/>
            </a:endParaRPr>
          </a:p>
        </p:txBody>
      </p:sp>
      <p:sp>
        <p:nvSpPr>
          <p:cNvPr id="56" name="AutoShape 12">
            <a:extLst>
              <a:ext uri="{FF2B5EF4-FFF2-40B4-BE49-F238E27FC236}">
                <a16:creationId xmlns:a16="http://schemas.microsoft.com/office/drawing/2014/main" id="{E8E068E1-DF23-4C8F-88F2-A22F8AA7BDA8}"/>
              </a:ext>
            </a:extLst>
          </p:cNvPr>
          <p:cNvSpPr>
            <a:spLocks noChangeArrowheads="1"/>
          </p:cNvSpPr>
          <p:nvPr/>
        </p:nvSpPr>
        <p:spPr bwMode="auto">
          <a:xfrm>
            <a:off x="6537026" y="3728772"/>
            <a:ext cx="2160000" cy="540000"/>
          </a:xfrm>
          <a:prstGeom prst="homePlate">
            <a:avLst>
              <a:gd name="adj" fmla="val 63872"/>
            </a:avLst>
          </a:prstGeom>
          <a:solidFill>
            <a:srgbClr val="FF9900"/>
          </a:solidFill>
          <a:ln>
            <a:noFill/>
          </a:ln>
          <a:effectLst/>
        </p:spPr>
        <p:txBody>
          <a:bodyPr wrap="none" anchor="ctr"/>
          <a:lstStyle/>
          <a:p>
            <a:pPr algn="ctr" fontAlgn="base">
              <a:spcBef>
                <a:spcPct val="0"/>
              </a:spcBef>
              <a:spcAft>
                <a:spcPct val="0"/>
              </a:spcAft>
            </a:pPr>
            <a:r>
              <a:rPr lang="en-US" altLang="zh-CN" dirty="0">
                <a:solidFill>
                  <a:schemeClr val="bg1"/>
                </a:solidFill>
                <a:latin typeface="微軟正黑體" panose="020B0604030504040204" pitchFamily="34" charset="-120"/>
                <a:ea typeface="微軟正黑體" panose="020B0604030504040204" pitchFamily="34" charset="-120"/>
              </a:rPr>
              <a:t>113.06.05</a:t>
            </a:r>
            <a:endParaRPr lang="zh-CN" altLang="en-US" dirty="0">
              <a:solidFill>
                <a:schemeClr val="bg1"/>
              </a:solidFill>
              <a:latin typeface="微軟正黑體" panose="020B0604030504040204" pitchFamily="34" charset="-120"/>
              <a:ea typeface="微軟正黑體" panose="020B0604030504040204" pitchFamily="34" charset="-120"/>
            </a:endParaRPr>
          </a:p>
        </p:txBody>
      </p:sp>
      <p:sp>
        <p:nvSpPr>
          <p:cNvPr id="57" name="AutoShape 12">
            <a:extLst>
              <a:ext uri="{FF2B5EF4-FFF2-40B4-BE49-F238E27FC236}">
                <a16:creationId xmlns:a16="http://schemas.microsoft.com/office/drawing/2014/main" id="{E8E068E1-DF23-4C8F-88F2-A22F8AA7BDA8}"/>
              </a:ext>
            </a:extLst>
          </p:cNvPr>
          <p:cNvSpPr>
            <a:spLocks noChangeArrowheads="1"/>
          </p:cNvSpPr>
          <p:nvPr/>
        </p:nvSpPr>
        <p:spPr bwMode="auto">
          <a:xfrm>
            <a:off x="9131519" y="3706737"/>
            <a:ext cx="2160000" cy="540000"/>
          </a:xfrm>
          <a:prstGeom prst="homePlate">
            <a:avLst>
              <a:gd name="adj" fmla="val 63872"/>
            </a:avLst>
          </a:prstGeom>
          <a:solidFill>
            <a:srgbClr val="FF9900"/>
          </a:solidFill>
          <a:ln>
            <a:noFill/>
          </a:ln>
          <a:effectLst/>
        </p:spPr>
        <p:txBody>
          <a:bodyPr wrap="none" anchor="ctr"/>
          <a:lstStyle/>
          <a:p>
            <a:pPr algn="ctr" fontAlgn="base">
              <a:spcBef>
                <a:spcPct val="0"/>
              </a:spcBef>
              <a:spcAft>
                <a:spcPct val="0"/>
              </a:spcAft>
            </a:pPr>
            <a:r>
              <a:rPr lang="en-US" altLang="zh-CN" dirty="0">
                <a:solidFill>
                  <a:schemeClr val="bg1"/>
                </a:solidFill>
                <a:latin typeface="微軟正黑體" panose="020B0604030504040204" pitchFamily="34" charset="-120"/>
                <a:ea typeface="微軟正黑體" panose="020B0604030504040204" pitchFamily="34" charset="-120"/>
              </a:rPr>
              <a:t>113.06.16</a:t>
            </a:r>
            <a:endParaRPr lang="zh-CN" altLang="en-US" dirty="0">
              <a:solidFill>
                <a:schemeClr val="bg1"/>
              </a:solidFill>
              <a:latin typeface="微軟正黑體" panose="020B0604030504040204" pitchFamily="34" charset="-120"/>
              <a:ea typeface="微軟正黑體" panose="020B0604030504040204" pitchFamily="34" charset="-120"/>
            </a:endParaRPr>
          </a:p>
        </p:txBody>
      </p:sp>
      <p:sp>
        <p:nvSpPr>
          <p:cNvPr id="36" name="投影片編號版面配置區 5">
            <a:extLst>
              <a:ext uri="{FF2B5EF4-FFF2-40B4-BE49-F238E27FC236}">
                <a16:creationId xmlns:a16="http://schemas.microsoft.com/office/drawing/2014/main" id="{A5DA5494-2C46-4F83-AB05-3AD5456EE102}"/>
              </a:ext>
            </a:extLst>
          </p:cNvPr>
          <p:cNvSpPr txBox="1">
            <a:spLocks/>
          </p:cNvSpPr>
          <p:nvPr/>
        </p:nvSpPr>
        <p:spPr>
          <a:xfrm>
            <a:off x="9448800" y="6492875"/>
            <a:ext cx="2743200" cy="365125"/>
          </a:xfrm>
          <a:prstGeom prst="rect">
            <a:avLst/>
          </a:prstGeom>
        </p:spPr>
        <p:txBody>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2DCFF18E-38F5-4FDF-89F7-AD020A27C1B7}" type="slidenum">
              <a:rPr lang="zh-TW" altLang="en-US" sz="1400" smtClean="0"/>
              <a:pPr algn="r"/>
              <a:t>2</a:t>
            </a:fld>
            <a:endParaRPr lang="zh-TW" altLang="en-US" sz="1400"/>
          </a:p>
        </p:txBody>
      </p:sp>
    </p:spTree>
    <p:extLst>
      <p:ext uri="{BB962C8B-B14F-4D97-AF65-F5344CB8AC3E}">
        <p14:creationId xmlns:p14="http://schemas.microsoft.com/office/powerpoint/2010/main" val="3732653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내용 개체 틀 4">
            <a:extLst>
              <a:ext uri="{FF2B5EF4-FFF2-40B4-BE49-F238E27FC236}">
                <a16:creationId xmlns:a16="http://schemas.microsoft.com/office/drawing/2014/main" id="{268271A4-D712-4C42-A1FD-8C12AE783168}"/>
              </a:ext>
            </a:extLst>
          </p:cNvPr>
          <p:cNvSpPr txBox="1">
            <a:spLocks/>
          </p:cNvSpPr>
          <p:nvPr/>
        </p:nvSpPr>
        <p:spPr>
          <a:xfrm>
            <a:off x="1411057" y="1396767"/>
            <a:ext cx="4684943" cy="2520000"/>
          </a:xfrm>
          <a:prstGeom prst="rect">
            <a:avLst/>
          </a:prstGeom>
          <a:solidFill>
            <a:schemeClr val="accent2">
              <a:lumMod val="20000"/>
              <a:lumOff val="80000"/>
            </a:schemeClr>
          </a:solidFill>
          <a:ln>
            <a:noFill/>
            <a:headEnd type="none" w="med" len="med"/>
            <a:tailEnd type="none" w="med" len="med"/>
          </a:ln>
          <a:effectLst>
            <a:outerShdw blurRad="63500" sx="102000" sy="102000" algn="c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lIns="180000" tIns="180000" rIns="18000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114300" indent="149225">
              <a:buClr>
                <a:schemeClr val="accent2"/>
              </a:buClr>
              <a:buFont typeface="Wingdings" panose="05000000000000000000" pitchFamily="2" charset="2"/>
              <a:buChar char="u"/>
            </a:pPr>
            <a:r>
              <a:rPr lang="zh-TW" altLang="en-US" sz="24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報名費</a:t>
            </a:r>
            <a:endParaRPr lang="en-US" altLang="zh-TW" sz="24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endParaRPr>
          </a:p>
          <a:p>
            <a:pPr marL="446088" indent="-182563">
              <a:lnSpc>
                <a:spcPct val="100000"/>
              </a:lnSpc>
              <a:spcBef>
                <a:spcPts val="0"/>
              </a:spcBef>
            </a:pPr>
            <a:r>
              <a:rPr lang="zh-TW" altLang="en-US" sz="18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每位考生</a:t>
            </a:r>
            <a:r>
              <a:rPr lang="en-US" altLang="zh-TW" sz="18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200</a:t>
            </a:r>
            <a:r>
              <a:rPr lang="zh-TW" altLang="en-US" sz="18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元</a:t>
            </a:r>
            <a:endParaRPr lang="en-US" altLang="zh-TW" sz="18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endParaRPr>
          </a:p>
          <a:p>
            <a:pPr marL="446088" indent="-182563">
              <a:lnSpc>
                <a:spcPct val="100000"/>
              </a:lnSpc>
              <a:spcBef>
                <a:spcPts val="0"/>
              </a:spcBef>
            </a:pPr>
            <a:r>
              <a:rPr lang="zh-TW" altLang="zh-TW" sz="18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低收入戶考生：全免優待</a:t>
            </a:r>
            <a:endParaRPr lang="en-US" altLang="zh-TW" sz="18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endParaRPr>
          </a:p>
          <a:p>
            <a:pPr marL="446088" indent="-182563">
              <a:lnSpc>
                <a:spcPct val="100000"/>
              </a:lnSpc>
              <a:spcBef>
                <a:spcPts val="0"/>
              </a:spcBef>
            </a:pPr>
            <a:r>
              <a:rPr lang="zh-TW" altLang="zh-TW" sz="18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中低收入戶考生：新臺幣</a:t>
            </a:r>
            <a:r>
              <a:rPr lang="en-US" altLang="zh-TW" sz="18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80</a:t>
            </a:r>
            <a:r>
              <a:rPr lang="zh-TW" altLang="zh-TW" sz="18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元整</a:t>
            </a:r>
            <a:endParaRPr lang="en-US" altLang="zh-TW" sz="18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endParaRPr>
          </a:p>
          <a:p>
            <a:pPr marL="446088" indent="-182563">
              <a:lnSpc>
                <a:spcPct val="100000"/>
              </a:lnSpc>
              <a:spcBef>
                <a:spcPts val="0"/>
              </a:spcBef>
              <a:buNone/>
            </a:pPr>
            <a:r>
              <a:rPr lang="en-US" altLang="zh-TW" sz="1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 </a:t>
            </a:r>
            <a:r>
              <a:rPr lang="zh-TW" altLang="en-US" sz="1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經推薦學校審核通過即可減免，證明文件毋須郵寄至本會。</a:t>
            </a:r>
            <a:endParaRPr lang="en-US" altLang="zh-TW" sz="1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endParaRPr>
          </a:p>
          <a:p>
            <a:pPr marL="446088" indent="-182563">
              <a:lnSpc>
                <a:spcPct val="100000"/>
              </a:lnSpc>
              <a:spcBef>
                <a:spcPts val="0"/>
              </a:spcBef>
              <a:buNone/>
            </a:pPr>
            <a:r>
              <a:rPr lang="en-US" altLang="zh-TW" sz="1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 </a:t>
            </a:r>
            <a:r>
              <a:rPr lang="zh-TW" altLang="en-US" sz="1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如考生今年被取消低收或中低收入戶身分，但於報名</a:t>
            </a:r>
            <a:r>
              <a:rPr lang="en-US" altLang="zh-TW" sz="1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113</a:t>
            </a:r>
            <a:r>
              <a:rPr lang="zh-TW" altLang="en-US" sz="1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學測時有具備低收或中低收入戶身分，即</a:t>
            </a:r>
            <a:r>
              <a:rPr lang="zh-TW" altLang="en-US" sz="14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從寬認定</a:t>
            </a:r>
            <a:r>
              <a:rPr lang="zh-TW" altLang="en-US" sz="1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其具備減免資格。</a:t>
            </a:r>
            <a:endParaRPr lang="en-US" altLang="zh-TW" sz="1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26" name="내용 개체 틀 5">
            <a:extLst>
              <a:ext uri="{FF2B5EF4-FFF2-40B4-BE49-F238E27FC236}">
                <a16:creationId xmlns:a16="http://schemas.microsoft.com/office/drawing/2014/main" id="{2B8CB372-73C0-4BD0-AC42-B652E8D6775E}"/>
              </a:ext>
            </a:extLst>
          </p:cNvPr>
          <p:cNvSpPr txBox="1">
            <a:spLocks/>
          </p:cNvSpPr>
          <p:nvPr/>
        </p:nvSpPr>
        <p:spPr>
          <a:xfrm>
            <a:off x="6796666" y="1408197"/>
            <a:ext cx="4683600" cy="2520000"/>
          </a:xfrm>
          <a:prstGeom prst="rect">
            <a:avLst/>
          </a:prstGeom>
          <a:solidFill>
            <a:schemeClr val="accent2">
              <a:lumMod val="20000"/>
              <a:lumOff val="80000"/>
            </a:schemeClr>
          </a:solidFill>
          <a:ln>
            <a:noFill/>
            <a:headEnd type="none" w="med" len="med"/>
            <a:tailEnd type="none" w="med" len="med"/>
          </a:ln>
          <a:effectLst>
            <a:outerShdw blurRad="63500" sx="102000" sy="102000" algn="c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vert="horz" lIns="180000" tIns="18000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263525" indent="-263525">
              <a:buClr>
                <a:schemeClr val="accent2"/>
              </a:buClr>
              <a:buFont typeface="Wingdings" panose="05000000000000000000" pitchFamily="2" charset="2"/>
              <a:buChar char="u"/>
            </a:pPr>
            <a:r>
              <a:rPr lang="zh-TW" altLang="en-US" sz="24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報名費帳號</a:t>
            </a:r>
            <a:endParaRPr lang="en-US" altLang="zh-TW" sz="24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endParaRPr>
          </a:p>
          <a:p>
            <a:pPr marL="446088" indent="-182563">
              <a:lnSpc>
                <a:spcPct val="100000"/>
              </a:lnSpc>
            </a:pPr>
            <a:r>
              <a:rPr lang="zh-TW" altLang="en-US" sz="18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各校的報名費帳號都不同，請依照報名系統繳費報表中的帳號繳納</a:t>
            </a:r>
            <a:endParaRPr lang="en-US" altLang="ko-KR" sz="18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28" name="내용 개체 틀 6">
            <a:extLst>
              <a:ext uri="{FF2B5EF4-FFF2-40B4-BE49-F238E27FC236}">
                <a16:creationId xmlns:a16="http://schemas.microsoft.com/office/drawing/2014/main" id="{20C3FC1C-8AD5-49E5-8ECE-795758A39EB3}"/>
              </a:ext>
            </a:extLst>
          </p:cNvPr>
          <p:cNvSpPr txBox="1">
            <a:spLocks/>
          </p:cNvSpPr>
          <p:nvPr/>
        </p:nvSpPr>
        <p:spPr>
          <a:xfrm>
            <a:off x="1364701" y="4172423"/>
            <a:ext cx="4684944" cy="2400249"/>
          </a:xfrm>
          <a:prstGeom prst="rect">
            <a:avLst/>
          </a:prstGeom>
          <a:solidFill>
            <a:schemeClr val="accent2">
              <a:lumMod val="20000"/>
              <a:lumOff val="80000"/>
            </a:schemeClr>
          </a:solidFill>
          <a:ln>
            <a:noFill/>
            <a:headEnd type="none" w="med" len="med"/>
            <a:tailEnd type="none" w="med" len="med"/>
          </a:ln>
          <a:effectLst>
            <a:outerShdw blurRad="63500" sx="102000" sy="102000" algn="c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vert="horz" lIns="180000" tIns="18000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114300" indent="-114300">
              <a:buClr>
                <a:schemeClr val="accent2"/>
              </a:buClr>
              <a:buFont typeface="Wingdings" panose="05000000000000000000" pitchFamily="2" charset="2"/>
              <a:buChar char="u"/>
            </a:pPr>
            <a:r>
              <a:rPr lang="zh-TW" altLang="en-US" sz="24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繳費時間</a:t>
            </a:r>
            <a:r>
              <a:rPr lang="ko-KR" altLang="en-US" sz="2000" b="1" dirty="0">
                <a:solidFill>
                  <a:schemeClr val="tx1"/>
                </a:solidFill>
                <a:latin typeface="微軟正黑體" panose="020B0604030504040204" pitchFamily="34" charset="-120"/>
                <a:ea typeface="HY헤드라인M" pitchFamily="18" charset="-127"/>
                <a:cs typeface="Times New Roman" panose="02020603050405020304" pitchFamily="18" charset="0"/>
              </a:rPr>
              <a:t> </a:t>
            </a:r>
            <a:endParaRPr lang="en-US" altLang="ko-KR" sz="20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endParaRPr>
          </a:p>
          <a:p>
            <a:pPr marL="354013" indent="-171450">
              <a:lnSpc>
                <a:spcPct val="100000"/>
              </a:lnSpc>
            </a:pPr>
            <a:r>
              <a:rPr lang="en-US" altLang="zh-TW" sz="18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113.03.12</a:t>
            </a:r>
            <a:r>
              <a:rPr lang="zh-TW" altLang="en-US" sz="18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上午</a:t>
            </a:r>
            <a:r>
              <a:rPr lang="en-US" altLang="zh-TW" sz="18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0</a:t>
            </a:r>
            <a:r>
              <a:rPr lang="zh-TW" altLang="en-US" sz="18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時起至</a:t>
            </a:r>
            <a:br>
              <a:rPr lang="en-US" altLang="zh-TW" sz="18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br>
            <a:r>
              <a:rPr lang="en-US" altLang="zh-TW" sz="18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113.03.13</a:t>
            </a:r>
            <a:r>
              <a:rPr lang="zh-TW" altLang="en-US" sz="18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下午</a:t>
            </a:r>
            <a:r>
              <a:rPr lang="en-US" altLang="zh-TW" sz="18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5</a:t>
            </a:r>
            <a:r>
              <a:rPr lang="zh-TW" altLang="en-US" sz="18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時止</a:t>
            </a:r>
            <a:endParaRPr lang="en-US" altLang="ko-KR" sz="18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29" name="내용 개체 틀 7">
            <a:extLst>
              <a:ext uri="{FF2B5EF4-FFF2-40B4-BE49-F238E27FC236}">
                <a16:creationId xmlns:a16="http://schemas.microsoft.com/office/drawing/2014/main" id="{73360B2F-4318-471C-AC5D-46B9CCB30657}"/>
              </a:ext>
            </a:extLst>
          </p:cNvPr>
          <p:cNvSpPr txBox="1">
            <a:spLocks/>
          </p:cNvSpPr>
          <p:nvPr/>
        </p:nvSpPr>
        <p:spPr>
          <a:xfrm>
            <a:off x="6796667" y="4183853"/>
            <a:ext cx="4683600" cy="2400249"/>
          </a:xfrm>
          <a:prstGeom prst="rect">
            <a:avLst/>
          </a:prstGeom>
          <a:solidFill>
            <a:schemeClr val="accent2">
              <a:lumMod val="20000"/>
              <a:lumOff val="80000"/>
            </a:schemeClr>
          </a:solidFill>
          <a:ln>
            <a:noFill/>
            <a:headEnd type="none" w="med" len="med"/>
            <a:tailEnd type="none" w="med" len="med"/>
          </a:ln>
          <a:effectLst>
            <a:outerShdw blurRad="63500" sx="102000" sy="102000" algn="c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vert="horz" lIns="180000" tIns="18000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354013" indent="-354013">
              <a:spcBef>
                <a:spcPts val="0"/>
              </a:spcBef>
              <a:buClr>
                <a:schemeClr val="accent2"/>
              </a:buClr>
              <a:buFont typeface="Wingdings" panose="05000000000000000000" pitchFamily="2" charset="2"/>
              <a:buChar char="u"/>
            </a:pPr>
            <a:r>
              <a:rPr lang="zh-TW" altLang="en-US" sz="24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繳費方式</a:t>
            </a:r>
            <a:r>
              <a:rPr lang="ko-KR" altLang="en-US" sz="1500" dirty="0">
                <a:solidFill>
                  <a:schemeClr val="tx1"/>
                </a:solidFill>
                <a:latin typeface="微軟正黑體" panose="020B0604030504040204" pitchFamily="34" charset="-120"/>
                <a:ea typeface="HY헤드라인M" pitchFamily="18" charset="-127"/>
                <a:cs typeface="Times New Roman" panose="02020603050405020304" pitchFamily="18" charset="0"/>
              </a:rPr>
              <a:t> </a:t>
            </a:r>
            <a:r>
              <a:rPr lang="en-US" altLang="zh-TW" sz="15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a:t>
            </a:r>
            <a:r>
              <a:rPr lang="zh-TW" altLang="en-US" sz="15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報名費帳號僅限繳費一次</a:t>
            </a:r>
            <a:r>
              <a:rPr lang="en-US" altLang="zh-TW" sz="15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a:t>
            </a:r>
            <a:endParaRPr lang="en-US" altLang="ko-KR" sz="15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endParaRPr>
          </a:p>
          <a:p>
            <a:pPr marL="354013" indent="-171450">
              <a:lnSpc>
                <a:spcPct val="100000"/>
              </a:lnSpc>
              <a:spcBef>
                <a:spcPts val="600"/>
              </a:spcBef>
            </a:pPr>
            <a:r>
              <a:rPr lang="zh-TW" altLang="en-US" sz="15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至臺灣銀行各分行繳費</a:t>
            </a:r>
            <a:br>
              <a:rPr lang="zh-TW" altLang="en-US" sz="15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br>
            <a:r>
              <a:rPr lang="zh-TW" altLang="en-US" sz="15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持由報名系統列印出之「臺灣銀行專用繳費單」臨櫃繳費</a:t>
            </a:r>
            <a:endParaRPr lang="en-US" altLang="zh-TW" sz="15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endParaRPr>
          </a:p>
          <a:p>
            <a:pPr marL="354013" indent="-171450">
              <a:lnSpc>
                <a:spcPct val="100000"/>
              </a:lnSpc>
              <a:spcBef>
                <a:spcPts val="600"/>
              </a:spcBef>
            </a:pPr>
            <a:r>
              <a:rPr lang="zh-TW" altLang="en-US" sz="15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至各金融機構跨行匯款</a:t>
            </a:r>
            <a:br>
              <a:rPr lang="en-US" altLang="zh-TW" sz="15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br>
            <a:r>
              <a:rPr lang="zh-TW" altLang="en-US" sz="15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須填寫各金融機構的跨行匯款單</a:t>
            </a:r>
            <a:endParaRPr lang="en-US" altLang="zh-TW" sz="15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endParaRPr>
          </a:p>
          <a:p>
            <a:pPr marL="354013" indent="-171450">
              <a:lnSpc>
                <a:spcPct val="100000"/>
              </a:lnSpc>
              <a:spcBef>
                <a:spcPts val="600"/>
              </a:spcBef>
            </a:pPr>
            <a:r>
              <a:rPr lang="zh-TW" altLang="en-US" sz="15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至自動櫃員機</a:t>
            </a:r>
            <a:r>
              <a:rPr lang="en-US" altLang="zh-TW" sz="15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(ATM)</a:t>
            </a:r>
            <a:r>
              <a:rPr lang="zh-TW" altLang="en-US" sz="15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或網路</a:t>
            </a:r>
            <a:r>
              <a:rPr lang="en-US" altLang="zh-TW" sz="15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ATM</a:t>
            </a:r>
            <a:r>
              <a:rPr lang="zh-TW" altLang="en-US" sz="15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轉帳繳費</a:t>
            </a:r>
            <a:br>
              <a:rPr lang="en-US" altLang="zh-TW" sz="15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br>
            <a:r>
              <a:rPr lang="zh-TW" altLang="en-US" sz="15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轉帳金額上限依持卡銀行規定</a:t>
            </a:r>
            <a:endParaRPr lang="ko-KR" altLang="en-US" sz="15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grpSp>
        <p:nvGrpSpPr>
          <p:cNvPr id="30" name="群組 29">
            <a:extLst>
              <a:ext uri="{FF2B5EF4-FFF2-40B4-BE49-F238E27FC236}">
                <a16:creationId xmlns:a16="http://schemas.microsoft.com/office/drawing/2014/main" id="{D4B6BFC1-E89E-48CC-A2ED-885780F39E6A}"/>
              </a:ext>
            </a:extLst>
          </p:cNvPr>
          <p:cNvGrpSpPr/>
          <p:nvPr/>
        </p:nvGrpSpPr>
        <p:grpSpPr>
          <a:xfrm>
            <a:off x="6571336" y="4075037"/>
            <a:ext cx="449858" cy="432000"/>
            <a:chOff x="1244249" y="1932584"/>
            <a:chExt cx="449858" cy="449858"/>
          </a:xfrm>
        </p:grpSpPr>
        <p:sp>
          <p:nvSpPr>
            <p:cNvPr id="31" name="îṥļîḑé-Oval 13">
              <a:extLst>
                <a:ext uri="{FF2B5EF4-FFF2-40B4-BE49-F238E27FC236}">
                  <a16:creationId xmlns:a16="http://schemas.microsoft.com/office/drawing/2014/main" id="{3196CF8C-7713-458F-907C-A33DC0B5FC79}"/>
                </a:ext>
              </a:extLst>
            </p:cNvPr>
            <p:cNvSpPr/>
            <p:nvPr/>
          </p:nvSpPr>
          <p:spPr>
            <a:xfrm>
              <a:off x="1244249" y="1932584"/>
              <a:ext cx="449858" cy="449858"/>
            </a:xfrm>
            <a:prstGeom prst="ellipse">
              <a:avLst/>
            </a:prstGeom>
            <a:solidFill>
              <a:srgbClr val="127F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dirty="0">
                <a:cs typeface="+mn-ea"/>
                <a:sym typeface="+mn-lt"/>
              </a:endParaRPr>
            </a:p>
          </p:txBody>
        </p:sp>
        <p:sp>
          <p:nvSpPr>
            <p:cNvPr id="32" name="îṥļîḑé-任意多边形 7">
              <a:extLst>
                <a:ext uri="{FF2B5EF4-FFF2-40B4-BE49-F238E27FC236}">
                  <a16:creationId xmlns:a16="http://schemas.microsoft.com/office/drawing/2014/main" id="{65E1F636-9E29-4045-8189-766C0FBD080B}"/>
                </a:ext>
              </a:extLst>
            </p:cNvPr>
            <p:cNvSpPr>
              <a:spLocks/>
            </p:cNvSpPr>
            <p:nvPr/>
          </p:nvSpPr>
          <p:spPr bwMode="auto">
            <a:xfrm>
              <a:off x="1361534" y="2067305"/>
              <a:ext cx="215287" cy="187924"/>
            </a:xfrm>
            <a:custGeom>
              <a:avLst/>
              <a:gdLst>
                <a:gd name="T0" fmla="*/ 1985 w 2268"/>
                <a:gd name="T1" fmla="*/ 1512 h 1985"/>
                <a:gd name="T2" fmla="*/ 284 w 2268"/>
                <a:gd name="T3" fmla="*/ 1512 h 1985"/>
                <a:gd name="T4" fmla="*/ 0 w 2268"/>
                <a:gd name="T5" fmla="*/ 1229 h 1985"/>
                <a:gd name="T6" fmla="*/ 0 w 2268"/>
                <a:gd name="T7" fmla="*/ 284 h 1985"/>
                <a:gd name="T8" fmla="*/ 284 w 2268"/>
                <a:gd name="T9" fmla="*/ 0 h 1985"/>
                <a:gd name="T10" fmla="*/ 1985 w 2268"/>
                <a:gd name="T11" fmla="*/ 0 h 1985"/>
                <a:gd name="T12" fmla="*/ 2268 w 2268"/>
                <a:gd name="T13" fmla="*/ 284 h 1985"/>
                <a:gd name="T14" fmla="*/ 2268 w 2268"/>
                <a:gd name="T15" fmla="*/ 1229 h 1985"/>
                <a:gd name="T16" fmla="*/ 1985 w 2268"/>
                <a:gd name="T17" fmla="*/ 1512 h 1985"/>
                <a:gd name="T18" fmla="*/ 1985 w 2268"/>
                <a:gd name="T19" fmla="*/ 1512 h 1985"/>
                <a:gd name="T20" fmla="*/ 354 w 2268"/>
                <a:gd name="T21" fmla="*/ 1843 h 1985"/>
                <a:gd name="T22" fmla="*/ 859 w 2268"/>
                <a:gd name="T23" fmla="*/ 1843 h 1985"/>
                <a:gd name="T24" fmla="*/ 922 w 2268"/>
                <a:gd name="T25" fmla="*/ 1748 h 1985"/>
                <a:gd name="T26" fmla="*/ 1016 w 2268"/>
                <a:gd name="T27" fmla="*/ 1654 h 1985"/>
                <a:gd name="T28" fmla="*/ 1252 w 2268"/>
                <a:gd name="T29" fmla="*/ 1654 h 1985"/>
                <a:gd name="T30" fmla="*/ 1347 w 2268"/>
                <a:gd name="T31" fmla="*/ 1748 h 1985"/>
                <a:gd name="T32" fmla="*/ 1410 w 2268"/>
                <a:gd name="T33" fmla="*/ 1843 h 1985"/>
                <a:gd name="T34" fmla="*/ 1914 w 2268"/>
                <a:gd name="T35" fmla="*/ 1843 h 1985"/>
                <a:gd name="T36" fmla="*/ 1985 w 2268"/>
                <a:gd name="T37" fmla="*/ 1914 h 1985"/>
                <a:gd name="T38" fmla="*/ 1985 w 2268"/>
                <a:gd name="T39" fmla="*/ 1914 h 1985"/>
                <a:gd name="T40" fmla="*/ 1914 w 2268"/>
                <a:gd name="T41" fmla="*/ 1985 h 1985"/>
                <a:gd name="T42" fmla="*/ 354 w 2268"/>
                <a:gd name="T43" fmla="*/ 1985 h 1985"/>
                <a:gd name="T44" fmla="*/ 284 w 2268"/>
                <a:gd name="T45" fmla="*/ 1914 h 1985"/>
                <a:gd name="T46" fmla="*/ 284 w 2268"/>
                <a:gd name="T47" fmla="*/ 1914 h 1985"/>
                <a:gd name="T48" fmla="*/ 354 w 2268"/>
                <a:gd name="T49" fmla="*/ 1843 h 1985"/>
                <a:gd name="T50" fmla="*/ 354 w 2268"/>
                <a:gd name="T51" fmla="*/ 1843 h 19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268" h="1985">
                  <a:moveTo>
                    <a:pt x="1985" y="1512"/>
                  </a:moveTo>
                  <a:cubicBezTo>
                    <a:pt x="284" y="1512"/>
                    <a:pt x="284" y="1512"/>
                    <a:pt x="284" y="1512"/>
                  </a:cubicBezTo>
                  <a:cubicBezTo>
                    <a:pt x="127" y="1512"/>
                    <a:pt x="0" y="1385"/>
                    <a:pt x="0" y="1229"/>
                  </a:cubicBezTo>
                  <a:cubicBezTo>
                    <a:pt x="0" y="284"/>
                    <a:pt x="0" y="284"/>
                    <a:pt x="0" y="284"/>
                  </a:cubicBezTo>
                  <a:cubicBezTo>
                    <a:pt x="0" y="127"/>
                    <a:pt x="127" y="0"/>
                    <a:pt x="284" y="0"/>
                  </a:cubicBezTo>
                  <a:cubicBezTo>
                    <a:pt x="1985" y="0"/>
                    <a:pt x="1985" y="0"/>
                    <a:pt x="1985" y="0"/>
                  </a:cubicBezTo>
                  <a:cubicBezTo>
                    <a:pt x="2141" y="0"/>
                    <a:pt x="2268" y="127"/>
                    <a:pt x="2268" y="284"/>
                  </a:cubicBezTo>
                  <a:cubicBezTo>
                    <a:pt x="2268" y="1229"/>
                    <a:pt x="2268" y="1229"/>
                    <a:pt x="2268" y="1229"/>
                  </a:cubicBezTo>
                  <a:cubicBezTo>
                    <a:pt x="2268" y="1385"/>
                    <a:pt x="2141" y="1512"/>
                    <a:pt x="1985" y="1512"/>
                  </a:cubicBezTo>
                  <a:cubicBezTo>
                    <a:pt x="1985" y="1512"/>
                    <a:pt x="1985" y="1512"/>
                    <a:pt x="1985" y="1512"/>
                  </a:cubicBezTo>
                  <a:close/>
                  <a:moveTo>
                    <a:pt x="354" y="1843"/>
                  </a:moveTo>
                  <a:cubicBezTo>
                    <a:pt x="859" y="1843"/>
                    <a:pt x="859" y="1843"/>
                    <a:pt x="859" y="1843"/>
                  </a:cubicBezTo>
                  <a:cubicBezTo>
                    <a:pt x="922" y="1748"/>
                    <a:pt x="922" y="1748"/>
                    <a:pt x="922" y="1748"/>
                  </a:cubicBezTo>
                  <a:cubicBezTo>
                    <a:pt x="922" y="1696"/>
                    <a:pt x="964" y="1654"/>
                    <a:pt x="1016" y="1654"/>
                  </a:cubicBezTo>
                  <a:cubicBezTo>
                    <a:pt x="1252" y="1654"/>
                    <a:pt x="1252" y="1654"/>
                    <a:pt x="1252" y="1654"/>
                  </a:cubicBezTo>
                  <a:cubicBezTo>
                    <a:pt x="1305" y="1654"/>
                    <a:pt x="1347" y="1696"/>
                    <a:pt x="1347" y="1748"/>
                  </a:cubicBezTo>
                  <a:cubicBezTo>
                    <a:pt x="1410" y="1843"/>
                    <a:pt x="1410" y="1843"/>
                    <a:pt x="1410" y="1843"/>
                  </a:cubicBezTo>
                  <a:cubicBezTo>
                    <a:pt x="1914" y="1843"/>
                    <a:pt x="1914" y="1843"/>
                    <a:pt x="1914" y="1843"/>
                  </a:cubicBezTo>
                  <a:cubicBezTo>
                    <a:pt x="1953" y="1843"/>
                    <a:pt x="1985" y="1875"/>
                    <a:pt x="1985" y="1914"/>
                  </a:cubicBezTo>
                  <a:cubicBezTo>
                    <a:pt x="1985" y="1914"/>
                    <a:pt x="1985" y="1914"/>
                    <a:pt x="1985" y="1914"/>
                  </a:cubicBezTo>
                  <a:cubicBezTo>
                    <a:pt x="1985" y="1953"/>
                    <a:pt x="1953" y="1985"/>
                    <a:pt x="1914" y="1985"/>
                  </a:cubicBezTo>
                  <a:cubicBezTo>
                    <a:pt x="354" y="1985"/>
                    <a:pt x="354" y="1985"/>
                    <a:pt x="354" y="1985"/>
                  </a:cubicBezTo>
                  <a:cubicBezTo>
                    <a:pt x="315" y="1985"/>
                    <a:pt x="284" y="1953"/>
                    <a:pt x="284" y="1914"/>
                  </a:cubicBezTo>
                  <a:cubicBezTo>
                    <a:pt x="284" y="1914"/>
                    <a:pt x="284" y="1914"/>
                    <a:pt x="284" y="1914"/>
                  </a:cubicBezTo>
                  <a:cubicBezTo>
                    <a:pt x="284" y="1875"/>
                    <a:pt x="315" y="1843"/>
                    <a:pt x="354" y="1843"/>
                  </a:cubicBezTo>
                  <a:cubicBezTo>
                    <a:pt x="354" y="1843"/>
                    <a:pt x="354" y="1843"/>
                    <a:pt x="354" y="1843"/>
                  </a:cubicBezTo>
                  <a:close/>
                </a:path>
              </a:pathLst>
            </a:custGeom>
            <a:solidFill>
              <a:schemeClr val="bg1"/>
            </a:solidFill>
            <a:ln>
              <a:noFill/>
            </a:ln>
          </p:spPr>
          <p:txBody>
            <a:bodyPr anchor="ctr"/>
            <a:lstStyle/>
            <a:p>
              <a:pPr algn="ctr"/>
              <a:endParaRPr dirty="0">
                <a:latin typeface="+mn-lt"/>
                <a:ea typeface="+mn-ea"/>
                <a:cs typeface="+mn-ea"/>
                <a:sym typeface="+mn-lt"/>
              </a:endParaRPr>
            </a:p>
          </p:txBody>
        </p:sp>
      </p:grpSp>
      <p:grpSp>
        <p:nvGrpSpPr>
          <p:cNvPr id="3" name="群組 2">
            <a:extLst>
              <a:ext uri="{FF2B5EF4-FFF2-40B4-BE49-F238E27FC236}">
                <a16:creationId xmlns:a16="http://schemas.microsoft.com/office/drawing/2014/main" id="{FBEA2824-5060-4C41-94FA-907F102268FF}"/>
              </a:ext>
            </a:extLst>
          </p:cNvPr>
          <p:cNvGrpSpPr/>
          <p:nvPr/>
        </p:nvGrpSpPr>
        <p:grpSpPr>
          <a:xfrm>
            <a:off x="1250896" y="4023539"/>
            <a:ext cx="432000" cy="432000"/>
            <a:chOff x="3543205" y="4184830"/>
            <a:chExt cx="896416" cy="896413"/>
          </a:xfrm>
        </p:grpSpPr>
        <p:sp>
          <p:nvSpPr>
            <p:cNvPr id="50" name="Oval 1">
              <a:extLst>
                <a:ext uri="{FF2B5EF4-FFF2-40B4-BE49-F238E27FC236}">
                  <a16:creationId xmlns:a16="http://schemas.microsoft.com/office/drawing/2014/main" id="{9648D514-B58E-4794-AC91-FABA0829A409}"/>
                </a:ext>
              </a:extLst>
            </p:cNvPr>
            <p:cNvSpPr/>
            <p:nvPr/>
          </p:nvSpPr>
          <p:spPr>
            <a:xfrm>
              <a:off x="3543205" y="4184830"/>
              <a:ext cx="896416" cy="896413"/>
            </a:xfrm>
            <a:prstGeom prst="ellipse">
              <a:avLst/>
            </a:prstGeom>
            <a:solidFill>
              <a:srgbClr val="127F93"/>
            </a:solidFill>
            <a:ln w="9525" cap="flat" cmpd="sng" algn="ctr">
              <a:noFill/>
              <a:prstDash val="solid"/>
            </a:ln>
            <a:effec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sz="1800" b="0" i="0" u="none" strike="noStrike" kern="0" cap="none" spc="0" normalizeH="0" baseline="0" noProof="0">
                <a:ln>
                  <a:noFill/>
                </a:ln>
                <a:solidFill>
                  <a:srgbClr val="FFFFFF"/>
                </a:solidFill>
                <a:effectLst/>
                <a:uLnTx/>
                <a:uFillTx/>
                <a:latin typeface="Arial"/>
                <a:ea typeface="微软雅黑"/>
                <a:cs typeface="+mn-ea"/>
                <a:sym typeface="+mn-lt"/>
              </a:endParaRPr>
            </a:p>
          </p:txBody>
        </p:sp>
        <p:sp>
          <p:nvSpPr>
            <p:cNvPr id="51" name="Freeform: Shape 82">
              <a:extLst>
                <a:ext uri="{FF2B5EF4-FFF2-40B4-BE49-F238E27FC236}">
                  <a16:creationId xmlns:a16="http://schemas.microsoft.com/office/drawing/2014/main" id="{06B4FC0F-1200-4836-A716-3B7B0DBD1B72}"/>
                </a:ext>
              </a:extLst>
            </p:cNvPr>
            <p:cNvSpPr>
              <a:spLocks/>
            </p:cNvSpPr>
            <p:nvPr/>
          </p:nvSpPr>
          <p:spPr bwMode="auto">
            <a:xfrm>
              <a:off x="3765614" y="4409166"/>
              <a:ext cx="426581" cy="426581"/>
            </a:xfrm>
            <a:custGeom>
              <a:avLst/>
              <a:gdLst>
                <a:gd name="T0" fmla="*/ 187 w 228"/>
                <a:gd name="T1" fmla="*/ 114 h 240"/>
                <a:gd name="T2" fmla="*/ 114 w 228"/>
                <a:gd name="T3" fmla="*/ 40 h 240"/>
                <a:gd name="T4" fmla="*/ 40 w 228"/>
                <a:gd name="T5" fmla="*/ 114 h 240"/>
                <a:gd name="T6" fmla="*/ 68 w 228"/>
                <a:gd name="T7" fmla="*/ 171 h 240"/>
                <a:gd name="T8" fmla="*/ 74 w 228"/>
                <a:gd name="T9" fmla="*/ 173 h 240"/>
                <a:gd name="T10" fmla="*/ 81 w 228"/>
                <a:gd name="T11" fmla="*/ 169 h 240"/>
                <a:gd name="T12" fmla="*/ 79 w 228"/>
                <a:gd name="T13" fmla="*/ 156 h 240"/>
                <a:gd name="T14" fmla="*/ 59 w 228"/>
                <a:gd name="T15" fmla="*/ 114 h 240"/>
                <a:gd name="T16" fmla="*/ 114 w 228"/>
                <a:gd name="T17" fmla="*/ 59 h 240"/>
                <a:gd name="T18" fmla="*/ 169 w 228"/>
                <a:gd name="T19" fmla="*/ 114 h 240"/>
                <a:gd name="T20" fmla="*/ 152 w 228"/>
                <a:gd name="T21" fmla="*/ 153 h 240"/>
                <a:gd name="T22" fmla="*/ 151 w 228"/>
                <a:gd name="T23" fmla="*/ 166 h 240"/>
                <a:gd name="T24" fmla="*/ 165 w 228"/>
                <a:gd name="T25" fmla="*/ 167 h 240"/>
                <a:gd name="T26" fmla="*/ 187 w 228"/>
                <a:gd name="T27" fmla="*/ 114 h 240"/>
                <a:gd name="T28" fmla="*/ 116 w 228"/>
                <a:gd name="T29" fmla="*/ 79 h 240"/>
                <a:gd name="T30" fmla="*/ 81 w 228"/>
                <a:gd name="T31" fmla="*/ 114 h 240"/>
                <a:gd name="T32" fmla="*/ 101 w 228"/>
                <a:gd name="T33" fmla="*/ 144 h 240"/>
                <a:gd name="T34" fmla="*/ 101 w 228"/>
                <a:gd name="T35" fmla="*/ 226 h 240"/>
                <a:gd name="T36" fmla="*/ 115 w 228"/>
                <a:gd name="T37" fmla="*/ 240 h 240"/>
                <a:gd name="T38" fmla="*/ 129 w 228"/>
                <a:gd name="T39" fmla="*/ 226 h 240"/>
                <a:gd name="T40" fmla="*/ 129 w 228"/>
                <a:gd name="T41" fmla="*/ 145 h 240"/>
                <a:gd name="T42" fmla="*/ 150 w 228"/>
                <a:gd name="T43" fmla="*/ 114 h 240"/>
                <a:gd name="T44" fmla="*/ 116 w 228"/>
                <a:gd name="T45" fmla="*/ 79 h 240"/>
                <a:gd name="T46" fmla="*/ 114 w 228"/>
                <a:gd name="T47" fmla="*/ 0 h 240"/>
                <a:gd name="T48" fmla="*/ 0 w 228"/>
                <a:gd name="T49" fmla="*/ 114 h 240"/>
                <a:gd name="T50" fmla="*/ 52 w 228"/>
                <a:gd name="T51" fmla="*/ 209 h 240"/>
                <a:gd name="T52" fmla="*/ 57 w 228"/>
                <a:gd name="T53" fmla="*/ 211 h 240"/>
                <a:gd name="T54" fmla="*/ 65 w 228"/>
                <a:gd name="T55" fmla="*/ 206 h 240"/>
                <a:gd name="T56" fmla="*/ 62 w 228"/>
                <a:gd name="T57" fmla="*/ 193 h 240"/>
                <a:gd name="T58" fmla="*/ 19 w 228"/>
                <a:gd name="T59" fmla="*/ 114 h 240"/>
                <a:gd name="T60" fmla="*/ 114 w 228"/>
                <a:gd name="T61" fmla="*/ 18 h 240"/>
                <a:gd name="T62" fmla="*/ 209 w 228"/>
                <a:gd name="T63" fmla="*/ 114 h 240"/>
                <a:gd name="T64" fmla="*/ 168 w 228"/>
                <a:gd name="T65" fmla="*/ 192 h 240"/>
                <a:gd name="T66" fmla="*/ 165 w 228"/>
                <a:gd name="T67" fmla="*/ 205 h 240"/>
                <a:gd name="T68" fmla="*/ 178 w 228"/>
                <a:gd name="T69" fmla="*/ 208 h 240"/>
                <a:gd name="T70" fmla="*/ 228 w 228"/>
                <a:gd name="T71" fmla="*/ 114 h 240"/>
                <a:gd name="T72" fmla="*/ 114 w 228"/>
                <a:gd name="T73" fmla="*/ 0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28" h="240">
                  <a:moveTo>
                    <a:pt x="187" y="114"/>
                  </a:moveTo>
                  <a:cubicBezTo>
                    <a:pt x="187" y="73"/>
                    <a:pt x="154" y="40"/>
                    <a:pt x="114" y="40"/>
                  </a:cubicBezTo>
                  <a:cubicBezTo>
                    <a:pt x="73" y="40"/>
                    <a:pt x="40" y="73"/>
                    <a:pt x="40" y="114"/>
                  </a:cubicBezTo>
                  <a:cubicBezTo>
                    <a:pt x="40" y="136"/>
                    <a:pt x="50" y="157"/>
                    <a:pt x="68" y="171"/>
                  </a:cubicBezTo>
                  <a:cubicBezTo>
                    <a:pt x="69" y="172"/>
                    <a:pt x="71" y="173"/>
                    <a:pt x="74" y="173"/>
                  </a:cubicBezTo>
                  <a:cubicBezTo>
                    <a:pt x="76" y="173"/>
                    <a:pt x="79" y="171"/>
                    <a:pt x="81" y="169"/>
                  </a:cubicBezTo>
                  <a:cubicBezTo>
                    <a:pt x="84" y="165"/>
                    <a:pt x="83" y="159"/>
                    <a:pt x="79" y="156"/>
                  </a:cubicBezTo>
                  <a:cubicBezTo>
                    <a:pt x="67" y="146"/>
                    <a:pt x="59" y="130"/>
                    <a:pt x="59" y="114"/>
                  </a:cubicBezTo>
                  <a:cubicBezTo>
                    <a:pt x="59" y="83"/>
                    <a:pt x="84" y="59"/>
                    <a:pt x="114" y="59"/>
                  </a:cubicBezTo>
                  <a:cubicBezTo>
                    <a:pt x="144" y="59"/>
                    <a:pt x="169" y="83"/>
                    <a:pt x="169" y="114"/>
                  </a:cubicBezTo>
                  <a:cubicBezTo>
                    <a:pt x="169" y="129"/>
                    <a:pt x="163" y="143"/>
                    <a:pt x="152" y="153"/>
                  </a:cubicBezTo>
                  <a:cubicBezTo>
                    <a:pt x="148" y="157"/>
                    <a:pt x="148" y="163"/>
                    <a:pt x="151" y="166"/>
                  </a:cubicBezTo>
                  <a:cubicBezTo>
                    <a:pt x="155" y="170"/>
                    <a:pt x="161" y="170"/>
                    <a:pt x="165" y="167"/>
                  </a:cubicBezTo>
                  <a:cubicBezTo>
                    <a:pt x="179" y="153"/>
                    <a:pt x="187" y="134"/>
                    <a:pt x="187" y="114"/>
                  </a:cubicBezTo>
                  <a:close/>
                  <a:moveTo>
                    <a:pt x="116" y="79"/>
                  </a:moveTo>
                  <a:cubicBezTo>
                    <a:pt x="97" y="79"/>
                    <a:pt x="81" y="95"/>
                    <a:pt x="81" y="114"/>
                  </a:cubicBezTo>
                  <a:cubicBezTo>
                    <a:pt x="81" y="127"/>
                    <a:pt x="89" y="139"/>
                    <a:pt x="101" y="144"/>
                  </a:cubicBezTo>
                  <a:cubicBezTo>
                    <a:pt x="101" y="226"/>
                    <a:pt x="101" y="226"/>
                    <a:pt x="101" y="226"/>
                  </a:cubicBezTo>
                  <a:cubicBezTo>
                    <a:pt x="101" y="233"/>
                    <a:pt x="107" y="240"/>
                    <a:pt x="115" y="240"/>
                  </a:cubicBezTo>
                  <a:cubicBezTo>
                    <a:pt x="123" y="240"/>
                    <a:pt x="129" y="233"/>
                    <a:pt x="129" y="226"/>
                  </a:cubicBezTo>
                  <a:cubicBezTo>
                    <a:pt x="129" y="145"/>
                    <a:pt x="129" y="145"/>
                    <a:pt x="129" y="145"/>
                  </a:cubicBezTo>
                  <a:cubicBezTo>
                    <a:pt x="141" y="140"/>
                    <a:pt x="150" y="128"/>
                    <a:pt x="150" y="114"/>
                  </a:cubicBezTo>
                  <a:cubicBezTo>
                    <a:pt x="150" y="95"/>
                    <a:pt x="134" y="79"/>
                    <a:pt x="116" y="79"/>
                  </a:cubicBezTo>
                  <a:close/>
                  <a:moveTo>
                    <a:pt x="114" y="0"/>
                  </a:moveTo>
                  <a:cubicBezTo>
                    <a:pt x="51" y="0"/>
                    <a:pt x="0" y="51"/>
                    <a:pt x="0" y="114"/>
                  </a:cubicBezTo>
                  <a:cubicBezTo>
                    <a:pt x="0" y="152"/>
                    <a:pt x="19" y="188"/>
                    <a:pt x="52" y="209"/>
                  </a:cubicBezTo>
                  <a:cubicBezTo>
                    <a:pt x="54" y="210"/>
                    <a:pt x="55" y="211"/>
                    <a:pt x="57" y="211"/>
                  </a:cubicBezTo>
                  <a:cubicBezTo>
                    <a:pt x="60" y="211"/>
                    <a:pt x="63" y="209"/>
                    <a:pt x="65" y="206"/>
                  </a:cubicBezTo>
                  <a:cubicBezTo>
                    <a:pt x="68" y="202"/>
                    <a:pt x="67" y="196"/>
                    <a:pt x="62" y="193"/>
                  </a:cubicBezTo>
                  <a:cubicBezTo>
                    <a:pt x="35" y="176"/>
                    <a:pt x="19" y="146"/>
                    <a:pt x="19" y="114"/>
                  </a:cubicBezTo>
                  <a:cubicBezTo>
                    <a:pt x="19" y="61"/>
                    <a:pt x="61" y="18"/>
                    <a:pt x="114" y="18"/>
                  </a:cubicBezTo>
                  <a:cubicBezTo>
                    <a:pt x="166" y="18"/>
                    <a:pt x="209" y="61"/>
                    <a:pt x="209" y="114"/>
                  </a:cubicBezTo>
                  <a:cubicBezTo>
                    <a:pt x="209" y="145"/>
                    <a:pt x="194" y="174"/>
                    <a:pt x="168" y="192"/>
                  </a:cubicBezTo>
                  <a:cubicBezTo>
                    <a:pt x="163" y="195"/>
                    <a:pt x="162" y="201"/>
                    <a:pt x="165" y="205"/>
                  </a:cubicBezTo>
                  <a:cubicBezTo>
                    <a:pt x="168" y="209"/>
                    <a:pt x="174" y="211"/>
                    <a:pt x="178" y="208"/>
                  </a:cubicBezTo>
                  <a:cubicBezTo>
                    <a:pt x="209" y="186"/>
                    <a:pt x="228" y="151"/>
                    <a:pt x="228" y="114"/>
                  </a:cubicBezTo>
                  <a:cubicBezTo>
                    <a:pt x="228" y="51"/>
                    <a:pt x="177" y="0"/>
                    <a:pt x="114" y="0"/>
                  </a:cubicBezTo>
                  <a:close/>
                </a:path>
              </a:pathLst>
            </a:custGeom>
            <a:solidFill>
              <a:srgbClr val="FFFFFF"/>
            </a:solidFill>
            <a:ln>
              <a:noFill/>
            </a:ln>
            <a:ex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sz="1800" b="0" i="0" u="none" strike="noStrike" kern="0" cap="none" spc="0" normalizeH="0" baseline="0" noProof="0">
                <a:ln>
                  <a:noFill/>
                </a:ln>
                <a:solidFill>
                  <a:srgbClr val="000000"/>
                </a:solidFill>
                <a:effectLst/>
                <a:uLnTx/>
                <a:uFillTx/>
                <a:latin typeface="Arial"/>
                <a:ea typeface="微软雅黑"/>
                <a:cs typeface="+mn-ea"/>
                <a:sym typeface="+mn-lt"/>
              </a:endParaRPr>
            </a:p>
          </p:txBody>
        </p:sp>
      </p:grpSp>
      <p:grpSp>
        <p:nvGrpSpPr>
          <p:cNvPr id="2" name="群組 1">
            <a:extLst>
              <a:ext uri="{FF2B5EF4-FFF2-40B4-BE49-F238E27FC236}">
                <a16:creationId xmlns:a16="http://schemas.microsoft.com/office/drawing/2014/main" id="{260BBC0E-9F60-4987-86BE-445AECAE0561}"/>
              </a:ext>
            </a:extLst>
          </p:cNvPr>
          <p:cNvGrpSpPr/>
          <p:nvPr/>
        </p:nvGrpSpPr>
        <p:grpSpPr>
          <a:xfrm>
            <a:off x="1248802" y="1257211"/>
            <a:ext cx="432000" cy="432000"/>
            <a:chOff x="3423353" y="1860054"/>
            <a:chExt cx="896416" cy="896413"/>
          </a:xfrm>
        </p:grpSpPr>
        <p:sp>
          <p:nvSpPr>
            <p:cNvPr id="54" name="Oval 3">
              <a:extLst>
                <a:ext uri="{FF2B5EF4-FFF2-40B4-BE49-F238E27FC236}">
                  <a16:creationId xmlns:a16="http://schemas.microsoft.com/office/drawing/2014/main" id="{ED58AD91-9E88-435E-8460-60BDD6E97E87}"/>
                </a:ext>
              </a:extLst>
            </p:cNvPr>
            <p:cNvSpPr/>
            <p:nvPr/>
          </p:nvSpPr>
          <p:spPr>
            <a:xfrm>
              <a:off x="3423353" y="1860054"/>
              <a:ext cx="896416" cy="896413"/>
            </a:xfrm>
            <a:prstGeom prst="ellipse">
              <a:avLst/>
            </a:prstGeom>
            <a:solidFill>
              <a:srgbClr val="127F93"/>
            </a:solidFill>
            <a:ln w="9525" cap="flat" cmpd="sng" algn="ctr">
              <a:noFill/>
              <a:prstDash val="solid"/>
            </a:ln>
            <a:effec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sz="1800" b="0" i="0" u="none" strike="noStrike" kern="0" cap="none" spc="0" normalizeH="0" baseline="0" noProof="0" dirty="0">
                <a:ln>
                  <a:noFill/>
                </a:ln>
                <a:solidFill>
                  <a:srgbClr val="FFFFFF"/>
                </a:solidFill>
                <a:effectLst/>
                <a:uLnTx/>
                <a:uFillTx/>
                <a:latin typeface="Arial"/>
                <a:ea typeface="微软雅黑"/>
                <a:cs typeface="+mn-ea"/>
                <a:sym typeface="+mn-lt"/>
              </a:endParaRPr>
            </a:p>
          </p:txBody>
        </p:sp>
        <p:sp>
          <p:nvSpPr>
            <p:cNvPr id="55" name="Freeform: Shape 83">
              <a:extLst>
                <a:ext uri="{FF2B5EF4-FFF2-40B4-BE49-F238E27FC236}">
                  <a16:creationId xmlns:a16="http://schemas.microsoft.com/office/drawing/2014/main" id="{0328E963-AEC5-4BB6-8CB1-D584C4B70833}"/>
                </a:ext>
              </a:extLst>
            </p:cNvPr>
            <p:cNvSpPr>
              <a:spLocks/>
            </p:cNvSpPr>
            <p:nvPr/>
          </p:nvSpPr>
          <p:spPr bwMode="auto">
            <a:xfrm>
              <a:off x="3657364" y="2084390"/>
              <a:ext cx="426581" cy="426581"/>
            </a:xfrm>
            <a:custGeom>
              <a:avLst/>
              <a:gdLst>
                <a:gd name="T0" fmla="*/ 74 w 236"/>
                <a:gd name="T1" fmla="*/ 160 h 236"/>
                <a:gd name="T2" fmla="*/ 93 w 236"/>
                <a:gd name="T3" fmla="*/ 160 h 236"/>
                <a:gd name="T4" fmla="*/ 93 w 236"/>
                <a:gd name="T5" fmla="*/ 103 h 236"/>
                <a:gd name="T6" fmla="*/ 74 w 236"/>
                <a:gd name="T7" fmla="*/ 103 h 236"/>
                <a:gd name="T8" fmla="*/ 74 w 236"/>
                <a:gd name="T9" fmla="*/ 160 h 236"/>
                <a:gd name="T10" fmla="*/ 140 w 236"/>
                <a:gd name="T11" fmla="*/ 102 h 236"/>
                <a:gd name="T12" fmla="*/ 122 w 236"/>
                <a:gd name="T13" fmla="*/ 111 h 236"/>
                <a:gd name="T14" fmla="*/ 122 w 236"/>
                <a:gd name="T15" fmla="*/ 103 h 236"/>
                <a:gd name="T16" fmla="*/ 103 w 236"/>
                <a:gd name="T17" fmla="*/ 103 h 236"/>
                <a:gd name="T18" fmla="*/ 103 w 236"/>
                <a:gd name="T19" fmla="*/ 160 h 236"/>
                <a:gd name="T20" fmla="*/ 122 w 236"/>
                <a:gd name="T21" fmla="*/ 160 h 236"/>
                <a:gd name="T22" fmla="*/ 122 w 236"/>
                <a:gd name="T23" fmla="*/ 128 h 236"/>
                <a:gd name="T24" fmla="*/ 123 w 236"/>
                <a:gd name="T25" fmla="*/ 124 h 236"/>
                <a:gd name="T26" fmla="*/ 133 w 236"/>
                <a:gd name="T27" fmla="*/ 117 h 236"/>
                <a:gd name="T28" fmla="*/ 142 w 236"/>
                <a:gd name="T29" fmla="*/ 130 h 236"/>
                <a:gd name="T30" fmla="*/ 142 w 236"/>
                <a:gd name="T31" fmla="*/ 160 h 236"/>
                <a:gd name="T32" fmla="*/ 161 w 236"/>
                <a:gd name="T33" fmla="*/ 160 h 236"/>
                <a:gd name="T34" fmla="*/ 161 w 236"/>
                <a:gd name="T35" fmla="*/ 160 h 236"/>
                <a:gd name="T36" fmla="*/ 161 w 236"/>
                <a:gd name="T37" fmla="*/ 127 h 236"/>
                <a:gd name="T38" fmla="*/ 140 w 236"/>
                <a:gd name="T39" fmla="*/ 102 h 236"/>
                <a:gd name="T40" fmla="*/ 122 w 236"/>
                <a:gd name="T41" fmla="*/ 111 h 236"/>
                <a:gd name="T42" fmla="*/ 122 w 236"/>
                <a:gd name="T43" fmla="*/ 111 h 236"/>
                <a:gd name="T44" fmla="*/ 122 w 236"/>
                <a:gd name="T45" fmla="*/ 111 h 236"/>
                <a:gd name="T46" fmla="*/ 83 w 236"/>
                <a:gd name="T47" fmla="*/ 75 h 236"/>
                <a:gd name="T48" fmla="*/ 73 w 236"/>
                <a:gd name="T49" fmla="*/ 85 h 236"/>
                <a:gd name="T50" fmla="*/ 83 w 236"/>
                <a:gd name="T51" fmla="*/ 95 h 236"/>
                <a:gd name="T52" fmla="*/ 83 w 236"/>
                <a:gd name="T53" fmla="*/ 95 h 236"/>
                <a:gd name="T54" fmla="*/ 94 w 236"/>
                <a:gd name="T55" fmla="*/ 85 h 236"/>
                <a:gd name="T56" fmla="*/ 83 w 236"/>
                <a:gd name="T57" fmla="*/ 75 h 236"/>
                <a:gd name="T58" fmla="*/ 118 w 236"/>
                <a:gd name="T59" fmla="*/ 0 h 236"/>
                <a:gd name="T60" fmla="*/ 0 w 236"/>
                <a:gd name="T61" fmla="*/ 118 h 236"/>
                <a:gd name="T62" fmla="*/ 118 w 236"/>
                <a:gd name="T63" fmla="*/ 236 h 236"/>
                <a:gd name="T64" fmla="*/ 236 w 236"/>
                <a:gd name="T65" fmla="*/ 118 h 236"/>
                <a:gd name="T66" fmla="*/ 118 w 236"/>
                <a:gd name="T67" fmla="*/ 0 h 236"/>
                <a:gd name="T68" fmla="*/ 181 w 236"/>
                <a:gd name="T69" fmla="*/ 172 h 236"/>
                <a:gd name="T70" fmla="*/ 171 w 236"/>
                <a:gd name="T71" fmla="*/ 181 h 236"/>
                <a:gd name="T72" fmla="*/ 64 w 236"/>
                <a:gd name="T73" fmla="*/ 181 h 236"/>
                <a:gd name="T74" fmla="*/ 55 w 236"/>
                <a:gd name="T75" fmla="*/ 172 h 236"/>
                <a:gd name="T76" fmla="*/ 55 w 236"/>
                <a:gd name="T77" fmla="*/ 63 h 236"/>
                <a:gd name="T78" fmla="*/ 64 w 236"/>
                <a:gd name="T79" fmla="*/ 54 h 236"/>
                <a:gd name="T80" fmla="*/ 171 w 236"/>
                <a:gd name="T81" fmla="*/ 54 h 236"/>
                <a:gd name="T82" fmla="*/ 181 w 236"/>
                <a:gd name="T83" fmla="*/ 63 h 236"/>
                <a:gd name="T84" fmla="*/ 181 w 236"/>
                <a:gd name="T85" fmla="*/ 172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36" h="236">
                  <a:moveTo>
                    <a:pt x="74" y="160"/>
                  </a:moveTo>
                  <a:cubicBezTo>
                    <a:pt x="93" y="160"/>
                    <a:pt x="93" y="160"/>
                    <a:pt x="93" y="160"/>
                  </a:cubicBezTo>
                  <a:cubicBezTo>
                    <a:pt x="93" y="103"/>
                    <a:pt x="93" y="103"/>
                    <a:pt x="93" y="103"/>
                  </a:cubicBezTo>
                  <a:cubicBezTo>
                    <a:pt x="74" y="103"/>
                    <a:pt x="74" y="103"/>
                    <a:pt x="74" y="103"/>
                  </a:cubicBezTo>
                  <a:lnTo>
                    <a:pt x="74" y="160"/>
                  </a:lnTo>
                  <a:close/>
                  <a:moveTo>
                    <a:pt x="140" y="102"/>
                  </a:moveTo>
                  <a:cubicBezTo>
                    <a:pt x="129" y="102"/>
                    <a:pt x="125" y="107"/>
                    <a:pt x="122" y="111"/>
                  </a:cubicBezTo>
                  <a:cubicBezTo>
                    <a:pt x="122" y="103"/>
                    <a:pt x="122" y="103"/>
                    <a:pt x="122" y="103"/>
                  </a:cubicBezTo>
                  <a:cubicBezTo>
                    <a:pt x="103" y="103"/>
                    <a:pt x="103" y="103"/>
                    <a:pt x="103" y="103"/>
                  </a:cubicBezTo>
                  <a:cubicBezTo>
                    <a:pt x="104" y="108"/>
                    <a:pt x="103" y="160"/>
                    <a:pt x="103" y="160"/>
                  </a:cubicBezTo>
                  <a:cubicBezTo>
                    <a:pt x="122" y="160"/>
                    <a:pt x="122" y="160"/>
                    <a:pt x="122" y="160"/>
                  </a:cubicBezTo>
                  <a:cubicBezTo>
                    <a:pt x="122" y="128"/>
                    <a:pt x="122" y="128"/>
                    <a:pt x="122" y="128"/>
                  </a:cubicBezTo>
                  <a:cubicBezTo>
                    <a:pt x="122" y="127"/>
                    <a:pt x="123" y="125"/>
                    <a:pt x="123" y="124"/>
                  </a:cubicBezTo>
                  <a:cubicBezTo>
                    <a:pt x="124" y="120"/>
                    <a:pt x="128" y="117"/>
                    <a:pt x="133" y="117"/>
                  </a:cubicBezTo>
                  <a:cubicBezTo>
                    <a:pt x="140" y="117"/>
                    <a:pt x="142" y="122"/>
                    <a:pt x="142" y="130"/>
                  </a:cubicBezTo>
                  <a:cubicBezTo>
                    <a:pt x="142" y="160"/>
                    <a:pt x="142" y="160"/>
                    <a:pt x="142" y="160"/>
                  </a:cubicBezTo>
                  <a:cubicBezTo>
                    <a:pt x="161" y="160"/>
                    <a:pt x="161" y="160"/>
                    <a:pt x="161" y="160"/>
                  </a:cubicBezTo>
                  <a:cubicBezTo>
                    <a:pt x="161" y="160"/>
                    <a:pt x="161" y="160"/>
                    <a:pt x="161" y="160"/>
                  </a:cubicBezTo>
                  <a:cubicBezTo>
                    <a:pt x="161" y="127"/>
                    <a:pt x="161" y="127"/>
                    <a:pt x="161" y="127"/>
                  </a:cubicBezTo>
                  <a:cubicBezTo>
                    <a:pt x="161" y="110"/>
                    <a:pt x="152" y="102"/>
                    <a:pt x="140" y="102"/>
                  </a:cubicBezTo>
                  <a:close/>
                  <a:moveTo>
                    <a:pt x="122" y="111"/>
                  </a:moveTo>
                  <a:cubicBezTo>
                    <a:pt x="122" y="111"/>
                    <a:pt x="122" y="111"/>
                    <a:pt x="122" y="111"/>
                  </a:cubicBezTo>
                  <a:cubicBezTo>
                    <a:pt x="122" y="111"/>
                    <a:pt x="122" y="111"/>
                    <a:pt x="122" y="111"/>
                  </a:cubicBezTo>
                  <a:close/>
                  <a:moveTo>
                    <a:pt x="83" y="75"/>
                  </a:moveTo>
                  <a:cubicBezTo>
                    <a:pt x="77" y="75"/>
                    <a:pt x="73" y="80"/>
                    <a:pt x="73" y="85"/>
                  </a:cubicBezTo>
                  <a:cubicBezTo>
                    <a:pt x="73" y="91"/>
                    <a:pt x="77" y="95"/>
                    <a:pt x="83" y="95"/>
                  </a:cubicBezTo>
                  <a:cubicBezTo>
                    <a:pt x="83" y="95"/>
                    <a:pt x="83" y="95"/>
                    <a:pt x="83" y="95"/>
                  </a:cubicBezTo>
                  <a:cubicBezTo>
                    <a:pt x="90" y="95"/>
                    <a:pt x="94" y="91"/>
                    <a:pt x="94" y="85"/>
                  </a:cubicBezTo>
                  <a:cubicBezTo>
                    <a:pt x="94" y="80"/>
                    <a:pt x="90" y="75"/>
                    <a:pt x="83" y="75"/>
                  </a:cubicBezTo>
                  <a:close/>
                  <a:moveTo>
                    <a:pt x="118" y="0"/>
                  </a:moveTo>
                  <a:cubicBezTo>
                    <a:pt x="53" y="0"/>
                    <a:pt x="0" y="53"/>
                    <a:pt x="0" y="118"/>
                  </a:cubicBezTo>
                  <a:cubicBezTo>
                    <a:pt x="0" y="183"/>
                    <a:pt x="53" y="236"/>
                    <a:pt x="118" y="236"/>
                  </a:cubicBezTo>
                  <a:cubicBezTo>
                    <a:pt x="183" y="236"/>
                    <a:pt x="236" y="183"/>
                    <a:pt x="236" y="118"/>
                  </a:cubicBezTo>
                  <a:cubicBezTo>
                    <a:pt x="236" y="53"/>
                    <a:pt x="183" y="0"/>
                    <a:pt x="118" y="0"/>
                  </a:cubicBezTo>
                  <a:close/>
                  <a:moveTo>
                    <a:pt x="181" y="172"/>
                  </a:moveTo>
                  <a:cubicBezTo>
                    <a:pt x="181" y="177"/>
                    <a:pt x="176" y="181"/>
                    <a:pt x="171" y="181"/>
                  </a:cubicBezTo>
                  <a:cubicBezTo>
                    <a:pt x="64" y="181"/>
                    <a:pt x="64" y="181"/>
                    <a:pt x="64" y="181"/>
                  </a:cubicBezTo>
                  <a:cubicBezTo>
                    <a:pt x="59" y="181"/>
                    <a:pt x="55" y="177"/>
                    <a:pt x="55" y="172"/>
                  </a:cubicBezTo>
                  <a:cubicBezTo>
                    <a:pt x="55" y="63"/>
                    <a:pt x="55" y="63"/>
                    <a:pt x="55" y="63"/>
                  </a:cubicBezTo>
                  <a:cubicBezTo>
                    <a:pt x="55" y="58"/>
                    <a:pt x="59" y="54"/>
                    <a:pt x="64" y="54"/>
                  </a:cubicBezTo>
                  <a:cubicBezTo>
                    <a:pt x="171" y="54"/>
                    <a:pt x="171" y="54"/>
                    <a:pt x="171" y="54"/>
                  </a:cubicBezTo>
                  <a:cubicBezTo>
                    <a:pt x="176" y="54"/>
                    <a:pt x="181" y="58"/>
                    <a:pt x="181" y="63"/>
                  </a:cubicBezTo>
                  <a:cubicBezTo>
                    <a:pt x="181" y="172"/>
                    <a:pt x="181" y="172"/>
                    <a:pt x="181" y="172"/>
                  </a:cubicBezTo>
                  <a:close/>
                </a:path>
              </a:pathLst>
            </a:custGeom>
            <a:solidFill>
              <a:srgbClr val="FFFFFF"/>
            </a:solidFill>
            <a:ln>
              <a:noFill/>
            </a:ln>
            <a:ex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sz="1800" b="0" i="0" u="none" strike="noStrike" kern="0" cap="none" spc="0" normalizeH="0" baseline="0" noProof="0">
                <a:ln>
                  <a:noFill/>
                </a:ln>
                <a:solidFill>
                  <a:srgbClr val="000000"/>
                </a:solidFill>
                <a:effectLst/>
                <a:uLnTx/>
                <a:uFillTx/>
                <a:latin typeface="Arial"/>
                <a:ea typeface="微软雅黑"/>
                <a:cs typeface="+mn-ea"/>
                <a:sym typeface="+mn-lt"/>
              </a:endParaRPr>
            </a:p>
          </p:txBody>
        </p:sp>
      </p:grpSp>
      <p:grpSp>
        <p:nvGrpSpPr>
          <p:cNvPr id="4" name="群組 3">
            <a:extLst>
              <a:ext uri="{FF2B5EF4-FFF2-40B4-BE49-F238E27FC236}">
                <a16:creationId xmlns:a16="http://schemas.microsoft.com/office/drawing/2014/main" id="{950A9546-AF12-449A-9782-3EA372832C5C}"/>
              </a:ext>
            </a:extLst>
          </p:cNvPr>
          <p:cNvGrpSpPr/>
          <p:nvPr/>
        </p:nvGrpSpPr>
        <p:grpSpPr>
          <a:xfrm>
            <a:off x="6562264" y="1232737"/>
            <a:ext cx="432000" cy="432000"/>
            <a:chOff x="8017012" y="384550"/>
            <a:chExt cx="896416" cy="896413"/>
          </a:xfrm>
        </p:grpSpPr>
        <p:sp>
          <p:nvSpPr>
            <p:cNvPr id="56" name="Oval 4">
              <a:extLst>
                <a:ext uri="{FF2B5EF4-FFF2-40B4-BE49-F238E27FC236}">
                  <a16:creationId xmlns:a16="http://schemas.microsoft.com/office/drawing/2014/main" id="{C8F299E1-AF62-4A22-AF13-F7CADA5B06ED}"/>
                </a:ext>
              </a:extLst>
            </p:cNvPr>
            <p:cNvSpPr/>
            <p:nvPr/>
          </p:nvSpPr>
          <p:spPr>
            <a:xfrm>
              <a:off x="8017012" y="384550"/>
              <a:ext cx="896416" cy="896413"/>
            </a:xfrm>
            <a:prstGeom prst="ellipse">
              <a:avLst/>
            </a:prstGeom>
            <a:solidFill>
              <a:srgbClr val="127F93"/>
            </a:solidFill>
            <a:ln w="9525" cap="flat" cmpd="sng" algn="ctr">
              <a:noFill/>
              <a:prstDash val="solid"/>
            </a:ln>
            <a:effec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sz="1800" b="0" i="0" u="none" strike="noStrike" kern="0" cap="none" spc="0" normalizeH="0" baseline="0" noProof="0">
                <a:ln>
                  <a:noFill/>
                </a:ln>
                <a:solidFill>
                  <a:srgbClr val="FFFFFF"/>
                </a:solidFill>
                <a:effectLst/>
                <a:uLnTx/>
                <a:uFillTx/>
                <a:latin typeface="Arial"/>
                <a:ea typeface="微软雅黑"/>
                <a:cs typeface="+mn-ea"/>
                <a:sym typeface="+mn-lt"/>
              </a:endParaRPr>
            </a:p>
          </p:txBody>
        </p:sp>
        <p:sp>
          <p:nvSpPr>
            <p:cNvPr id="57" name="Freeform: Shape 81">
              <a:extLst>
                <a:ext uri="{FF2B5EF4-FFF2-40B4-BE49-F238E27FC236}">
                  <a16:creationId xmlns:a16="http://schemas.microsoft.com/office/drawing/2014/main" id="{B84185D4-1FEE-4D0C-95BB-AC3E250B589B}"/>
                </a:ext>
              </a:extLst>
            </p:cNvPr>
            <p:cNvSpPr>
              <a:spLocks/>
            </p:cNvSpPr>
            <p:nvPr/>
          </p:nvSpPr>
          <p:spPr bwMode="auto">
            <a:xfrm>
              <a:off x="8273558" y="608886"/>
              <a:ext cx="426581" cy="426581"/>
            </a:xfrm>
            <a:custGeom>
              <a:avLst/>
              <a:gdLst>
                <a:gd name="T0" fmla="*/ 184 w 260"/>
                <a:gd name="T1" fmla="*/ 106 h 260"/>
                <a:gd name="T2" fmla="*/ 193 w 260"/>
                <a:gd name="T3" fmla="*/ 143 h 260"/>
                <a:gd name="T4" fmla="*/ 117 w 260"/>
                <a:gd name="T5" fmla="*/ 219 h 260"/>
                <a:gd name="T6" fmla="*/ 42 w 260"/>
                <a:gd name="T7" fmla="*/ 143 h 260"/>
                <a:gd name="T8" fmla="*/ 117 w 260"/>
                <a:gd name="T9" fmla="*/ 66 h 260"/>
                <a:gd name="T10" fmla="*/ 154 w 260"/>
                <a:gd name="T11" fmla="*/ 76 h 260"/>
                <a:gd name="T12" fmla="*/ 183 w 260"/>
                <a:gd name="T13" fmla="*/ 46 h 260"/>
                <a:gd name="T14" fmla="*/ 117 w 260"/>
                <a:gd name="T15" fmla="*/ 25 h 260"/>
                <a:gd name="T16" fmla="*/ 0 w 260"/>
                <a:gd name="T17" fmla="*/ 143 h 260"/>
                <a:gd name="T18" fmla="*/ 117 w 260"/>
                <a:gd name="T19" fmla="*/ 260 h 260"/>
                <a:gd name="T20" fmla="*/ 233 w 260"/>
                <a:gd name="T21" fmla="*/ 143 h 260"/>
                <a:gd name="T22" fmla="*/ 213 w 260"/>
                <a:gd name="T23" fmla="*/ 77 h 260"/>
                <a:gd name="T24" fmla="*/ 184 w 260"/>
                <a:gd name="T25" fmla="*/ 106 h 260"/>
                <a:gd name="T26" fmla="*/ 225 w 260"/>
                <a:gd name="T27" fmla="*/ 35 h 260"/>
                <a:gd name="T28" fmla="*/ 225 w 260"/>
                <a:gd name="T29" fmla="*/ 35 h 260"/>
                <a:gd name="T30" fmla="*/ 225 w 260"/>
                <a:gd name="T31" fmla="*/ 0 h 260"/>
                <a:gd name="T32" fmla="*/ 203 w 260"/>
                <a:gd name="T33" fmla="*/ 23 h 260"/>
                <a:gd name="T34" fmla="*/ 203 w 260"/>
                <a:gd name="T35" fmla="*/ 46 h 260"/>
                <a:gd name="T36" fmla="*/ 139 w 260"/>
                <a:gd name="T37" fmla="*/ 111 h 260"/>
                <a:gd name="T38" fmla="*/ 117 w 260"/>
                <a:gd name="T39" fmla="*/ 104 h 260"/>
                <a:gd name="T40" fmla="*/ 79 w 260"/>
                <a:gd name="T41" fmla="*/ 143 h 260"/>
                <a:gd name="T42" fmla="*/ 117 w 260"/>
                <a:gd name="T43" fmla="*/ 181 h 260"/>
                <a:gd name="T44" fmla="*/ 155 w 260"/>
                <a:gd name="T45" fmla="*/ 143 h 260"/>
                <a:gd name="T46" fmla="*/ 150 w 260"/>
                <a:gd name="T47" fmla="*/ 123 h 260"/>
                <a:gd name="T48" fmla="*/ 215 w 260"/>
                <a:gd name="T49" fmla="*/ 58 h 260"/>
                <a:gd name="T50" fmla="*/ 237 w 260"/>
                <a:gd name="T51" fmla="*/ 58 h 260"/>
                <a:gd name="T52" fmla="*/ 260 w 260"/>
                <a:gd name="T53" fmla="*/ 35 h 260"/>
                <a:gd name="T54" fmla="*/ 225 w 260"/>
                <a:gd name="T55" fmla="*/ 35 h 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60" h="260">
                  <a:moveTo>
                    <a:pt x="184" y="106"/>
                  </a:moveTo>
                  <a:cubicBezTo>
                    <a:pt x="190" y="117"/>
                    <a:pt x="193" y="129"/>
                    <a:pt x="193" y="143"/>
                  </a:cubicBezTo>
                  <a:cubicBezTo>
                    <a:pt x="193" y="185"/>
                    <a:pt x="159" y="219"/>
                    <a:pt x="117" y="219"/>
                  </a:cubicBezTo>
                  <a:cubicBezTo>
                    <a:pt x="76" y="219"/>
                    <a:pt x="42" y="185"/>
                    <a:pt x="42" y="143"/>
                  </a:cubicBezTo>
                  <a:cubicBezTo>
                    <a:pt x="42" y="100"/>
                    <a:pt x="76" y="66"/>
                    <a:pt x="117" y="66"/>
                  </a:cubicBezTo>
                  <a:cubicBezTo>
                    <a:pt x="131" y="66"/>
                    <a:pt x="143" y="70"/>
                    <a:pt x="154" y="76"/>
                  </a:cubicBezTo>
                  <a:cubicBezTo>
                    <a:pt x="183" y="46"/>
                    <a:pt x="183" y="46"/>
                    <a:pt x="183" y="46"/>
                  </a:cubicBezTo>
                  <a:cubicBezTo>
                    <a:pt x="165" y="33"/>
                    <a:pt x="141" y="25"/>
                    <a:pt x="117" y="25"/>
                  </a:cubicBezTo>
                  <a:cubicBezTo>
                    <a:pt x="52" y="25"/>
                    <a:pt x="0" y="78"/>
                    <a:pt x="0" y="143"/>
                  </a:cubicBezTo>
                  <a:cubicBezTo>
                    <a:pt x="0" y="207"/>
                    <a:pt x="52" y="260"/>
                    <a:pt x="117" y="260"/>
                  </a:cubicBezTo>
                  <a:cubicBezTo>
                    <a:pt x="181" y="260"/>
                    <a:pt x="233" y="207"/>
                    <a:pt x="233" y="143"/>
                  </a:cubicBezTo>
                  <a:cubicBezTo>
                    <a:pt x="233" y="118"/>
                    <a:pt x="226" y="96"/>
                    <a:pt x="213" y="77"/>
                  </a:cubicBezTo>
                  <a:cubicBezTo>
                    <a:pt x="184" y="106"/>
                    <a:pt x="184" y="106"/>
                    <a:pt x="184" y="106"/>
                  </a:cubicBezTo>
                  <a:close/>
                  <a:moveTo>
                    <a:pt x="225" y="35"/>
                  </a:moveTo>
                  <a:cubicBezTo>
                    <a:pt x="225" y="35"/>
                    <a:pt x="225" y="35"/>
                    <a:pt x="225" y="35"/>
                  </a:cubicBezTo>
                  <a:cubicBezTo>
                    <a:pt x="225" y="0"/>
                    <a:pt x="225" y="0"/>
                    <a:pt x="225" y="0"/>
                  </a:cubicBezTo>
                  <a:cubicBezTo>
                    <a:pt x="203" y="23"/>
                    <a:pt x="203" y="23"/>
                    <a:pt x="203" y="23"/>
                  </a:cubicBezTo>
                  <a:cubicBezTo>
                    <a:pt x="203" y="46"/>
                    <a:pt x="203" y="46"/>
                    <a:pt x="203" y="46"/>
                  </a:cubicBezTo>
                  <a:cubicBezTo>
                    <a:pt x="139" y="111"/>
                    <a:pt x="139" y="111"/>
                    <a:pt x="139" y="111"/>
                  </a:cubicBezTo>
                  <a:cubicBezTo>
                    <a:pt x="133" y="106"/>
                    <a:pt x="125" y="104"/>
                    <a:pt x="117" y="104"/>
                  </a:cubicBezTo>
                  <a:cubicBezTo>
                    <a:pt x="96" y="104"/>
                    <a:pt x="79" y="121"/>
                    <a:pt x="79" y="143"/>
                  </a:cubicBezTo>
                  <a:cubicBezTo>
                    <a:pt x="79" y="164"/>
                    <a:pt x="96" y="181"/>
                    <a:pt x="117" y="181"/>
                  </a:cubicBezTo>
                  <a:cubicBezTo>
                    <a:pt x="138" y="181"/>
                    <a:pt x="155" y="164"/>
                    <a:pt x="155" y="143"/>
                  </a:cubicBezTo>
                  <a:cubicBezTo>
                    <a:pt x="155" y="136"/>
                    <a:pt x="154" y="129"/>
                    <a:pt x="150" y="123"/>
                  </a:cubicBezTo>
                  <a:cubicBezTo>
                    <a:pt x="215" y="58"/>
                    <a:pt x="215" y="58"/>
                    <a:pt x="215" y="58"/>
                  </a:cubicBezTo>
                  <a:cubicBezTo>
                    <a:pt x="237" y="58"/>
                    <a:pt x="237" y="58"/>
                    <a:pt x="237" y="58"/>
                  </a:cubicBezTo>
                  <a:cubicBezTo>
                    <a:pt x="260" y="35"/>
                    <a:pt x="260" y="35"/>
                    <a:pt x="260" y="35"/>
                  </a:cubicBezTo>
                  <a:cubicBezTo>
                    <a:pt x="225" y="35"/>
                    <a:pt x="225" y="35"/>
                    <a:pt x="225" y="35"/>
                  </a:cubicBezTo>
                  <a:close/>
                </a:path>
              </a:pathLst>
            </a:custGeom>
            <a:solidFill>
              <a:srgbClr val="FFFFFF"/>
            </a:solidFill>
            <a:ln>
              <a:noFill/>
            </a:ln>
            <a:ex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sz="1800" b="0" i="0" u="none" strike="noStrike" kern="0" cap="none" spc="0" normalizeH="0" baseline="0" noProof="0">
                <a:ln>
                  <a:noFill/>
                </a:ln>
                <a:solidFill>
                  <a:srgbClr val="000000"/>
                </a:solidFill>
                <a:effectLst/>
                <a:uLnTx/>
                <a:uFillTx/>
                <a:latin typeface="Arial"/>
                <a:ea typeface="微软雅黑"/>
                <a:cs typeface="+mn-ea"/>
                <a:sym typeface="+mn-lt"/>
              </a:endParaRPr>
            </a:p>
          </p:txBody>
        </p:sp>
      </p:grpSp>
      <p:sp>
        <p:nvSpPr>
          <p:cNvPr id="21" name="投影片編號版面配置區 5">
            <a:extLst>
              <a:ext uri="{FF2B5EF4-FFF2-40B4-BE49-F238E27FC236}">
                <a16:creationId xmlns:a16="http://schemas.microsoft.com/office/drawing/2014/main" id="{9340677B-6831-43CF-9A38-ACE4BE394EB3}"/>
              </a:ext>
            </a:extLst>
          </p:cNvPr>
          <p:cNvSpPr txBox="1">
            <a:spLocks/>
          </p:cNvSpPr>
          <p:nvPr/>
        </p:nvSpPr>
        <p:spPr>
          <a:xfrm>
            <a:off x="9448800" y="6492875"/>
            <a:ext cx="2743200" cy="365125"/>
          </a:xfrm>
          <a:prstGeom prst="rect">
            <a:avLst/>
          </a:prstGeom>
        </p:spPr>
        <p:txBody>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2DCFF18E-38F5-4FDF-89F7-AD020A27C1B7}" type="slidenum">
              <a:rPr lang="zh-TW" altLang="en-US" sz="1400" smtClean="0"/>
              <a:pPr algn="r"/>
              <a:t>3</a:t>
            </a:fld>
            <a:endParaRPr lang="zh-TW" altLang="en-US" sz="1400"/>
          </a:p>
        </p:txBody>
      </p:sp>
      <p:sp>
        <p:nvSpPr>
          <p:cNvPr id="22" name="任意多边形 36">
            <a:extLst>
              <a:ext uri="{FF2B5EF4-FFF2-40B4-BE49-F238E27FC236}">
                <a16:creationId xmlns:a16="http://schemas.microsoft.com/office/drawing/2014/main" id="{66CE42F7-815D-476C-8D70-5F16FF7D996D}"/>
              </a:ext>
            </a:extLst>
          </p:cNvPr>
          <p:cNvSpPr>
            <a:spLocks/>
          </p:cNvSpPr>
          <p:nvPr/>
        </p:nvSpPr>
        <p:spPr bwMode="auto">
          <a:xfrm>
            <a:off x="3670068" y="146221"/>
            <a:ext cx="3944174" cy="890492"/>
          </a:xfrm>
          <a:custGeom>
            <a:avLst/>
            <a:gdLst>
              <a:gd name="connsiteX0" fmla="*/ 0 w 5254752"/>
              <a:gd name="connsiteY0" fmla="*/ 0 h 3808859"/>
              <a:gd name="connsiteX1" fmla="*/ 2094866 w 5254752"/>
              <a:gd name="connsiteY1" fmla="*/ 0 h 3808859"/>
              <a:gd name="connsiteX2" fmla="*/ 3657269 w 5254752"/>
              <a:gd name="connsiteY2" fmla="*/ 0 h 3808859"/>
              <a:gd name="connsiteX3" fmla="*/ 3693071 w 5254752"/>
              <a:gd name="connsiteY3" fmla="*/ 0 h 3808859"/>
              <a:gd name="connsiteX4" fmla="*/ 3793929 w 5254752"/>
              <a:gd name="connsiteY4" fmla="*/ 0 h 3808859"/>
              <a:gd name="connsiteX5" fmla="*/ 4797400 w 5254752"/>
              <a:gd name="connsiteY5" fmla="*/ 0 h 3808859"/>
              <a:gd name="connsiteX6" fmla="*/ 5254752 w 5254752"/>
              <a:gd name="connsiteY6" fmla="*/ 457896 h 3808859"/>
              <a:gd name="connsiteX7" fmla="*/ 5254752 w 5254752"/>
              <a:gd name="connsiteY7" fmla="*/ 3350964 h 3808859"/>
              <a:gd name="connsiteX8" fmla="*/ 4797400 w 5254752"/>
              <a:gd name="connsiteY8" fmla="*/ 3808859 h 3808859"/>
              <a:gd name="connsiteX9" fmla="*/ 3718218 w 5254752"/>
              <a:gd name="connsiteY9" fmla="*/ 3808859 h 3808859"/>
              <a:gd name="connsiteX10" fmla="*/ 3693071 w 5254752"/>
              <a:gd name="connsiteY10" fmla="*/ 3808859 h 3808859"/>
              <a:gd name="connsiteX11" fmla="*/ 3544443 w 5254752"/>
              <a:gd name="connsiteY11" fmla="*/ 3808859 h 3808859"/>
              <a:gd name="connsiteX12" fmla="*/ 2094866 w 5254752"/>
              <a:gd name="connsiteY12" fmla="*/ 3808859 h 3808859"/>
              <a:gd name="connsiteX13" fmla="*/ 0 w 5254752"/>
              <a:gd name="connsiteY13" fmla="*/ 3808859 h 3808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54752" h="3808859">
                <a:moveTo>
                  <a:pt x="0" y="0"/>
                </a:moveTo>
                <a:lnTo>
                  <a:pt x="2094866" y="0"/>
                </a:lnTo>
                <a:cubicBezTo>
                  <a:pt x="2770500" y="0"/>
                  <a:pt x="3277225" y="0"/>
                  <a:pt x="3657269" y="0"/>
                </a:cubicBezTo>
                <a:lnTo>
                  <a:pt x="3693071" y="0"/>
                </a:lnTo>
                <a:lnTo>
                  <a:pt x="3793929" y="0"/>
                </a:lnTo>
                <a:cubicBezTo>
                  <a:pt x="4797400" y="0"/>
                  <a:pt x="4797400" y="0"/>
                  <a:pt x="4797400" y="0"/>
                </a:cubicBezTo>
                <a:cubicBezTo>
                  <a:pt x="5046865" y="0"/>
                  <a:pt x="5254752" y="208134"/>
                  <a:pt x="5254752" y="457896"/>
                </a:cubicBezTo>
                <a:lnTo>
                  <a:pt x="5254752" y="3350964"/>
                </a:lnTo>
                <a:cubicBezTo>
                  <a:pt x="5254752" y="3611131"/>
                  <a:pt x="5046865" y="3808859"/>
                  <a:pt x="4797400" y="3808859"/>
                </a:cubicBezTo>
                <a:cubicBezTo>
                  <a:pt x="4375129" y="3808859"/>
                  <a:pt x="4018838" y="3808859"/>
                  <a:pt x="3718218" y="3808859"/>
                </a:cubicBezTo>
                <a:lnTo>
                  <a:pt x="3693071" y="3808859"/>
                </a:lnTo>
                <a:lnTo>
                  <a:pt x="3544443" y="3808859"/>
                </a:lnTo>
                <a:cubicBezTo>
                  <a:pt x="2094866" y="3808859"/>
                  <a:pt x="2094866" y="3808859"/>
                  <a:pt x="2094866" y="3808859"/>
                </a:cubicBezTo>
                <a:lnTo>
                  <a:pt x="0" y="3808859"/>
                </a:lnTo>
                <a:close/>
              </a:path>
            </a:pathLst>
          </a:custGeom>
          <a:noFill/>
          <a:ln>
            <a:noFill/>
          </a:ln>
          <a:extLst/>
        </p:spPr>
        <p:txBody>
          <a:bodyPr vert="horz" wrap="square" lIns="121913" tIns="60956" rIns="121913" bIns="60956" numCol="1" anchor="ctr" anchorCtr="0" compatLnSpc="1">
            <a:prstTxWarp prst="textNoShape">
              <a:avLst/>
            </a:prstTxWarp>
            <a:noAutofit/>
          </a:bodyPr>
          <a:lstStyle/>
          <a:p>
            <a:pPr algn="ctr"/>
            <a:r>
              <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繳費注意事項</a:t>
            </a:r>
            <a:endParaRPr lang="zh-CN"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endParaRPr>
          </a:p>
        </p:txBody>
      </p:sp>
    </p:spTree>
    <p:extLst>
      <p:ext uri="{BB962C8B-B14F-4D97-AF65-F5344CB8AC3E}">
        <p14:creationId xmlns:p14="http://schemas.microsoft.com/office/powerpoint/2010/main" val="3514240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任意多边形 36">
            <a:extLst>
              <a:ext uri="{FF2B5EF4-FFF2-40B4-BE49-F238E27FC236}">
                <a16:creationId xmlns:a16="http://schemas.microsoft.com/office/drawing/2014/main" id="{943B853D-9857-475D-894B-9E967A8A004A}"/>
              </a:ext>
            </a:extLst>
          </p:cNvPr>
          <p:cNvSpPr>
            <a:spLocks/>
          </p:cNvSpPr>
          <p:nvPr/>
        </p:nvSpPr>
        <p:spPr bwMode="auto">
          <a:xfrm>
            <a:off x="3670068" y="146221"/>
            <a:ext cx="3944174" cy="890492"/>
          </a:xfrm>
          <a:custGeom>
            <a:avLst/>
            <a:gdLst>
              <a:gd name="connsiteX0" fmla="*/ 0 w 5254752"/>
              <a:gd name="connsiteY0" fmla="*/ 0 h 3808859"/>
              <a:gd name="connsiteX1" fmla="*/ 2094866 w 5254752"/>
              <a:gd name="connsiteY1" fmla="*/ 0 h 3808859"/>
              <a:gd name="connsiteX2" fmla="*/ 3657269 w 5254752"/>
              <a:gd name="connsiteY2" fmla="*/ 0 h 3808859"/>
              <a:gd name="connsiteX3" fmla="*/ 3693071 w 5254752"/>
              <a:gd name="connsiteY3" fmla="*/ 0 h 3808859"/>
              <a:gd name="connsiteX4" fmla="*/ 3793929 w 5254752"/>
              <a:gd name="connsiteY4" fmla="*/ 0 h 3808859"/>
              <a:gd name="connsiteX5" fmla="*/ 4797400 w 5254752"/>
              <a:gd name="connsiteY5" fmla="*/ 0 h 3808859"/>
              <a:gd name="connsiteX6" fmla="*/ 5254752 w 5254752"/>
              <a:gd name="connsiteY6" fmla="*/ 457896 h 3808859"/>
              <a:gd name="connsiteX7" fmla="*/ 5254752 w 5254752"/>
              <a:gd name="connsiteY7" fmla="*/ 3350964 h 3808859"/>
              <a:gd name="connsiteX8" fmla="*/ 4797400 w 5254752"/>
              <a:gd name="connsiteY8" fmla="*/ 3808859 h 3808859"/>
              <a:gd name="connsiteX9" fmla="*/ 3718218 w 5254752"/>
              <a:gd name="connsiteY9" fmla="*/ 3808859 h 3808859"/>
              <a:gd name="connsiteX10" fmla="*/ 3693071 w 5254752"/>
              <a:gd name="connsiteY10" fmla="*/ 3808859 h 3808859"/>
              <a:gd name="connsiteX11" fmla="*/ 3544443 w 5254752"/>
              <a:gd name="connsiteY11" fmla="*/ 3808859 h 3808859"/>
              <a:gd name="connsiteX12" fmla="*/ 2094866 w 5254752"/>
              <a:gd name="connsiteY12" fmla="*/ 3808859 h 3808859"/>
              <a:gd name="connsiteX13" fmla="*/ 0 w 5254752"/>
              <a:gd name="connsiteY13" fmla="*/ 3808859 h 3808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54752" h="3808859">
                <a:moveTo>
                  <a:pt x="0" y="0"/>
                </a:moveTo>
                <a:lnTo>
                  <a:pt x="2094866" y="0"/>
                </a:lnTo>
                <a:cubicBezTo>
                  <a:pt x="2770500" y="0"/>
                  <a:pt x="3277225" y="0"/>
                  <a:pt x="3657269" y="0"/>
                </a:cubicBezTo>
                <a:lnTo>
                  <a:pt x="3693071" y="0"/>
                </a:lnTo>
                <a:lnTo>
                  <a:pt x="3793929" y="0"/>
                </a:lnTo>
                <a:cubicBezTo>
                  <a:pt x="4797400" y="0"/>
                  <a:pt x="4797400" y="0"/>
                  <a:pt x="4797400" y="0"/>
                </a:cubicBezTo>
                <a:cubicBezTo>
                  <a:pt x="5046865" y="0"/>
                  <a:pt x="5254752" y="208134"/>
                  <a:pt x="5254752" y="457896"/>
                </a:cubicBezTo>
                <a:lnTo>
                  <a:pt x="5254752" y="3350964"/>
                </a:lnTo>
                <a:cubicBezTo>
                  <a:pt x="5254752" y="3611131"/>
                  <a:pt x="5046865" y="3808859"/>
                  <a:pt x="4797400" y="3808859"/>
                </a:cubicBezTo>
                <a:cubicBezTo>
                  <a:pt x="4375129" y="3808859"/>
                  <a:pt x="4018838" y="3808859"/>
                  <a:pt x="3718218" y="3808859"/>
                </a:cubicBezTo>
                <a:lnTo>
                  <a:pt x="3693071" y="3808859"/>
                </a:lnTo>
                <a:lnTo>
                  <a:pt x="3544443" y="3808859"/>
                </a:lnTo>
                <a:cubicBezTo>
                  <a:pt x="2094866" y="3808859"/>
                  <a:pt x="2094866" y="3808859"/>
                  <a:pt x="2094866" y="3808859"/>
                </a:cubicBezTo>
                <a:lnTo>
                  <a:pt x="0" y="3808859"/>
                </a:lnTo>
                <a:close/>
              </a:path>
            </a:pathLst>
          </a:custGeom>
          <a:noFill/>
          <a:ln>
            <a:noFill/>
          </a:ln>
          <a:extLst/>
        </p:spPr>
        <p:txBody>
          <a:bodyPr vert="horz" wrap="square" lIns="121913" tIns="60956" rIns="121913" bIns="60956" numCol="1" anchor="ctr" anchorCtr="0" compatLnSpc="1">
            <a:prstTxWarp prst="textNoShape">
              <a:avLst/>
            </a:prstTxWarp>
            <a:noAutofit/>
          </a:bodyPr>
          <a:lstStyle/>
          <a:p>
            <a:pPr algn="ctr"/>
            <a:r>
              <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繳費注意事項</a:t>
            </a:r>
            <a:r>
              <a:rPr lang="en-US" altLang="zh-TW"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a:t>
            </a:r>
            <a:r>
              <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續</a:t>
            </a:r>
            <a:r>
              <a:rPr lang="en-US" altLang="zh-TW"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a:t>
            </a:r>
            <a:endParaRPr lang="zh-CN"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endParaRPr>
          </a:p>
        </p:txBody>
      </p:sp>
      <p:pic>
        <p:nvPicPr>
          <p:cNvPr id="7" name="圖片 6" descr="&lt;strong&gt;支票&lt;/strong&gt; - 维基百科，自由的百科全书">
            <a:extLst>
              <a:ext uri="{FF2B5EF4-FFF2-40B4-BE49-F238E27FC236}">
                <a16:creationId xmlns:a16="http://schemas.microsoft.com/office/drawing/2014/main" id="{9391B546-DCD3-43D3-9623-6C223A7C9F46}"/>
              </a:ext>
            </a:extLst>
          </p:cNvPr>
          <p:cNvPicPr>
            <a:picLocks noChangeAspect="1"/>
          </p:cNvPicPr>
          <p:nvPr/>
        </p:nvPicPr>
        <p:blipFill rotWithShape="1">
          <a:blip r:embed="rId3">
            <a:extLst>
              <a:ext uri="{28A0092B-C50C-407E-A947-70E740481C1C}">
                <a14:useLocalDpi xmlns:a14="http://schemas.microsoft.com/office/drawing/2010/main" val="0"/>
              </a:ext>
            </a:extLst>
          </a:blip>
          <a:srcRect b="17388"/>
          <a:stretch/>
        </p:blipFill>
        <p:spPr>
          <a:xfrm>
            <a:off x="2181189" y="1125591"/>
            <a:ext cx="7342654" cy="2698481"/>
          </a:xfrm>
          <a:prstGeom prst="rect">
            <a:avLst/>
          </a:prstGeom>
          <a:solidFill>
            <a:srgbClr val="FFFFFF">
              <a:shade val="85000"/>
            </a:srgbClr>
          </a:solidFill>
          <a:ln w="88900" cap="sq">
            <a:noFill/>
            <a:miter lim="800000"/>
          </a:ln>
          <a:effectLst>
            <a:outerShdw blurRad="50800" dist="38100" dir="2700000" algn="tl" rotWithShape="0">
              <a:prstClr val="black">
                <a:alpha val="40000"/>
              </a:prstClr>
            </a:outerShdw>
          </a:effectLst>
        </p:spPr>
      </p:pic>
      <p:sp>
        <p:nvSpPr>
          <p:cNvPr id="8" name="TextBox 103">
            <a:extLst>
              <a:ext uri="{FF2B5EF4-FFF2-40B4-BE49-F238E27FC236}">
                <a16:creationId xmlns:a16="http://schemas.microsoft.com/office/drawing/2014/main" id="{2CAAD3D2-75E6-433E-B581-E3A79E17B011}"/>
              </a:ext>
            </a:extLst>
          </p:cNvPr>
          <p:cNvSpPr txBox="1">
            <a:spLocks noChangeArrowheads="1"/>
          </p:cNvSpPr>
          <p:nvPr/>
        </p:nvSpPr>
        <p:spPr bwMode="auto">
          <a:xfrm>
            <a:off x="1948532" y="4047768"/>
            <a:ext cx="8451043" cy="2220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6700" indent="-266700" eaLnBrk="0" hangingPunct="0">
              <a:defRPr kumimoji="1">
                <a:solidFill>
                  <a:schemeClr val="tx1"/>
                </a:solidFill>
                <a:latin typeface="Gulim" pitchFamily="34" charset="-127"/>
                <a:ea typeface="Gulim" pitchFamily="34" charset="-127"/>
              </a:defRPr>
            </a:lvl1pPr>
            <a:lvl2pPr marL="742950" indent="-285750" eaLnBrk="0" hangingPunct="0">
              <a:defRPr kumimoji="1">
                <a:solidFill>
                  <a:schemeClr val="tx1"/>
                </a:solidFill>
                <a:latin typeface="Gulim" pitchFamily="34" charset="-127"/>
                <a:ea typeface="Gulim" pitchFamily="34" charset="-127"/>
              </a:defRPr>
            </a:lvl2pPr>
            <a:lvl3pPr marL="1143000" indent="-228600" eaLnBrk="0" hangingPunct="0">
              <a:defRPr kumimoji="1">
                <a:solidFill>
                  <a:schemeClr val="tx1"/>
                </a:solidFill>
                <a:latin typeface="Gulim" pitchFamily="34" charset="-127"/>
                <a:ea typeface="Gulim" pitchFamily="34" charset="-127"/>
              </a:defRPr>
            </a:lvl3pPr>
            <a:lvl4pPr marL="1600200" indent="-228600" eaLnBrk="0" hangingPunct="0">
              <a:defRPr kumimoji="1">
                <a:solidFill>
                  <a:schemeClr val="tx1"/>
                </a:solidFill>
                <a:latin typeface="Gulim" pitchFamily="34" charset="-127"/>
                <a:ea typeface="Gulim" pitchFamily="34" charset="-127"/>
              </a:defRPr>
            </a:lvl4pPr>
            <a:lvl5pPr marL="2057400" indent="-228600" eaLnBrk="0" hangingPunct="0">
              <a:defRPr kumimoji="1">
                <a:solidFill>
                  <a:schemeClr val="tx1"/>
                </a:solidFill>
                <a:latin typeface="Gulim" pitchFamily="34" charset="-127"/>
                <a:ea typeface="Gulim" pitchFamily="34" charset="-127"/>
              </a:defRPr>
            </a:lvl5pPr>
            <a:lvl6pPr marL="2514600" indent="-228600" eaLnBrk="0" fontAlgn="base" latinLnBrk="1" hangingPunct="0">
              <a:spcBef>
                <a:spcPct val="0"/>
              </a:spcBef>
              <a:spcAft>
                <a:spcPct val="0"/>
              </a:spcAft>
              <a:defRPr kumimoji="1">
                <a:solidFill>
                  <a:schemeClr val="tx1"/>
                </a:solidFill>
                <a:latin typeface="Gulim" pitchFamily="34" charset="-127"/>
                <a:ea typeface="Gulim" pitchFamily="34" charset="-127"/>
              </a:defRPr>
            </a:lvl6pPr>
            <a:lvl7pPr marL="2971800" indent="-228600" eaLnBrk="0" fontAlgn="base" latinLnBrk="1" hangingPunct="0">
              <a:spcBef>
                <a:spcPct val="0"/>
              </a:spcBef>
              <a:spcAft>
                <a:spcPct val="0"/>
              </a:spcAft>
              <a:defRPr kumimoji="1">
                <a:solidFill>
                  <a:schemeClr val="tx1"/>
                </a:solidFill>
                <a:latin typeface="Gulim" pitchFamily="34" charset="-127"/>
                <a:ea typeface="Gulim" pitchFamily="34" charset="-127"/>
              </a:defRPr>
            </a:lvl7pPr>
            <a:lvl8pPr marL="3429000" indent="-228600" eaLnBrk="0" fontAlgn="base" latinLnBrk="1" hangingPunct="0">
              <a:spcBef>
                <a:spcPct val="0"/>
              </a:spcBef>
              <a:spcAft>
                <a:spcPct val="0"/>
              </a:spcAft>
              <a:defRPr kumimoji="1">
                <a:solidFill>
                  <a:schemeClr val="tx1"/>
                </a:solidFill>
                <a:latin typeface="Gulim" pitchFamily="34" charset="-127"/>
                <a:ea typeface="Gulim" pitchFamily="34" charset="-127"/>
              </a:defRPr>
            </a:lvl8pPr>
            <a:lvl9pPr marL="3886200" indent="-228600" eaLnBrk="0" fontAlgn="base" latinLnBrk="1" hangingPunct="0">
              <a:spcBef>
                <a:spcPct val="0"/>
              </a:spcBef>
              <a:spcAft>
                <a:spcPct val="0"/>
              </a:spcAft>
              <a:defRPr kumimoji="1">
                <a:solidFill>
                  <a:schemeClr val="tx1"/>
                </a:solidFill>
                <a:latin typeface="Gulim" pitchFamily="34" charset="-127"/>
                <a:ea typeface="Gulim" pitchFamily="34" charset="-127"/>
              </a:defRPr>
            </a:lvl9pPr>
          </a:lstStyle>
          <a:p>
            <a:pPr marL="0" indent="0" eaLnBrk="1" hangingPunct="1">
              <a:lnSpc>
                <a:spcPct val="150000"/>
              </a:lnSpc>
              <a:spcBef>
                <a:spcPts val="1000"/>
              </a:spcBef>
              <a:buClr>
                <a:schemeClr val="accent1"/>
              </a:buClr>
            </a:pPr>
            <a:r>
              <a:rPr kumimoji="0" lang="zh-TW" altLang="en-US" sz="2400" b="1" dirty="0">
                <a:solidFill>
                  <a:schemeClr val="accent1">
                    <a:lumMod val="75000"/>
                  </a:schemeClr>
                </a:solidFill>
                <a:latin typeface="微軟正黑體" panose="020B0604030504040204" pitchFamily="34" charset="-120"/>
                <a:ea typeface="微軟正黑體" panose="020B0604030504040204" pitchFamily="34" charset="-120"/>
                <a:cs typeface="Times New Roman" pitchFamily="18" charset="0"/>
              </a:rPr>
              <a:t>✽</a:t>
            </a:r>
            <a:r>
              <a:rPr kumimoji="0" lang="zh-TW" altLang="en-US" sz="2400" b="1" dirty="0">
                <a:latin typeface="微軟正黑體" panose="020B0604030504040204" pitchFamily="34" charset="-120"/>
                <a:ea typeface="微軟正黑體" panose="020B0604030504040204" pitchFamily="34" charset="-120"/>
                <a:cs typeface="Times New Roman" pitchFamily="18" charset="0"/>
              </a:rPr>
              <a:t>持票據至金融機構繳款者</a:t>
            </a:r>
            <a:endParaRPr kumimoji="0" lang="en-US" altLang="zh-TW" sz="2400" b="1" dirty="0">
              <a:latin typeface="微軟正黑體" panose="020B0604030504040204" pitchFamily="34" charset="-120"/>
              <a:ea typeface="微軟正黑體" panose="020B0604030504040204" pitchFamily="34" charset="-120"/>
              <a:cs typeface="Times New Roman" pitchFamily="18" charset="0"/>
            </a:endParaRPr>
          </a:p>
          <a:p>
            <a:pPr marL="628650" lvl="1" indent="-342900" eaLnBrk="1" hangingPunct="1">
              <a:lnSpc>
                <a:spcPts val="3100"/>
              </a:lnSpc>
              <a:buClr>
                <a:srgbClr val="384DC0"/>
              </a:buClr>
              <a:buFont typeface="+mj-lt"/>
              <a:buAutoNum type="arabicPeriod"/>
              <a:defRPr/>
            </a:pPr>
            <a:r>
              <a:rPr kumimoji="0" lang="zh-TW" altLang="en-US" sz="2000" dirty="0">
                <a:latin typeface="微軟正黑體" panose="020B0604030504040204" pitchFamily="34" charset="-120"/>
                <a:ea typeface="微軟正黑體" panose="020B0604030504040204" pitchFamily="34" charset="-120"/>
                <a:cs typeface="Times New Roman" pitchFamily="18" charset="0"/>
              </a:rPr>
              <a:t>須填寫各金融機構的跨行匯款單或臺灣銀行繳費單</a:t>
            </a:r>
            <a:endParaRPr kumimoji="0" lang="en-US" altLang="zh-TW" sz="2000" dirty="0">
              <a:latin typeface="微軟正黑體" panose="020B0604030504040204" pitchFamily="34" charset="-120"/>
              <a:ea typeface="微軟正黑體" panose="020B0604030504040204" pitchFamily="34" charset="-120"/>
              <a:cs typeface="Times New Roman" pitchFamily="18" charset="0"/>
            </a:endParaRPr>
          </a:p>
          <a:p>
            <a:pPr marL="628650" lvl="1" indent="-342900" eaLnBrk="1" hangingPunct="1">
              <a:lnSpc>
                <a:spcPts val="3100"/>
              </a:lnSpc>
              <a:buClr>
                <a:srgbClr val="384DC0"/>
              </a:buClr>
              <a:buFont typeface="+mj-lt"/>
              <a:buAutoNum type="arabicPeriod"/>
              <a:defRPr/>
            </a:pPr>
            <a:r>
              <a:rPr kumimoji="0" lang="zh-TW" altLang="en-US" sz="2000" dirty="0">
                <a:latin typeface="微軟正黑體" panose="020B0604030504040204" pitchFamily="34" charset="-120"/>
                <a:ea typeface="微軟正黑體" panose="020B0604030504040204" pitchFamily="34" charset="-120"/>
                <a:cs typeface="Times New Roman" pitchFamily="18" charset="0"/>
              </a:rPr>
              <a:t>跨行匯款單及繳費單須填寫繳款人姓名、聯絡電話、地址等資料</a:t>
            </a:r>
            <a:endParaRPr kumimoji="0" lang="en-US" altLang="zh-TW" sz="2000" dirty="0">
              <a:latin typeface="微軟正黑體" panose="020B0604030504040204" pitchFamily="34" charset="-120"/>
              <a:ea typeface="微軟正黑體" panose="020B0604030504040204" pitchFamily="34" charset="-120"/>
              <a:cs typeface="Times New Roman" pitchFamily="18" charset="0"/>
            </a:endParaRPr>
          </a:p>
          <a:p>
            <a:pPr marL="628650" lvl="1" indent="-342900" eaLnBrk="1" hangingPunct="1">
              <a:lnSpc>
                <a:spcPts val="3100"/>
              </a:lnSpc>
              <a:buClr>
                <a:srgbClr val="384DC0"/>
              </a:buClr>
              <a:buFont typeface="+mj-lt"/>
              <a:buAutoNum type="arabicPeriod"/>
              <a:defRPr/>
            </a:pPr>
            <a:r>
              <a:rPr kumimoji="0" lang="zh-TW" altLang="en-US" sz="2000" dirty="0">
                <a:latin typeface="微軟正黑體" panose="020B0604030504040204" pitchFamily="34" charset="-120"/>
                <a:ea typeface="微軟正黑體" panose="020B0604030504040204" pitchFamily="34" charset="-120"/>
                <a:cs typeface="Times New Roman" pitchFamily="18" charset="0"/>
              </a:rPr>
              <a:t>抬頭請註明：</a:t>
            </a:r>
            <a:r>
              <a:rPr kumimoji="0" lang="en-US" altLang="zh-TW" sz="2000" spc="-150" dirty="0">
                <a:solidFill>
                  <a:srgbClr val="FF0000"/>
                </a:solidFill>
                <a:latin typeface="微軟正黑體" panose="020B0604030504040204" pitchFamily="34" charset="-120"/>
                <a:ea typeface="微軟正黑體" panose="020B0604030504040204" pitchFamily="34" charset="-120"/>
                <a:cs typeface="Times New Roman" pitchFamily="18" charset="0"/>
              </a:rPr>
              <a:t>『</a:t>
            </a:r>
            <a:r>
              <a:rPr kumimoji="0" lang="zh-TW" altLang="en-US" sz="2000" spc="-150" dirty="0">
                <a:solidFill>
                  <a:srgbClr val="FF0000"/>
                </a:solidFill>
                <a:latin typeface="微軟正黑體" panose="020B0604030504040204" pitchFamily="34" charset="-120"/>
                <a:ea typeface="微軟正黑體" panose="020B0604030504040204" pitchFamily="34" charset="-120"/>
                <a:cs typeface="Times New Roman" pitchFamily="18" charset="0"/>
              </a:rPr>
              <a:t>限入大學招生委員會聯合會</a:t>
            </a:r>
            <a:r>
              <a:rPr kumimoji="0" lang="en-US" altLang="zh-TW" sz="2000" spc="-150" dirty="0">
                <a:solidFill>
                  <a:srgbClr val="FF0000"/>
                </a:solidFill>
                <a:latin typeface="微軟正黑體" panose="020B0604030504040204" pitchFamily="34" charset="-120"/>
                <a:ea typeface="微軟正黑體" panose="020B0604030504040204" pitchFamily="34" charset="-120"/>
                <a:cs typeface="Times New Roman" pitchFamily="18" charset="0"/>
              </a:rPr>
              <a:t>-</a:t>
            </a:r>
            <a:r>
              <a:rPr kumimoji="0" lang="zh-TW" altLang="en-US" sz="2000" spc="-150" dirty="0">
                <a:solidFill>
                  <a:srgbClr val="FF0000"/>
                </a:solidFill>
                <a:latin typeface="微軟正黑體" panose="020B0604030504040204" pitchFamily="34" charset="-120"/>
                <a:ea typeface="微軟正黑體" panose="020B0604030504040204" pitchFamily="34" charset="-120"/>
                <a:cs typeface="Times New Roman" pitchFamily="18" charset="0"/>
              </a:rPr>
              <a:t>大學甄選入學委員會</a:t>
            </a:r>
            <a:r>
              <a:rPr kumimoji="0" lang="en-US" altLang="zh-TW" sz="2000" spc="-150" dirty="0">
                <a:solidFill>
                  <a:srgbClr val="FF0000"/>
                </a:solidFill>
                <a:latin typeface="微軟正黑體" panose="020B0604030504040204" pitchFamily="34" charset="-120"/>
                <a:ea typeface="微軟正黑體" panose="020B0604030504040204" pitchFamily="34" charset="-120"/>
                <a:cs typeface="Times New Roman" pitchFamily="18" charset="0"/>
              </a:rPr>
              <a:t>』</a:t>
            </a:r>
          </a:p>
          <a:p>
            <a:pPr marL="628650" lvl="1" indent="-342900" eaLnBrk="1" hangingPunct="1">
              <a:lnSpc>
                <a:spcPts val="3100"/>
              </a:lnSpc>
              <a:buClr>
                <a:srgbClr val="384DC0"/>
              </a:buClr>
              <a:buFont typeface="+mj-lt"/>
              <a:buAutoNum type="arabicPeriod" startAt="4"/>
              <a:defRPr/>
            </a:pPr>
            <a:r>
              <a:rPr kumimoji="0" lang="zh-TW" altLang="en-US" sz="2000" dirty="0">
                <a:latin typeface="微軟正黑體" panose="020B0604030504040204" pitchFamily="34" charset="-120"/>
                <a:ea typeface="微軟正黑體" panose="020B0604030504040204" pitchFamily="34" charset="-120"/>
                <a:cs typeface="Times New Roman" pitchFamily="18" charset="0"/>
              </a:rPr>
              <a:t>票據背面須填寫</a:t>
            </a:r>
            <a:r>
              <a:rPr lang="en-US" altLang="zh-TW" sz="20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a:t>
            </a:r>
            <a:r>
              <a:rPr lang="zh-TW" altLang="en-US" sz="20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報名費帳號</a:t>
            </a:r>
            <a:r>
              <a:rPr lang="en-US" altLang="zh-TW" sz="20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a:t>
            </a:r>
            <a:endParaRPr kumimoji="0" lang="en-US" altLang="zh-TW" sz="2000" b="1" dirty="0">
              <a:latin typeface="微軟正黑體" panose="020B0604030504040204" pitchFamily="34" charset="-120"/>
              <a:ea typeface="微軟正黑體" panose="020B0604030504040204" pitchFamily="34" charset="-120"/>
              <a:cs typeface="Times New Roman" pitchFamily="18" charset="0"/>
            </a:endParaRPr>
          </a:p>
        </p:txBody>
      </p:sp>
      <p:sp>
        <p:nvSpPr>
          <p:cNvPr id="9" name="投影片編號版面配置區 5">
            <a:extLst>
              <a:ext uri="{FF2B5EF4-FFF2-40B4-BE49-F238E27FC236}">
                <a16:creationId xmlns:a16="http://schemas.microsoft.com/office/drawing/2014/main" id="{A5985AA4-8514-4A36-8524-F1BB59D10AFA}"/>
              </a:ext>
            </a:extLst>
          </p:cNvPr>
          <p:cNvSpPr txBox="1">
            <a:spLocks/>
          </p:cNvSpPr>
          <p:nvPr/>
        </p:nvSpPr>
        <p:spPr>
          <a:xfrm>
            <a:off x="9448800" y="6492875"/>
            <a:ext cx="2743200" cy="365125"/>
          </a:xfrm>
          <a:prstGeom prst="rect">
            <a:avLst/>
          </a:prstGeom>
        </p:spPr>
        <p:txBody>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2DCFF18E-38F5-4FDF-89F7-AD020A27C1B7}" type="slidenum">
              <a:rPr lang="zh-TW" altLang="en-US" sz="1400" smtClean="0"/>
              <a:pPr algn="r"/>
              <a:t>4</a:t>
            </a:fld>
            <a:endParaRPr lang="zh-TW" altLang="en-US" sz="1400"/>
          </a:p>
        </p:txBody>
      </p:sp>
    </p:spTree>
    <p:extLst>
      <p:ext uri="{BB962C8B-B14F-4D97-AF65-F5344CB8AC3E}">
        <p14:creationId xmlns:p14="http://schemas.microsoft.com/office/powerpoint/2010/main" val="3556193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任意多边形 36">
            <a:extLst>
              <a:ext uri="{FF2B5EF4-FFF2-40B4-BE49-F238E27FC236}">
                <a16:creationId xmlns:a16="http://schemas.microsoft.com/office/drawing/2014/main" id="{943B853D-9857-475D-894B-9E967A8A004A}"/>
              </a:ext>
            </a:extLst>
          </p:cNvPr>
          <p:cNvSpPr>
            <a:spLocks/>
          </p:cNvSpPr>
          <p:nvPr/>
        </p:nvSpPr>
        <p:spPr bwMode="auto">
          <a:xfrm>
            <a:off x="3699419" y="268796"/>
            <a:ext cx="3944174" cy="724980"/>
          </a:xfrm>
          <a:custGeom>
            <a:avLst/>
            <a:gdLst>
              <a:gd name="connsiteX0" fmla="*/ 0 w 5254752"/>
              <a:gd name="connsiteY0" fmla="*/ 0 h 3808859"/>
              <a:gd name="connsiteX1" fmla="*/ 2094866 w 5254752"/>
              <a:gd name="connsiteY1" fmla="*/ 0 h 3808859"/>
              <a:gd name="connsiteX2" fmla="*/ 3657269 w 5254752"/>
              <a:gd name="connsiteY2" fmla="*/ 0 h 3808859"/>
              <a:gd name="connsiteX3" fmla="*/ 3693071 w 5254752"/>
              <a:gd name="connsiteY3" fmla="*/ 0 h 3808859"/>
              <a:gd name="connsiteX4" fmla="*/ 3793929 w 5254752"/>
              <a:gd name="connsiteY4" fmla="*/ 0 h 3808859"/>
              <a:gd name="connsiteX5" fmla="*/ 4797400 w 5254752"/>
              <a:gd name="connsiteY5" fmla="*/ 0 h 3808859"/>
              <a:gd name="connsiteX6" fmla="*/ 5254752 w 5254752"/>
              <a:gd name="connsiteY6" fmla="*/ 457896 h 3808859"/>
              <a:gd name="connsiteX7" fmla="*/ 5254752 w 5254752"/>
              <a:gd name="connsiteY7" fmla="*/ 3350964 h 3808859"/>
              <a:gd name="connsiteX8" fmla="*/ 4797400 w 5254752"/>
              <a:gd name="connsiteY8" fmla="*/ 3808859 h 3808859"/>
              <a:gd name="connsiteX9" fmla="*/ 3718218 w 5254752"/>
              <a:gd name="connsiteY9" fmla="*/ 3808859 h 3808859"/>
              <a:gd name="connsiteX10" fmla="*/ 3693071 w 5254752"/>
              <a:gd name="connsiteY10" fmla="*/ 3808859 h 3808859"/>
              <a:gd name="connsiteX11" fmla="*/ 3544443 w 5254752"/>
              <a:gd name="connsiteY11" fmla="*/ 3808859 h 3808859"/>
              <a:gd name="connsiteX12" fmla="*/ 2094866 w 5254752"/>
              <a:gd name="connsiteY12" fmla="*/ 3808859 h 3808859"/>
              <a:gd name="connsiteX13" fmla="*/ 0 w 5254752"/>
              <a:gd name="connsiteY13" fmla="*/ 3808859 h 3808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54752" h="3808859">
                <a:moveTo>
                  <a:pt x="0" y="0"/>
                </a:moveTo>
                <a:lnTo>
                  <a:pt x="2094866" y="0"/>
                </a:lnTo>
                <a:cubicBezTo>
                  <a:pt x="2770500" y="0"/>
                  <a:pt x="3277225" y="0"/>
                  <a:pt x="3657269" y="0"/>
                </a:cubicBezTo>
                <a:lnTo>
                  <a:pt x="3693071" y="0"/>
                </a:lnTo>
                <a:lnTo>
                  <a:pt x="3793929" y="0"/>
                </a:lnTo>
                <a:cubicBezTo>
                  <a:pt x="4797400" y="0"/>
                  <a:pt x="4797400" y="0"/>
                  <a:pt x="4797400" y="0"/>
                </a:cubicBezTo>
                <a:cubicBezTo>
                  <a:pt x="5046865" y="0"/>
                  <a:pt x="5254752" y="208134"/>
                  <a:pt x="5254752" y="457896"/>
                </a:cubicBezTo>
                <a:lnTo>
                  <a:pt x="5254752" y="3350964"/>
                </a:lnTo>
                <a:cubicBezTo>
                  <a:pt x="5254752" y="3611131"/>
                  <a:pt x="5046865" y="3808859"/>
                  <a:pt x="4797400" y="3808859"/>
                </a:cubicBezTo>
                <a:cubicBezTo>
                  <a:pt x="4375129" y="3808859"/>
                  <a:pt x="4018838" y="3808859"/>
                  <a:pt x="3718218" y="3808859"/>
                </a:cubicBezTo>
                <a:lnTo>
                  <a:pt x="3693071" y="3808859"/>
                </a:lnTo>
                <a:lnTo>
                  <a:pt x="3544443" y="3808859"/>
                </a:lnTo>
                <a:cubicBezTo>
                  <a:pt x="2094866" y="3808859"/>
                  <a:pt x="2094866" y="3808859"/>
                  <a:pt x="2094866" y="3808859"/>
                </a:cubicBezTo>
                <a:lnTo>
                  <a:pt x="0" y="3808859"/>
                </a:lnTo>
                <a:close/>
              </a:path>
            </a:pathLst>
          </a:custGeom>
          <a:noFill/>
          <a:ln>
            <a:noFill/>
          </a:ln>
          <a:extLst/>
        </p:spPr>
        <p:txBody>
          <a:bodyPr vert="horz" wrap="square" lIns="121913" tIns="60956" rIns="121913" bIns="60956" numCol="1" anchor="ctr" anchorCtr="0" compatLnSpc="1">
            <a:prstTxWarp prst="textNoShape">
              <a:avLst/>
            </a:prstTxWarp>
            <a:noAutofit/>
          </a:bodyPr>
          <a:lstStyle/>
          <a:p>
            <a:pPr indent="536575" algn="ctr"/>
            <a:r>
              <a:rPr lang="zh-TW" altLang="en-US" sz="3200" b="1" dirty="0">
                <a:solidFill>
                  <a:srgbClr val="003366"/>
                </a:solidFill>
                <a:latin typeface="Microsoft YaHei" panose="020B0503020204020204" pitchFamily="34" charset="-122"/>
                <a:ea typeface="Microsoft YaHei" panose="020B0503020204020204" pitchFamily="34" charset="-122"/>
                <a:cs typeface="Times New Roman" pitchFamily="18" charset="0"/>
              </a:rPr>
              <a:t>報名注意事項</a:t>
            </a:r>
          </a:p>
        </p:txBody>
      </p:sp>
      <p:sp>
        <p:nvSpPr>
          <p:cNvPr id="7" name="Rectangle 1">
            <a:extLst>
              <a:ext uri="{FF2B5EF4-FFF2-40B4-BE49-F238E27FC236}">
                <a16:creationId xmlns:a16="http://schemas.microsoft.com/office/drawing/2014/main" id="{2A3B3A0B-E57D-4767-99D7-F541BB081738}"/>
              </a:ext>
            </a:extLst>
          </p:cNvPr>
          <p:cNvSpPr>
            <a:spLocks noChangeArrowheads="1"/>
          </p:cNvSpPr>
          <p:nvPr/>
        </p:nvSpPr>
        <p:spPr bwMode="auto">
          <a:xfrm>
            <a:off x="1891669" y="1262791"/>
            <a:ext cx="7559675" cy="1182375"/>
          </a:xfrm>
          <a:prstGeom prst="rect">
            <a:avLst/>
          </a:prstGeom>
          <a:noFill/>
          <a:ln w="9525">
            <a:noFill/>
            <a:miter lim="800000"/>
            <a:headEnd/>
            <a:tailEnd/>
          </a:ln>
        </p:spPr>
        <p:txBody>
          <a:bodyPr wrap="square" anchor="ctr">
            <a:spAutoFit/>
          </a:bodyPr>
          <a:lstStyle/>
          <a:p>
            <a:pPr marL="342900" lvl="1" indent="-342900">
              <a:lnSpc>
                <a:spcPts val="2500"/>
              </a:lnSpc>
              <a:spcAft>
                <a:spcPts val="1000"/>
              </a:spcAft>
              <a:buClr>
                <a:srgbClr val="C00000"/>
              </a:buClr>
              <a:buFont typeface="Wingdings" pitchFamily="2" charset="2"/>
              <a:buChar char="n"/>
              <a:defRPr/>
            </a:pPr>
            <a:r>
              <a:rPr lang="zh-TW" altLang="en-US" sz="2400" dirty="0">
                <a:latin typeface="微軟正黑體" panose="020B0604030504040204" pitchFamily="34" charset="-120"/>
                <a:ea typeface="微軟正黑體" panose="020B0604030504040204" pitchFamily="34" charset="-120"/>
              </a:rPr>
              <a:t>推薦學校推薦所屬學生</a:t>
            </a:r>
            <a:r>
              <a:rPr lang="zh-TW" altLang="en-US" sz="2400" dirty="0">
                <a:solidFill>
                  <a:srgbClr val="FF0000"/>
                </a:solidFill>
                <a:latin typeface="微軟正黑體" panose="020B0604030504040204" pitchFamily="34" charset="-120"/>
                <a:ea typeface="微軟正黑體" panose="020B0604030504040204" pitchFamily="34" charset="-120"/>
              </a:rPr>
              <a:t>須符合大學</a:t>
            </a:r>
            <a:r>
              <a:rPr lang="zh-TW" altLang="zh-TW" sz="2400" dirty="0">
                <a:solidFill>
                  <a:srgbClr val="FF0000"/>
                </a:solidFill>
                <a:latin typeface="微軟正黑體" panose="020B0604030504040204" pitchFamily="34" charset="-120"/>
                <a:ea typeface="微軟正黑體" panose="020B0604030504040204" pitchFamily="34" charset="-120"/>
              </a:rPr>
              <a:t>「在校學業成績」全校排名百分比</a:t>
            </a:r>
            <a:r>
              <a:rPr lang="zh-TW" altLang="en-US" sz="2400" dirty="0">
                <a:solidFill>
                  <a:srgbClr val="FF0000"/>
                </a:solidFill>
                <a:latin typeface="微軟正黑體" panose="020B0604030504040204" pitchFamily="34" charset="-120"/>
                <a:ea typeface="微軟正黑體" panose="020B0604030504040204" pitchFamily="34" charset="-120"/>
              </a:rPr>
              <a:t>之規定</a:t>
            </a:r>
            <a:r>
              <a:rPr lang="en-US" altLang="zh-TW" sz="24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(20%</a:t>
            </a:r>
            <a:r>
              <a:rPr lang="zh-TW" altLang="en-US" sz="24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a:t>
            </a:r>
            <a:r>
              <a:rPr lang="en-US" altLang="zh-TW" sz="24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30</a:t>
            </a:r>
            <a:r>
              <a:rPr lang="zh-TW" altLang="en-US" sz="24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a:t>
            </a:r>
            <a:r>
              <a:rPr lang="en-US" altLang="zh-TW" sz="24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40</a:t>
            </a:r>
            <a:r>
              <a:rPr lang="zh-TW" altLang="en-US" sz="24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a:t>
            </a:r>
            <a:r>
              <a:rPr lang="en-US" altLang="zh-TW" sz="24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50</a:t>
            </a:r>
            <a:r>
              <a:rPr lang="zh-TW" altLang="en-US" sz="24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a:t>
            </a:r>
            <a:r>
              <a:rPr lang="en-US" altLang="zh-TW" sz="2400" dirty="0">
                <a:solidFill>
                  <a:srgbClr val="0000CC"/>
                </a:solidFill>
                <a:latin typeface="微軟正黑體" panose="020B0604030504040204" pitchFamily="34" charset="-120"/>
                <a:ea typeface="微軟正黑體" panose="020B0604030504040204" pitchFamily="34" charset="-120"/>
                <a:cs typeface="Times New Roman" panose="02020603050405020304" pitchFamily="18" charset="0"/>
              </a:rPr>
              <a:t>)</a:t>
            </a:r>
            <a:r>
              <a:rPr lang="zh-TW" altLang="en-US" sz="2400" dirty="0">
                <a:latin typeface="微軟正黑體" panose="020B0604030504040204" pitchFamily="34" charset="-120"/>
                <a:ea typeface="微軟正黑體" panose="020B0604030504040204" pitchFamily="34" charset="-120"/>
              </a:rPr>
              <a:t>。</a:t>
            </a:r>
            <a:endParaRPr lang="en-US" altLang="zh-TW" sz="2000" dirty="0">
              <a:latin typeface="微軟正黑體" panose="020B0604030504040204" pitchFamily="34" charset="-120"/>
              <a:ea typeface="微軟正黑體" panose="020B0604030504040204" pitchFamily="34" charset="-120"/>
            </a:endParaRPr>
          </a:p>
          <a:p>
            <a:pPr marL="342900" lvl="1" indent="-342900">
              <a:lnSpc>
                <a:spcPts val="2500"/>
              </a:lnSpc>
              <a:spcAft>
                <a:spcPts val="1000"/>
              </a:spcAft>
              <a:buClr>
                <a:srgbClr val="C00000"/>
              </a:buClr>
              <a:buFont typeface="Wingdings" pitchFamily="2" charset="2"/>
              <a:buChar char="n"/>
              <a:defRPr/>
            </a:pPr>
            <a:r>
              <a:rPr lang="zh-TW" altLang="en-US" sz="2400" b="1" dirty="0">
                <a:latin typeface="微軟正黑體" panose="020B0604030504040204" pitchFamily="34" charset="-120"/>
                <a:ea typeface="微軟正黑體" panose="020B0604030504040204" pitchFamily="34" charset="-120"/>
              </a:rPr>
              <a:t>各學群分類原則如下：</a:t>
            </a:r>
            <a:endParaRPr lang="en-US" altLang="zh-TW" sz="2400" dirty="0">
              <a:latin typeface="微軟正黑體" panose="020B0604030504040204" pitchFamily="34" charset="-120"/>
              <a:ea typeface="微軟正黑體" panose="020B0604030504040204" pitchFamily="34" charset="-120"/>
            </a:endParaRPr>
          </a:p>
        </p:txBody>
      </p:sp>
      <p:graphicFrame>
        <p:nvGraphicFramePr>
          <p:cNvPr id="8" name="表格 7">
            <a:extLst>
              <a:ext uri="{FF2B5EF4-FFF2-40B4-BE49-F238E27FC236}">
                <a16:creationId xmlns:a16="http://schemas.microsoft.com/office/drawing/2014/main" id="{7D26934A-9D41-43D1-8FBB-4FFCD26035CD}"/>
              </a:ext>
            </a:extLst>
          </p:cNvPr>
          <p:cNvGraphicFramePr>
            <a:graphicFrameLocks noGrp="1"/>
          </p:cNvGraphicFramePr>
          <p:nvPr>
            <p:extLst>
              <p:ext uri="{D42A27DB-BD31-4B8C-83A1-F6EECF244321}">
                <p14:modId xmlns:p14="http://schemas.microsoft.com/office/powerpoint/2010/main" val="419609647"/>
              </p:ext>
            </p:extLst>
          </p:nvPr>
        </p:nvGraphicFramePr>
        <p:xfrm>
          <a:off x="2047929" y="2445166"/>
          <a:ext cx="9335887" cy="4225282"/>
        </p:xfrm>
        <a:graphic>
          <a:graphicData uri="http://schemas.openxmlformats.org/drawingml/2006/table">
            <a:tbl>
              <a:tblPr firstRow="1" bandCol="1">
                <a:tableStyleId>{10A1B5D5-9B99-4C35-A422-299274C87663}</a:tableStyleId>
              </a:tblPr>
              <a:tblGrid>
                <a:gridCol w="1759401">
                  <a:extLst>
                    <a:ext uri="{9D8B030D-6E8A-4147-A177-3AD203B41FA5}">
                      <a16:colId xmlns:a16="http://schemas.microsoft.com/office/drawing/2014/main" val="20000"/>
                    </a:ext>
                  </a:extLst>
                </a:gridCol>
                <a:gridCol w="3614658">
                  <a:extLst>
                    <a:ext uri="{9D8B030D-6E8A-4147-A177-3AD203B41FA5}">
                      <a16:colId xmlns:a16="http://schemas.microsoft.com/office/drawing/2014/main" val="20001"/>
                    </a:ext>
                  </a:extLst>
                </a:gridCol>
                <a:gridCol w="3961828">
                  <a:extLst>
                    <a:ext uri="{9D8B030D-6E8A-4147-A177-3AD203B41FA5}">
                      <a16:colId xmlns:a16="http://schemas.microsoft.com/office/drawing/2014/main" val="20002"/>
                    </a:ext>
                  </a:extLst>
                </a:gridCol>
              </a:tblGrid>
              <a:tr h="418477">
                <a:tc>
                  <a:txBody>
                    <a:bodyPr/>
                    <a:lstStyle/>
                    <a:p>
                      <a:pPr algn="ctr"/>
                      <a:r>
                        <a:rPr kumimoji="1" lang="zh-TW" altLang="en-US" sz="1800" kern="1200" dirty="0">
                          <a:latin typeface="微軟正黑體" panose="020B0604030504040204" pitchFamily="34" charset="-120"/>
                          <a:ea typeface="微軟正黑體" panose="020B0604030504040204" pitchFamily="34" charset="-120"/>
                        </a:rPr>
                        <a:t>學群</a:t>
                      </a:r>
                      <a:endParaRPr kumimoji="1" lang="zh-TW" altLang="en-US" sz="1800" kern="1200" dirty="0">
                        <a:solidFill>
                          <a:schemeClr val="tx1"/>
                        </a:solidFill>
                        <a:latin typeface="微軟正黑體" panose="020B0604030504040204" pitchFamily="34" charset="-120"/>
                        <a:ea typeface="微軟正黑體" panose="020B0604030504040204" pitchFamily="34" charset="-120"/>
                        <a:cs typeface="+mn-cs"/>
                      </a:endParaRPr>
                    </a:p>
                  </a:txBody>
                  <a:tcPr marL="91433" marR="91433" marT="45721" marB="45721" anchor="ctr"/>
                </a:tc>
                <a:tc>
                  <a:txBody>
                    <a:bodyPr/>
                    <a:lstStyle/>
                    <a:p>
                      <a:pPr algn="ctr"/>
                      <a:r>
                        <a:rPr kumimoji="1" lang="zh-TW" altLang="en-US" sz="1800" kern="1200" dirty="0">
                          <a:latin typeface="微軟正黑體" panose="020B0604030504040204" pitchFamily="34" charset="-120"/>
                          <a:ea typeface="微軟正黑體" panose="020B0604030504040204" pitchFamily="34" charset="-120"/>
                        </a:rPr>
                        <a:t>所屬學系</a:t>
                      </a:r>
                      <a:endParaRPr kumimoji="1" lang="zh-TW" altLang="en-US" sz="1800" kern="1200" dirty="0">
                        <a:solidFill>
                          <a:schemeClr val="tx1"/>
                        </a:solidFill>
                        <a:latin typeface="微軟正黑體" panose="020B0604030504040204" pitchFamily="34" charset="-120"/>
                        <a:ea typeface="微軟正黑體" panose="020B0604030504040204" pitchFamily="34" charset="-120"/>
                        <a:cs typeface="+mn-cs"/>
                      </a:endParaRPr>
                    </a:p>
                  </a:txBody>
                  <a:tcPr marL="91433" marR="91433" marT="45721" marB="45721" anchor="ctr"/>
                </a:tc>
                <a:tc>
                  <a:txBody>
                    <a:bodyPr/>
                    <a:lstStyle/>
                    <a:p>
                      <a:pPr marL="0" indent="0" algn="ctr">
                        <a:buFontTx/>
                        <a:buNone/>
                      </a:pPr>
                      <a:r>
                        <a:rPr kumimoji="1" lang="zh-TW" altLang="en-US" sz="1800" kern="1200" dirty="0">
                          <a:latin typeface="微軟正黑體" panose="020B0604030504040204" pitchFamily="34" charset="-120"/>
                          <a:ea typeface="微軟正黑體" panose="020B0604030504040204" pitchFamily="34" charset="-120"/>
                        </a:rPr>
                        <a:t>可推薦學生</a:t>
                      </a:r>
                      <a:endParaRPr kumimoji="1" lang="zh-TW" altLang="en-US" sz="1800" kern="1200" dirty="0">
                        <a:solidFill>
                          <a:schemeClr val="tx1"/>
                        </a:solidFill>
                        <a:latin typeface="微軟正黑體" panose="020B0604030504040204" pitchFamily="34" charset="-120"/>
                        <a:ea typeface="微軟正黑體" panose="020B0604030504040204" pitchFamily="34" charset="-120"/>
                        <a:cs typeface="+mn-cs"/>
                      </a:endParaRPr>
                    </a:p>
                  </a:txBody>
                  <a:tcPr marL="91433" marR="91433" marT="45721" marB="45721" anchor="ctr"/>
                </a:tc>
                <a:extLst>
                  <a:ext uri="{0D108BD9-81ED-4DB2-BD59-A6C34878D82A}">
                    <a16:rowId xmlns:a16="http://schemas.microsoft.com/office/drawing/2014/main" val="10000"/>
                  </a:ext>
                </a:extLst>
              </a:tr>
              <a:tr h="648260">
                <a:tc>
                  <a:txBody>
                    <a:bodyPr/>
                    <a:lstStyle/>
                    <a:p>
                      <a:pPr algn="ctr"/>
                      <a:r>
                        <a:rPr kumimoji="1" lang="zh-TW" altLang="zh-TW" sz="1800" dirty="0">
                          <a:latin typeface="微軟正黑體" panose="020B0604030504040204" pitchFamily="34" charset="-120"/>
                          <a:ea typeface="微軟正黑體" panose="020B0604030504040204" pitchFamily="34" charset="-120"/>
                        </a:rPr>
                        <a:t>第一類學群</a:t>
                      </a:r>
                      <a:endParaRPr lang="zh-TW" altLang="en-US" sz="1800" b="0" dirty="0">
                        <a:solidFill>
                          <a:schemeClr val="bg2">
                            <a:lumMod val="50000"/>
                          </a:schemeClr>
                        </a:solidFill>
                        <a:latin typeface="微軟正黑體" panose="020B0604030504040204" pitchFamily="34" charset="-120"/>
                        <a:ea typeface="微軟正黑體" panose="020B0604030504040204" pitchFamily="34" charset="-120"/>
                      </a:endParaRPr>
                    </a:p>
                  </a:txBody>
                  <a:tcPr marL="91433" marR="91433" marT="45721" marB="45721" anchor="ctr"/>
                </a:tc>
                <a:tc>
                  <a:txBody>
                    <a:bodyPr/>
                    <a:lstStyle/>
                    <a:p>
                      <a:r>
                        <a:rPr kumimoji="1" lang="zh-TW" altLang="zh-TW" sz="1800" dirty="0">
                          <a:latin typeface="微軟正黑體" panose="020B0604030504040204" pitchFamily="34" charset="-120"/>
                          <a:ea typeface="微軟正黑體" panose="020B0604030504040204" pitchFamily="34" charset="-120"/>
                        </a:rPr>
                        <a:t>文、法、商、社會科學、教育、管理等學系（學程）</a:t>
                      </a:r>
                      <a:endParaRPr lang="zh-TW" altLang="en-US" sz="1800" b="0" dirty="0">
                        <a:latin typeface="微軟正黑體" panose="020B0604030504040204" pitchFamily="34" charset="-120"/>
                        <a:ea typeface="微軟正黑體" panose="020B0604030504040204" pitchFamily="34" charset="-120"/>
                      </a:endParaRPr>
                    </a:p>
                  </a:txBody>
                  <a:tcPr marL="91433" marR="91433" marT="45721" marB="45721" anchor="ctr"/>
                </a:tc>
                <a:tc rowSpan="3">
                  <a:txBody>
                    <a:bodyPr/>
                    <a:lstStyle/>
                    <a:p>
                      <a:pPr marL="285750" indent="-285750">
                        <a:buFont typeface="Arial" pitchFamily="34" charset="0"/>
                        <a:buChar char="•"/>
                      </a:pPr>
                      <a:r>
                        <a:rPr lang="zh-TW" altLang="en-US" sz="1800" kern="1200" dirty="0">
                          <a:latin typeface="微軟正黑體" panose="020B0604030504040204" pitchFamily="34" charset="-120"/>
                          <a:ea typeface="微軟正黑體" panose="020B0604030504040204" pitchFamily="34" charset="-120"/>
                        </a:rPr>
                        <a:t>普通科</a:t>
                      </a:r>
                      <a:r>
                        <a:rPr lang="zh-TW" altLang="zh-TW" sz="1800" kern="1200" dirty="0">
                          <a:latin typeface="微軟正黑體" panose="020B0604030504040204" pitchFamily="34" charset="-120"/>
                          <a:ea typeface="微軟正黑體" panose="020B0604030504040204" pitchFamily="34" charset="-120"/>
                        </a:rPr>
                        <a:t>（</a:t>
                      </a:r>
                      <a:r>
                        <a:rPr lang="zh-TW" altLang="en-US" sz="1800" kern="1200" dirty="0">
                          <a:latin typeface="微軟正黑體" panose="020B0604030504040204" pitchFamily="34" charset="-120"/>
                          <a:ea typeface="微軟正黑體" panose="020B0604030504040204" pitchFamily="34" charset="-120"/>
                        </a:rPr>
                        <a:t>含科學班、資優班</a:t>
                      </a:r>
                      <a:r>
                        <a:rPr lang="zh-TW" altLang="zh-TW" sz="1800" kern="1200" dirty="0">
                          <a:latin typeface="微軟正黑體" panose="020B0604030504040204" pitchFamily="34" charset="-120"/>
                          <a:ea typeface="微軟正黑體" panose="020B0604030504040204" pitchFamily="34" charset="-120"/>
                        </a:rPr>
                        <a:t>）</a:t>
                      </a:r>
                      <a:r>
                        <a:rPr lang="zh-TW" altLang="en-US" sz="1800" kern="1200" dirty="0">
                          <a:latin typeface="微軟正黑體" panose="020B0604030504040204" pitchFamily="34" charset="-120"/>
                          <a:ea typeface="微軟正黑體" panose="020B0604030504040204" pitchFamily="34" charset="-120"/>
                        </a:rPr>
                        <a:t>學生</a:t>
                      </a:r>
                      <a:endParaRPr lang="en-US" altLang="zh-TW" sz="1800" kern="1200" dirty="0">
                        <a:latin typeface="微軟正黑體" panose="020B0604030504040204" pitchFamily="34" charset="-120"/>
                        <a:ea typeface="微軟正黑體" panose="020B0604030504040204" pitchFamily="34" charset="-120"/>
                      </a:endParaRPr>
                    </a:p>
                    <a:p>
                      <a:pPr marL="285750" indent="-285750">
                        <a:buFont typeface="Arial" pitchFamily="34" charset="0"/>
                        <a:buChar char="•"/>
                      </a:pPr>
                      <a:r>
                        <a:rPr lang="zh-TW" altLang="en-US" sz="1800" kern="1200" dirty="0">
                          <a:latin typeface="微軟正黑體" panose="020B0604030504040204" pitchFamily="34" charset="-120"/>
                          <a:ea typeface="微軟正黑體" panose="020B0604030504040204" pitchFamily="34" charset="-120"/>
                        </a:rPr>
                        <a:t>學術學程（含學術自然、學術社會）學生</a:t>
                      </a:r>
                      <a:endParaRPr lang="zh-TW" altLang="en-US" sz="1800" kern="1200" dirty="0">
                        <a:solidFill>
                          <a:schemeClr val="dk1"/>
                        </a:solidFill>
                        <a:latin typeface="微軟正黑體" panose="020B0604030504040204" pitchFamily="34" charset="-120"/>
                        <a:ea typeface="微軟正黑體" panose="020B0604030504040204" pitchFamily="34" charset="-120"/>
                        <a:cs typeface="+mn-cs"/>
                      </a:endParaRPr>
                    </a:p>
                  </a:txBody>
                  <a:tcPr marL="91433" marR="91433" marT="45721" marB="45721" anchor="ctr"/>
                </a:tc>
                <a:extLst>
                  <a:ext uri="{0D108BD9-81ED-4DB2-BD59-A6C34878D82A}">
                    <a16:rowId xmlns:a16="http://schemas.microsoft.com/office/drawing/2014/main" val="10001"/>
                  </a:ext>
                </a:extLst>
              </a:tr>
              <a:tr h="370435">
                <a:tc>
                  <a:txBody>
                    <a:bodyPr/>
                    <a:lstStyle/>
                    <a:p>
                      <a:pPr algn="ctr"/>
                      <a:r>
                        <a:rPr kumimoji="1" lang="zh-TW" altLang="zh-TW" sz="1800" dirty="0">
                          <a:latin typeface="微軟正黑體" panose="020B0604030504040204" pitchFamily="34" charset="-120"/>
                          <a:ea typeface="微軟正黑體" panose="020B0604030504040204" pitchFamily="34" charset="-120"/>
                        </a:rPr>
                        <a:t>第二類學群</a:t>
                      </a:r>
                      <a:endParaRPr lang="zh-TW" altLang="en-US" sz="1800" b="0" dirty="0">
                        <a:solidFill>
                          <a:schemeClr val="bg2">
                            <a:lumMod val="50000"/>
                          </a:schemeClr>
                        </a:solidFill>
                        <a:latin typeface="微軟正黑體" panose="020B0604030504040204" pitchFamily="34" charset="-120"/>
                        <a:ea typeface="微軟正黑體" panose="020B0604030504040204" pitchFamily="34" charset="-120"/>
                      </a:endParaRPr>
                    </a:p>
                  </a:txBody>
                  <a:tcPr marL="91433" marR="91433" marT="45721" marB="45721" anchor="ctr"/>
                </a:tc>
                <a:tc>
                  <a:txBody>
                    <a:bodyPr/>
                    <a:lstStyle/>
                    <a:p>
                      <a:r>
                        <a:rPr kumimoji="1" lang="zh-TW" altLang="zh-TW" sz="1800" dirty="0">
                          <a:latin typeface="微軟正黑體" panose="020B0604030504040204" pitchFamily="34" charset="-120"/>
                          <a:ea typeface="微軟正黑體" panose="020B0604030504040204" pitchFamily="34" charset="-120"/>
                        </a:rPr>
                        <a:t>理、工等學系（學程）</a:t>
                      </a:r>
                      <a:endParaRPr lang="zh-TW" altLang="en-US" sz="1800" b="0" dirty="0">
                        <a:latin typeface="微軟正黑體" panose="020B0604030504040204" pitchFamily="34" charset="-120"/>
                        <a:ea typeface="微軟正黑體" panose="020B0604030504040204" pitchFamily="34" charset="-120"/>
                      </a:endParaRPr>
                    </a:p>
                  </a:txBody>
                  <a:tcPr marL="91433" marR="91433" marT="45721" marB="45721" anchor="ctr"/>
                </a:tc>
                <a:tc vMerge="1">
                  <a:txBody>
                    <a:bodyPr/>
                    <a:lstStyle/>
                    <a:p>
                      <a:endParaRPr lang="zh-TW" altLang="en-US" sz="1600" b="0" dirty="0"/>
                    </a:p>
                  </a:txBody>
                  <a:tcPr/>
                </a:tc>
                <a:extLst>
                  <a:ext uri="{0D108BD9-81ED-4DB2-BD59-A6C34878D82A}">
                    <a16:rowId xmlns:a16="http://schemas.microsoft.com/office/drawing/2014/main" val="10002"/>
                  </a:ext>
                </a:extLst>
              </a:tr>
              <a:tr h="391968">
                <a:tc>
                  <a:txBody>
                    <a:bodyPr/>
                    <a:lstStyle/>
                    <a:p>
                      <a:pPr algn="ctr"/>
                      <a:r>
                        <a:rPr kumimoji="1" lang="zh-TW" altLang="zh-TW" sz="1800" dirty="0">
                          <a:latin typeface="微軟正黑體" panose="020B0604030504040204" pitchFamily="34" charset="-120"/>
                          <a:ea typeface="微軟正黑體" panose="020B0604030504040204" pitchFamily="34" charset="-120"/>
                        </a:rPr>
                        <a:t>第三類學群</a:t>
                      </a:r>
                      <a:endParaRPr lang="zh-TW" altLang="en-US" sz="1800" b="0" dirty="0">
                        <a:solidFill>
                          <a:schemeClr val="bg2">
                            <a:lumMod val="50000"/>
                          </a:schemeClr>
                        </a:solidFill>
                        <a:latin typeface="微軟正黑體" panose="020B0604030504040204" pitchFamily="34" charset="-120"/>
                        <a:ea typeface="微軟正黑體" panose="020B0604030504040204" pitchFamily="34" charset="-120"/>
                      </a:endParaRPr>
                    </a:p>
                  </a:txBody>
                  <a:tcPr marL="91433" marR="91433" marT="45721" marB="45721" anchor="ctr"/>
                </a:tc>
                <a:tc>
                  <a:txBody>
                    <a:bodyPr/>
                    <a:lstStyle/>
                    <a:p>
                      <a:r>
                        <a:rPr kumimoji="1" lang="zh-TW" altLang="zh-TW" sz="1800" dirty="0">
                          <a:latin typeface="微軟正黑體" panose="020B0604030504040204" pitchFamily="34" charset="-120"/>
                          <a:ea typeface="微軟正黑體" panose="020B0604030504040204" pitchFamily="34" charset="-120"/>
                        </a:rPr>
                        <a:t>醫、生命科學、農等學系（學程）</a:t>
                      </a:r>
                      <a:endParaRPr lang="zh-TW" altLang="en-US" sz="1800" b="0" dirty="0">
                        <a:latin typeface="微軟正黑體" panose="020B0604030504040204" pitchFamily="34" charset="-120"/>
                        <a:ea typeface="微軟正黑體" panose="020B0604030504040204" pitchFamily="34" charset="-120"/>
                      </a:endParaRPr>
                    </a:p>
                  </a:txBody>
                  <a:tcPr marL="91433" marR="91433" marT="45721" marB="45721" anchor="ctr"/>
                </a:tc>
                <a:tc vMerge="1">
                  <a:txBody>
                    <a:bodyPr/>
                    <a:lstStyle/>
                    <a:p>
                      <a:endParaRPr lang="zh-TW" altLang="en-US" sz="1600" b="0" dirty="0"/>
                    </a:p>
                  </a:txBody>
                  <a:tcPr/>
                </a:tc>
                <a:extLst>
                  <a:ext uri="{0D108BD9-81ED-4DB2-BD59-A6C34878D82A}">
                    <a16:rowId xmlns:a16="http://schemas.microsoft.com/office/drawing/2014/main" val="10003"/>
                  </a:ext>
                </a:extLst>
              </a:tr>
              <a:tr h="370435">
                <a:tc>
                  <a:txBody>
                    <a:bodyPr/>
                    <a:lstStyle/>
                    <a:p>
                      <a:pPr algn="ctr"/>
                      <a:r>
                        <a:rPr kumimoji="1" lang="zh-TW" altLang="zh-TW" sz="1800" dirty="0">
                          <a:latin typeface="微軟正黑體" panose="020B0604030504040204" pitchFamily="34" charset="-120"/>
                          <a:ea typeface="微軟正黑體" panose="020B0604030504040204" pitchFamily="34" charset="-120"/>
                        </a:rPr>
                        <a:t>第四類學群</a:t>
                      </a:r>
                      <a:endParaRPr lang="zh-TW" altLang="en-US" sz="1800" b="0" dirty="0">
                        <a:solidFill>
                          <a:schemeClr val="bg2">
                            <a:lumMod val="50000"/>
                          </a:schemeClr>
                        </a:solidFill>
                        <a:latin typeface="微軟正黑體" panose="020B0604030504040204" pitchFamily="34" charset="-120"/>
                        <a:ea typeface="微軟正黑體" panose="020B0604030504040204" pitchFamily="34" charset="-120"/>
                      </a:endParaRPr>
                    </a:p>
                  </a:txBody>
                  <a:tcPr marL="91433" marR="91433" marT="45721" marB="45721"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zh-TW" altLang="zh-TW" sz="1800" dirty="0">
                          <a:latin typeface="微軟正黑體" panose="020B0604030504040204" pitchFamily="34" charset="-120"/>
                          <a:ea typeface="微軟正黑體" panose="020B0604030504040204" pitchFamily="34" charset="-120"/>
                        </a:rPr>
                        <a:t>音樂相關學系（學程）</a:t>
                      </a:r>
                      <a:endParaRPr lang="zh-TW" altLang="en-US" sz="1800" b="0" dirty="0">
                        <a:latin typeface="微軟正黑體" panose="020B0604030504040204" pitchFamily="34" charset="-120"/>
                        <a:ea typeface="微軟正黑體" panose="020B0604030504040204" pitchFamily="34" charset="-120"/>
                      </a:endParaRPr>
                    </a:p>
                  </a:txBody>
                  <a:tcPr marL="91433" marR="91433" marT="45721" marB="45721" anchor="ctr"/>
                </a:tc>
                <a:tc>
                  <a:txBody>
                    <a:bodyPr/>
                    <a:lstStyle/>
                    <a:p>
                      <a:pPr marL="285750" indent="-285750">
                        <a:buFont typeface="Arial" pitchFamily="34" charset="0"/>
                        <a:buChar char="•"/>
                      </a:pPr>
                      <a:r>
                        <a:rPr lang="zh-TW" altLang="en-US" sz="1800" dirty="0">
                          <a:latin typeface="微軟正黑體" panose="020B0604030504040204" pitchFamily="34" charset="-120"/>
                          <a:ea typeface="微軟正黑體" panose="020B0604030504040204" pitchFamily="34" charset="-120"/>
                        </a:rPr>
                        <a:t>普通科音樂班學生</a:t>
                      </a:r>
                      <a:endParaRPr lang="zh-TW" altLang="en-US" sz="1800" b="0" dirty="0">
                        <a:solidFill>
                          <a:schemeClr val="accent4"/>
                        </a:solidFill>
                        <a:latin typeface="微軟正黑體" panose="020B0604030504040204" pitchFamily="34" charset="-120"/>
                        <a:ea typeface="微軟正黑體" panose="020B0604030504040204" pitchFamily="34" charset="-120"/>
                      </a:endParaRPr>
                    </a:p>
                  </a:txBody>
                  <a:tcPr marL="91433" marR="91433" marT="45721" marB="45721" anchor="ctr"/>
                </a:tc>
                <a:extLst>
                  <a:ext uri="{0D108BD9-81ED-4DB2-BD59-A6C34878D82A}">
                    <a16:rowId xmlns:a16="http://schemas.microsoft.com/office/drawing/2014/main" val="10004"/>
                  </a:ext>
                </a:extLst>
              </a:tr>
              <a:tr h="370435">
                <a:tc>
                  <a:txBody>
                    <a:bodyPr/>
                    <a:lstStyle/>
                    <a:p>
                      <a:pPr algn="ctr"/>
                      <a:r>
                        <a:rPr kumimoji="1" lang="zh-TW" altLang="zh-TW" sz="1800" dirty="0">
                          <a:latin typeface="微軟正黑體" panose="020B0604030504040204" pitchFamily="34" charset="-120"/>
                          <a:ea typeface="微軟正黑體" panose="020B0604030504040204" pitchFamily="34" charset="-120"/>
                        </a:rPr>
                        <a:t>第五類學群</a:t>
                      </a:r>
                      <a:endParaRPr lang="zh-TW" altLang="en-US" sz="1800" b="0" dirty="0">
                        <a:solidFill>
                          <a:schemeClr val="bg2">
                            <a:lumMod val="50000"/>
                          </a:schemeClr>
                        </a:solidFill>
                        <a:latin typeface="微軟正黑體" panose="020B0604030504040204" pitchFamily="34" charset="-120"/>
                        <a:ea typeface="微軟正黑體" panose="020B0604030504040204" pitchFamily="34" charset="-120"/>
                      </a:endParaRPr>
                    </a:p>
                  </a:txBody>
                  <a:tcPr marL="91433" marR="91433" marT="45721" marB="45721" anchor="ctr"/>
                </a:tc>
                <a:tc>
                  <a:txBody>
                    <a:bodyPr/>
                    <a:lstStyle/>
                    <a:p>
                      <a:r>
                        <a:rPr kumimoji="1" lang="zh-TW" altLang="zh-TW" sz="1800" dirty="0">
                          <a:latin typeface="微軟正黑體" panose="020B0604030504040204" pitchFamily="34" charset="-120"/>
                          <a:ea typeface="微軟正黑體" panose="020B0604030504040204" pitchFamily="34" charset="-120"/>
                        </a:rPr>
                        <a:t>美術相關學系（學程）</a:t>
                      </a:r>
                      <a:endParaRPr lang="zh-TW" altLang="en-US" sz="1800" b="0" dirty="0">
                        <a:latin typeface="微軟正黑體" panose="020B0604030504040204" pitchFamily="34" charset="-120"/>
                        <a:ea typeface="微軟正黑體" panose="020B0604030504040204" pitchFamily="34" charset="-120"/>
                      </a:endParaRPr>
                    </a:p>
                  </a:txBody>
                  <a:tcPr marL="91433" marR="91433" marT="45721" marB="45721" anchor="ctr"/>
                </a:tc>
                <a:tc>
                  <a:txBody>
                    <a:bodyPr/>
                    <a:lstStyle/>
                    <a:p>
                      <a:pPr marL="285750" indent="-285750">
                        <a:buFont typeface="Arial" pitchFamily="34" charset="0"/>
                        <a:buChar char="•"/>
                      </a:pPr>
                      <a:r>
                        <a:rPr lang="zh-TW" altLang="en-US" sz="1800" dirty="0">
                          <a:latin typeface="微軟正黑體" panose="020B0604030504040204" pitchFamily="34" charset="-120"/>
                          <a:ea typeface="微軟正黑體" panose="020B0604030504040204" pitchFamily="34" charset="-120"/>
                        </a:rPr>
                        <a:t>普通科美術班學生</a:t>
                      </a:r>
                      <a:endParaRPr lang="zh-TW" altLang="en-US" sz="1800" b="0" dirty="0">
                        <a:solidFill>
                          <a:schemeClr val="accent4"/>
                        </a:solidFill>
                        <a:latin typeface="微軟正黑體" panose="020B0604030504040204" pitchFamily="34" charset="-120"/>
                        <a:ea typeface="微軟正黑體" panose="020B0604030504040204" pitchFamily="34" charset="-120"/>
                      </a:endParaRPr>
                    </a:p>
                  </a:txBody>
                  <a:tcPr marL="91433" marR="91433" marT="45721" marB="45721" anchor="ctr"/>
                </a:tc>
                <a:extLst>
                  <a:ext uri="{0D108BD9-81ED-4DB2-BD59-A6C34878D82A}">
                    <a16:rowId xmlns:a16="http://schemas.microsoft.com/office/drawing/2014/main" val="10005"/>
                  </a:ext>
                </a:extLst>
              </a:tr>
              <a:tr h="370435">
                <a:tc>
                  <a:txBody>
                    <a:bodyPr/>
                    <a:lstStyle/>
                    <a:p>
                      <a:pPr algn="ctr"/>
                      <a:r>
                        <a:rPr kumimoji="1" lang="zh-TW" altLang="zh-TW" sz="1800" dirty="0">
                          <a:latin typeface="微軟正黑體" panose="020B0604030504040204" pitchFamily="34" charset="-120"/>
                          <a:ea typeface="微軟正黑體" panose="020B0604030504040204" pitchFamily="34" charset="-120"/>
                        </a:rPr>
                        <a:t>第六類學群</a:t>
                      </a:r>
                      <a:endParaRPr lang="zh-TW" altLang="en-US" sz="1800" b="0" dirty="0">
                        <a:solidFill>
                          <a:schemeClr val="bg2">
                            <a:lumMod val="50000"/>
                          </a:schemeClr>
                        </a:solidFill>
                        <a:latin typeface="微軟正黑體" panose="020B0604030504040204" pitchFamily="34" charset="-120"/>
                        <a:ea typeface="微軟正黑體" panose="020B0604030504040204" pitchFamily="34" charset="-120"/>
                      </a:endParaRPr>
                    </a:p>
                  </a:txBody>
                  <a:tcPr marL="91433" marR="91433" marT="45721" marB="45721"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zh-TW" altLang="zh-TW" sz="1800" dirty="0">
                          <a:latin typeface="微軟正黑體" panose="020B0604030504040204" pitchFamily="34" charset="-120"/>
                          <a:ea typeface="微軟正黑體" panose="020B0604030504040204" pitchFamily="34" charset="-120"/>
                        </a:rPr>
                        <a:t>舞蹈相關學系（學程）</a:t>
                      </a:r>
                      <a:endParaRPr lang="zh-TW" altLang="en-US" sz="1800" b="0" dirty="0">
                        <a:latin typeface="微軟正黑體" panose="020B0604030504040204" pitchFamily="34" charset="-120"/>
                        <a:ea typeface="微軟正黑體" panose="020B0604030504040204" pitchFamily="34" charset="-120"/>
                      </a:endParaRPr>
                    </a:p>
                  </a:txBody>
                  <a:tcPr marL="91433" marR="91433" marT="45721" marB="45721" anchor="ctr"/>
                </a:tc>
                <a:tc>
                  <a:txBody>
                    <a:bodyPr/>
                    <a:lstStyle/>
                    <a:p>
                      <a:pPr marL="285750" indent="-285750">
                        <a:buFont typeface="Arial" pitchFamily="34" charset="0"/>
                        <a:buChar char="•"/>
                      </a:pPr>
                      <a:r>
                        <a:rPr lang="zh-TW" altLang="en-US" sz="1800" dirty="0">
                          <a:latin typeface="微軟正黑體" panose="020B0604030504040204" pitchFamily="34" charset="-120"/>
                          <a:ea typeface="微軟正黑體" panose="020B0604030504040204" pitchFamily="34" charset="-120"/>
                        </a:rPr>
                        <a:t>普通科舞蹈班學生</a:t>
                      </a:r>
                      <a:endParaRPr lang="zh-TW" altLang="en-US" sz="1800" b="0" dirty="0">
                        <a:solidFill>
                          <a:schemeClr val="accent4"/>
                        </a:solidFill>
                        <a:latin typeface="微軟正黑體" panose="020B0604030504040204" pitchFamily="34" charset="-120"/>
                        <a:ea typeface="微軟正黑體" panose="020B0604030504040204" pitchFamily="34" charset="-120"/>
                      </a:endParaRPr>
                    </a:p>
                  </a:txBody>
                  <a:tcPr marL="91433" marR="91433" marT="45721" marB="45721" anchor="ctr"/>
                </a:tc>
                <a:extLst>
                  <a:ext uri="{0D108BD9-81ED-4DB2-BD59-A6C34878D82A}">
                    <a16:rowId xmlns:a16="http://schemas.microsoft.com/office/drawing/2014/main" val="10006"/>
                  </a:ext>
                </a:extLst>
              </a:tr>
              <a:tr h="370435">
                <a:tc>
                  <a:txBody>
                    <a:bodyPr/>
                    <a:lstStyle/>
                    <a:p>
                      <a:pPr algn="ctr"/>
                      <a:r>
                        <a:rPr kumimoji="1" lang="zh-TW" altLang="zh-TW" sz="1800" dirty="0">
                          <a:latin typeface="微軟正黑體" panose="020B0604030504040204" pitchFamily="34" charset="-120"/>
                          <a:ea typeface="微軟正黑體" panose="020B0604030504040204" pitchFamily="34" charset="-120"/>
                        </a:rPr>
                        <a:t>第七類學群</a:t>
                      </a:r>
                      <a:endParaRPr lang="zh-TW" altLang="en-US" sz="1800" b="0" dirty="0">
                        <a:solidFill>
                          <a:schemeClr val="bg2">
                            <a:lumMod val="50000"/>
                          </a:schemeClr>
                        </a:solidFill>
                        <a:latin typeface="微軟正黑體" panose="020B0604030504040204" pitchFamily="34" charset="-120"/>
                        <a:ea typeface="微軟正黑體" panose="020B0604030504040204" pitchFamily="34" charset="-120"/>
                      </a:endParaRPr>
                    </a:p>
                  </a:txBody>
                  <a:tcPr marL="91433" marR="91433" marT="45721" marB="45721" anchor="ctr"/>
                </a:tc>
                <a:tc>
                  <a:txBody>
                    <a:bodyPr/>
                    <a:lstStyle/>
                    <a:p>
                      <a:r>
                        <a:rPr kumimoji="1" lang="zh-TW" altLang="zh-TW" sz="1800" dirty="0">
                          <a:latin typeface="微軟正黑體" panose="020B0604030504040204" pitchFamily="34" charset="-120"/>
                          <a:ea typeface="微軟正黑體" panose="020B0604030504040204" pitchFamily="34" charset="-120"/>
                        </a:rPr>
                        <a:t>體育相關學系（學程）</a:t>
                      </a:r>
                      <a:endParaRPr lang="zh-TW" altLang="en-US" sz="1800" b="0" dirty="0">
                        <a:latin typeface="微軟正黑體" panose="020B0604030504040204" pitchFamily="34" charset="-120"/>
                        <a:ea typeface="微軟正黑體" panose="020B0604030504040204" pitchFamily="34" charset="-120"/>
                      </a:endParaRPr>
                    </a:p>
                  </a:txBody>
                  <a:tcPr marL="91433" marR="91433" marT="45721" marB="45721" anchor="ctr"/>
                </a:tc>
                <a:tc>
                  <a:txBody>
                    <a:bodyPr/>
                    <a:lstStyle/>
                    <a:p>
                      <a:pPr marL="285750" indent="-285750">
                        <a:buFont typeface="Arial" pitchFamily="34" charset="0"/>
                        <a:buChar char="•"/>
                      </a:pPr>
                      <a:r>
                        <a:rPr lang="zh-TW" altLang="en-US" sz="1800" dirty="0">
                          <a:latin typeface="微軟正黑體" panose="020B0604030504040204" pitchFamily="34" charset="-120"/>
                          <a:ea typeface="微軟正黑體" panose="020B0604030504040204" pitchFamily="34" charset="-120"/>
                        </a:rPr>
                        <a:t>普通科體育班學生</a:t>
                      </a:r>
                      <a:endParaRPr lang="zh-TW" altLang="en-US" sz="1800" b="0" dirty="0">
                        <a:solidFill>
                          <a:schemeClr val="accent4"/>
                        </a:solidFill>
                        <a:latin typeface="微軟正黑體" panose="020B0604030504040204" pitchFamily="34" charset="-120"/>
                        <a:ea typeface="微軟正黑體" panose="020B0604030504040204" pitchFamily="34" charset="-120"/>
                      </a:endParaRPr>
                    </a:p>
                  </a:txBody>
                  <a:tcPr marL="91433" marR="91433" marT="45721" marB="45721" anchor="ctr"/>
                </a:tc>
                <a:extLst>
                  <a:ext uri="{0D108BD9-81ED-4DB2-BD59-A6C34878D82A}">
                    <a16:rowId xmlns:a16="http://schemas.microsoft.com/office/drawing/2014/main" val="10007"/>
                  </a:ext>
                </a:extLst>
              </a:tr>
              <a:tr h="64826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zh-TW" altLang="zh-TW" sz="1800" dirty="0">
                          <a:latin typeface="微軟正黑體" panose="020B0604030504040204" pitchFamily="34" charset="-120"/>
                          <a:ea typeface="微軟正黑體" panose="020B0604030504040204" pitchFamily="34" charset="-120"/>
                        </a:rPr>
                        <a:t>第</a:t>
                      </a:r>
                      <a:r>
                        <a:rPr kumimoji="1" lang="zh-TW" altLang="en-US" sz="1800" dirty="0">
                          <a:latin typeface="微軟正黑體" panose="020B0604030504040204" pitchFamily="34" charset="-120"/>
                          <a:ea typeface="微軟正黑體" panose="020B0604030504040204" pitchFamily="34" charset="-120"/>
                        </a:rPr>
                        <a:t>八</a:t>
                      </a:r>
                      <a:r>
                        <a:rPr kumimoji="1" lang="zh-TW" altLang="zh-TW" sz="1800" dirty="0">
                          <a:latin typeface="微軟正黑體" panose="020B0604030504040204" pitchFamily="34" charset="-120"/>
                          <a:ea typeface="微軟正黑體" panose="020B0604030504040204" pitchFamily="34" charset="-120"/>
                        </a:rPr>
                        <a:t>類學群</a:t>
                      </a:r>
                      <a:endParaRPr lang="zh-TW" altLang="en-US" sz="1800" b="1" dirty="0">
                        <a:solidFill>
                          <a:schemeClr val="bg2">
                            <a:lumMod val="50000"/>
                          </a:schemeClr>
                        </a:solidFill>
                        <a:latin typeface="微軟正黑體" panose="020B0604030504040204" pitchFamily="34" charset="-120"/>
                        <a:ea typeface="微軟正黑體" panose="020B0604030504040204" pitchFamily="34" charset="-120"/>
                      </a:endParaRPr>
                    </a:p>
                  </a:txBody>
                  <a:tcPr marL="91433" marR="91433" marT="45721" marB="45721" anchor="ctr"/>
                </a:tc>
                <a:tc>
                  <a:txBody>
                    <a:bodyPr/>
                    <a:lstStyle/>
                    <a:p>
                      <a:r>
                        <a:rPr kumimoji="1" lang="zh-TW" altLang="zh-TW" sz="1800" kern="1200" dirty="0">
                          <a:latin typeface="微軟正黑體" panose="020B0604030504040204" pitchFamily="34" charset="-120"/>
                          <a:ea typeface="微軟正黑體" panose="020B0604030504040204" pitchFamily="34" charset="-120"/>
                        </a:rPr>
                        <a:t>醫學系</a:t>
                      </a:r>
                      <a:r>
                        <a:rPr kumimoji="1" lang="zh-TW" altLang="en-US" sz="1800" kern="1200" dirty="0">
                          <a:latin typeface="微軟正黑體" panose="020B0604030504040204" pitchFamily="34" charset="-120"/>
                          <a:ea typeface="微軟正黑體" panose="020B0604030504040204" pitchFamily="34" charset="-120"/>
                        </a:rPr>
                        <a:t>、牙醫學系</a:t>
                      </a:r>
                      <a:endParaRPr kumimoji="1" lang="zh-TW" altLang="en-US" sz="1800" b="1" kern="1200" dirty="0">
                        <a:solidFill>
                          <a:schemeClr val="dk1"/>
                        </a:solidFill>
                        <a:latin typeface="微軟正黑體" panose="020B0604030504040204" pitchFamily="34" charset="-120"/>
                        <a:ea typeface="微軟正黑體" panose="020B0604030504040204" pitchFamily="34" charset="-120"/>
                        <a:cs typeface="+mn-cs"/>
                      </a:endParaRPr>
                    </a:p>
                  </a:txBody>
                  <a:tcPr marL="91433" marR="91433" marT="45721" marB="45721" anchor="ctr"/>
                </a:tc>
                <a:tc>
                  <a:txBody>
                    <a:bodyPr/>
                    <a:lstStyle/>
                    <a:p>
                      <a:pPr marL="285750" indent="-285750">
                        <a:buFont typeface="Arial" pitchFamily="34" charset="0"/>
                        <a:buChar char="•"/>
                      </a:pPr>
                      <a:r>
                        <a:rPr lang="zh-TW" altLang="en-US" sz="1800" dirty="0">
                          <a:latin typeface="微軟正黑體" panose="020B0604030504040204" pitchFamily="34" charset="-120"/>
                          <a:ea typeface="微軟正黑體" panose="020B0604030504040204" pitchFamily="34" charset="-120"/>
                        </a:rPr>
                        <a:t>普通科</a:t>
                      </a:r>
                      <a:r>
                        <a:rPr kumimoji="1" lang="zh-TW" altLang="zh-TW" sz="1800" dirty="0">
                          <a:latin typeface="微軟正黑體" panose="020B0604030504040204" pitchFamily="34" charset="-120"/>
                          <a:ea typeface="微軟正黑體" panose="020B0604030504040204" pitchFamily="34" charset="-120"/>
                        </a:rPr>
                        <a:t>（</a:t>
                      </a:r>
                      <a:r>
                        <a:rPr lang="zh-TW" altLang="en-US" sz="1800" dirty="0">
                          <a:latin typeface="微軟正黑體" panose="020B0604030504040204" pitchFamily="34" charset="-120"/>
                          <a:ea typeface="微軟正黑體" panose="020B0604030504040204" pitchFamily="34" charset="-120"/>
                        </a:rPr>
                        <a:t>含科學班、資優班</a:t>
                      </a:r>
                      <a:r>
                        <a:rPr kumimoji="1" lang="zh-TW" altLang="zh-TW" sz="1800" dirty="0">
                          <a:latin typeface="微軟正黑體" panose="020B0604030504040204" pitchFamily="34" charset="-120"/>
                          <a:ea typeface="微軟正黑體" panose="020B0604030504040204" pitchFamily="34" charset="-120"/>
                        </a:rPr>
                        <a:t>）</a:t>
                      </a:r>
                      <a:r>
                        <a:rPr lang="zh-TW" altLang="en-US" sz="1800" dirty="0">
                          <a:latin typeface="微軟正黑體" panose="020B0604030504040204" pitchFamily="34" charset="-120"/>
                          <a:ea typeface="微軟正黑體" panose="020B0604030504040204" pitchFamily="34" charset="-120"/>
                        </a:rPr>
                        <a:t>學生</a:t>
                      </a:r>
                      <a:endParaRPr lang="en-US" altLang="zh-TW" sz="1800" dirty="0">
                        <a:latin typeface="微軟正黑體" panose="020B0604030504040204" pitchFamily="34" charset="-120"/>
                        <a:ea typeface="微軟正黑體" panose="020B0604030504040204" pitchFamily="34" charset="-120"/>
                      </a:endParaRPr>
                    </a:p>
                    <a:p>
                      <a:pPr marL="285750" indent="-285750">
                        <a:buFont typeface="Arial" pitchFamily="34" charset="0"/>
                        <a:buChar char="•"/>
                      </a:pPr>
                      <a:r>
                        <a:rPr lang="zh-TW" altLang="en-US" sz="1800" dirty="0">
                          <a:latin typeface="微軟正黑體" panose="020B0604030504040204" pitchFamily="34" charset="-120"/>
                          <a:ea typeface="微軟正黑體" panose="020B0604030504040204" pitchFamily="34" charset="-120"/>
                        </a:rPr>
                        <a:t>學術學程</a:t>
                      </a:r>
                      <a:r>
                        <a:rPr lang="zh-TW" altLang="en-US" sz="1800" kern="1200" dirty="0">
                          <a:latin typeface="微軟正黑體" panose="020B0604030504040204" pitchFamily="34" charset="-120"/>
                          <a:ea typeface="微軟正黑體" panose="020B0604030504040204" pitchFamily="34" charset="-120"/>
                        </a:rPr>
                        <a:t>（含學術自然、學術社會）</a:t>
                      </a:r>
                      <a:r>
                        <a:rPr lang="zh-TW" altLang="en-US" sz="1800" dirty="0">
                          <a:latin typeface="微軟正黑體" panose="020B0604030504040204" pitchFamily="34" charset="-120"/>
                          <a:ea typeface="微軟正黑體" panose="020B0604030504040204" pitchFamily="34" charset="-120"/>
                        </a:rPr>
                        <a:t>學生</a:t>
                      </a:r>
                      <a:endParaRPr lang="zh-TW" altLang="en-US" sz="1800" b="1" dirty="0">
                        <a:solidFill>
                          <a:schemeClr val="accent4"/>
                        </a:solidFill>
                        <a:latin typeface="微軟正黑體" panose="020B0604030504040204" pitchFamily="34" charset="-120"/>
                        <a:ea typeface="微軟正黑體" panose="020B0604030504040204" pitchFamily="34" charset="-120"/>
                      </a:endParaRPr>
                    </a:p>
                  </a:txBody>
                  <a:tcPr marL="91433" marR="91433" marT="45721" marB="45721" anchor="ctr"/>
                </a:tc>
                <a:extLst>
                  <a:ext uri="{0D108BD9-81ED-4DB2-BD59-A6C34878D82A}">
                    <a16:rowId xmlns:a16="http://schemas.microsoft.com/office/drawing/2014/main" val="10008"/>
                  </a:ext>
                </a:extLst>
              </a:tr>
            </a:tbl>
          </a:graphicData>
        </a:graphic>
      </p:graphicFrame>
      <p:sp>
        <p:nvSpPr>
          <p:cNvPr id="9" name="投影片編號版面配置區 5">
            <a:extLst>
              <a:ext uri="{FF2B5EF4-FFF2-40B4-BE49-F238E27FC236}">
                <a16:creationId xmlns:a16="http://schemas.microsoft.com/office/drawing/2014/main" id="{3F93F655-4C8B-4DD7-90E8-44C074076269}"/>
              </a:ext>
            </a:extLst>
          </p:cNvPr>
          <p:cNvSpPr txBox="1">
            <a:spLocks/>
          </p:cNvSpPr>
          <p:nvPr/>
        </p:nvSpPr>
        <p:spPr>
          <a:xfrm>
            <a:off x="9448800" y="6492875"/>
            <a:ext cx="2743200" cy="365125"/>
          </a:xfrm>
          <a:prstGeom prst="rect">
            <a:avLst/>
          </a:prstGeom>
        </p:spPr>
        <p:txBody>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2DCFF18E-38F5-4FDF-89F7-AD020A27C1B7}" type="slidenum">
              <a:rPr lang="zh-TW" altLang="en-US" sz="1400" smtClean="0"/>
              <a:pPr algn="r"/>
              <a:t>5</a:t>
            </a:fld>
            <a:endParaRPr lang="zh-TW" altLang="en-US" sz="1400"/>
          </a:p>
        </p:txBody>
      </p:sp>
    </p:spTree>
    <p:extLst>
      <p:ext uri="{BB962C8B-B14F-4D97-AF65-F5344CB8AC3E}">
        <p14:creationId xmlns:p14="http://schemas.microsoft.com/office/powerpoint/2010/main" val="2689469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任意多边形 36">
            <a:extLst>
              <a:ext uri="{FF2B5EF4-FFF2-40B4-BE49-F238E27FC236}">
                <a16:creationId xmlns:a16="http://schemas.microsoft.com/office/drawing/2014/main" id="{943B853D-9857-475D-894B-9E967A8A004A}"/>
              </a:ext>
            </a:extLst>
          </p:cNvPr>
          <p:cNvSpPr>
            <a:spLocks/>
          </p:cNvSpPr>
          <p:nvPr/>
        </p:nvSpPr>
        <p:spPr bwMode="auto">
          <a:xfrm>
            <a:off x="3512930" y="364669"/>
            <a:ext cx="3944174" cy="724980"/>
          </a:xfrm>
          <a:custGeom>
            <a:avLst/>
            <a:gdLst>
              <a:gd name="connsiteX0" fmla="*/ 0 w 5254752"/>
              <a:gd name="connsiteY0" fmla="*/ 0 h 3808859"/>
              <a:gd name="connsiteX1" fmla="*/ 2094866 w 5254752"/>
              <a:gd name="connsiteY1" fmla="*/ 0 h 3808859"/>
              <a:gd name="connsiteX2" fmla="*/ 3657269 w 5254752"/>
              <a:gd name="connsiteY2" fmla="*/ 0 h 3808859"/>
              <a:gd name="connsiteX3" fmla="*/ 3693071 w 5254752"/>
              <a:gd name="connsiteY3" fmla="*/ 0 h 3808859"/>
              <a:gd name="connsiteX4" fmla="*/ 3793929 w 5254752"/>
              <a:gd name="connsiteY4" fmla="*/ 0 h 3808859"/>
              <a:gd name="connsiteX5" fmla="*/ 4797400 w 5254752"/>
              <a:gd name="connsiteY5" fmla="*/ 0 h 3808859"/>
              <a:gd name="connsiteX6" fmla="*/ 5254752 w 5254752"/>
              <a:gd name="connsiteY6" fmla="*/ 457896 h 3808859"/>
              <a:gd name="connsiteX7" fmla="*/ 5254752 w 5254752"/>
              <a:gd name="connsiteY7" fmla="*/ 3350964 h 3808859"/>
              <a:gd name="connsiteX8" fmla="*/ 4797400 w 5254752"/>
              <a:gd name="connsiteY8" fmla="*/ 3808859 h 3808859"/>
              <a:gd name="connsiteX9" fmla="*/ 3718218 w 5254752"/>
              <a:gd name="connsiteY9" fmla="*/ 3808859 h 3808859"/>
              <a:gd name="connsiteX10" fmla="*/ 3693071 w 5254752"/>
              <a:gd name="connsiteY10" fmla="*/ 3808859 h 3808859"/>
              <a:gd name="connsiteX11" fmla="*/ 3544443 w 5254752"/>
              <a:gd name="connsiteY11" fmla="*/ 3808859 h 3808859"/>
              <a:gd name="connsiteX12" fmla="*/ 2094866 w 5254752"/>
              <a:gd name="connsiteY12" fmla="*/ 3808859 h 3808859"/>
              <a:gd name="connsiteX13" fmla="*/ 0 w 5254752"/>
              <a:gd name="connsiteY13" fmla="*/ 3808859 h 3808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54752" h="3808859">
                <a:moveTo>
                  <a:pt x="0" y="0"/>
                </a:moveTo>
                <a:lnTo>
                  <a:pt x="2094866" y="0"/>
                </a:lnTo>
                <a:cubicBezTo>
                  <a:pt x="2770500" y="0"/>
                  <a:pt x="3277225" y="0"/>
                  <a:pt x="3657269" y="0"/>
                </a:cubicBezTo>
                <a:lnTo>
                  <a:pt x="3693071" y="0"/>
                </a:lnTo>
                <a:lnTo>
                  <a:pt x="3793929" y="0"/>
                </a:lnTo>
                <a:cubicBezTo>
                  <a:pt x="4797400" y="0"/>
                  <a:pt x="4797400" y="0"/>
                  <a:pt x="4797400" y="0"/>
                </a:cubicBezTo>
                <a:cubicBezTo>
                  <a:pt x="5046865" y="0"/>
                  <a:pt x="5254752" y="208134"/>
                  <a:pt x="5254752" y="457896"/>
                </a:cubicBezTo>
                <a:lnTo>
                  <a:pt x="5254752" y="3350964"/>
                </a:lnTo>
                <a:cubicBezTo>
                  <a:pt x="5254752" y="3611131"/>
                  <a:pt x="5046865" y="3808859"/>
                  <a:pt x="4797400" y="3808859"/>
                </a:cubicBezTo>
                <a:cubicBezTo>
                  <a:pt x="4375129" y="3808859"/>
                  <a:pt x="4018838" y="3808859"/>
                  <a:pt x="3718218" y="3808859"/>
                </a:cubicBezTo>
                <a:lnTo>
                  <a:pt x="3693071" y="3808859"/>
                </a:lnTo>
                <a:lnTo>
                  <a:pt x="3544443" y="3808859"/>
                </a:lnTo>
                <a:cubicBezTo>
                  <a:pt x="2094866" y="3808859"/>
                  <a:pt x="2094866" y="3808859"/>
                  <a:pt x="2094866" y="3808859"/>
                </a:cubicBezTo>
                <a:lnTo>
                  <a:pt x="0" y="3808859"/>
                </a:lnTo>
                <a:close/>
              </a:path>
            </a:pathLst>
          </a:custGeom>
          <a:noFill/>
          <a:ln>
            <a:noFill/>
          </a:ln>
          <a:extLst/>
        </p:spPr>
        <p:txBody>
          <a:bodyPr vert="horz" wrap="square" lIns="121913" tIns="60956" rIns="121913" bIns="60956" numCol="1" anchor="ctr" anchorCtr="0" compatLnSpc="1">
            <a:prstTxWarp prst="textNoShape">
              <a:avLst/>
            </a:prstTxWarp>
            <a:noAutofit/>
          </a:bodyPr>
          <a:lstStyle/>
          <a:p>
            <a:pPr indent="174625"/>
            <a:r>
              <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報名注意事項</a:t>
            </a:r>
            <a:r>
              <a:rPr lang="en-US" altLang="zh-TW"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a:t>
            </a:r>
            <a:r>
              <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續</a:t>
            </a:r>
            <a:r>
              <a:rPr lang="en-US" altLang="zh-TW"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a:t>
            </a:r>
            <a:endPar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endParaRPr>
          </a:p>
        </p:txBody>
      </p:sp>
      <p:sp>
        <p:nvSpPr>
          <p:cNvPr id="7" name="Rectangle 1">
            <a:extLst>
              <a:ext uri="{FF2B5EF4-FFF2-40B4-BE49-F238E27FC236}">
                <a16:creationId xmlns:a16="http://schemas.microsoft.com/office/drawing/2014/main" id="{F566D0E7-1A1F-4965-ADF9-FC3981DE3579}"/>
              </a:ext>
            </a:extLst>
          </p:cNvPr>
          <p:cNvSpPr>
            <a:spLocks noChangeArrowheads="1"/>
          </p:cNvSpPr>
          <p:nvPr/>
        </p:nvSpPr>
        <p:spPr bwMode="auto">
          <a:xfrm>
            <a:off x="1024498" y="1061278"/>
            <a:ext cx="9777244" cy="2277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Autofit/>
          </a:bodyPr>
          <a:lstStyle>
            <a:lvl1pPr marL="342900" indent="-342900" eaLnBrk="0" hangingPunct="0">
              <a:spcBef>
                <a:spcPct val="20000"/>
              </a:spcBef>
              <a:buChar char="•"/>
              <a:defRPr kumimoji="1" sz="800">
                <a:solidFill>
                  <a:srgbClr val="5F5F5F"/>
                </a:solidFill>
                <a:latin typeface="Times New Roman" pitchFamily="18" charset="0"/>
                <a:ea typeface="HY견고딕" pitchFamily="18" charset="-127"/>
                <a:cs typeface="Arial" charset="0"/>
              </a:defRPr>
            </a:lvl1pPr>
            <a:lvl2pPr marL="269875" indent="-269875" eaLnBrk="0" hangingPunct="0">
              <a:spcBef>
                <a:spcPct val="20000"/>
              </a:spcBef>
              <a:buChar char="–"/>
              <a:defRPr kumimoji="1" sz="800">
                <a:solidFill>
                  <a:srgbClr val="5F5F5F"/>
                </a:solidFill>
                <a:latin typeface="Times New Roman" pitchFamily="18" charset="0"/>
                <a:ea typeface="HY견고딕" pitchFamily="18" charset="-127"/>
                <a:cs typeface="Arial" charset="0"/>
              </a:defRPr>
            </a:lvl2pPr>
            <a:lvl3pPr marL="11430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3pPr>
            <a:lvl4pPr marL="16002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4pPr>
            <a:lvl5pPr marL="2057400" indent="-228600" eaLnBrk="0" hangingPunct="0">
              <a:spcBef>
                <a:spcPct val="20000"/>
              </a:spcBef>
              <a:buChar char="»"/>
              <a:defRPr kumimoji="1" sz="800">
                <a:solidFill>
                  <a:srgbClr val="5F5F5F"/>
                </a:solidFill>
                <a:latin typeface="Times New Roman" pitchFamily="18" charset="0"/>
                <a:ea typeface="HY견고딕" pitchFamily="18" charset="-127"/>
                <a:cs typeface="Arial" charset="0"/>
              </a:defRPr>
            </a:lvl5pPr>
            <a:lvl6pPr marL="25146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6pPr>
            <a:lvl7pPr marL="29718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7pPr>
            <a:lvl8pPr marL="34290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8pPr>
            <a:lvl9pPr marL="3886200" indent="-228600" eaLnBrk="0" fontAlgn="base" latinLnBrk="1" hangingPunct="0">
              <a:spcBef>
                <a:spcPct val="20000"/>
              </a:spcBef>
              <a:spcAft>
                <a:spcPct val="0"/>
              </a:spcAft>
              <a:buChar char="»"/>
              <a:defRPr kumimoji="1" sz="800">
                <a:solidFill>
                  <a:srgbClr val="5F5F5F"/>
                </a:solidFill>
                <a:latin typeface="Times New Roman" pitchFamily="18" charset="0"/>
                <a:ea typeface="HY견고딕" pitchFamily="18" charset="-127"/>
                <a:cs typeface="Arial" charset="0"/>
              </a:defRPr>
            </a:lvl9pPr>
          </a:lstStyle>
          <a:p>
            <a:pPr lvl="1" eaLnBrk="1" hangingPunct="1">
              <a:spcBef>
                <a:spcPts val="600"/>
              </a:spcBef>
              <a:buClr>
                <a:srgbClr val="C00000"/>
              </a:buClr>
              <a:buFont typeface="Wingdings" panose="05000000000000000000" pitchFamily="2" charset="2"/>
              <a:buChar char="u"/>
            </a:pPr>
            <a:r>
              <a:rPr kumimoji="0" lang="zh-TW" altLang="en-US" sz="2400" b="1" dirty="0">
                <a:solidFill>
                  <a:schemeClr val="tx1"/>
                </a:solidFill>
                <a:latin typeface="微軟正黑體" panose="020B0604030504040204" pitchFamily="34" charset="-120"/>
                <a:ea typeface="微軟正黑體" panose="020B0604030504040204" pitchFamily="34" charset="-120"/>
                <a:cs typeface="+mn-cs"/>
              </a:rPr>
              <a:t>  可推薦名額及推薦順序</a:t>
            </a:r>
            <a:endParaRPr kumimoji="0" lang="en-US" altLang="zh-TW" sz="2400" b="1" dirty="0">
              <a:solidFill>
                <a:schemeClr val="tx1"/>
              </a:solidFill>
              <a:latin typeface="微軟正黑體" panose="020B0604030504040204" pitchFamily="34" charset="-120"/>
              <a:ea typeface="微軟正黑體" panose="020B0604030504040204" pitchFamily="34" charset="-120"/>
              <a:cs typeface="+mn-cs"/>
            </a:endParaRPr>
          </a:p>
          <a:p>
            <a:pPr marL="792000" lvl="3" indent="-285750" eaLnBrk="1" hangingPunct="1">
              <a:lnSpc>
                <a:spcPts val="2100"/>
              </a:lnSpc>
              <a:spcBef>
                <a:spcPts val="400"/>
              </a:spcBef>
              <a:buClr>
                <a:srgbClr val="C00000"/>
              </a:buClr>
              <a:buFont typeface="Wingdings" panose="05000000000000000000" pitchFamily="2" charset="2"/>
              <a:buChar char="l"/>
            </a:pPr>
            <a:r>
              <a:rPr kumimoji="0" lang="zh-TW" altLang="zh-TW" sz="1800" dirty="0">
                <a:solidFill>
                  <a:schemeClr val="tx1"/>
                </a:solidFill>
                <a:latin typeface="微軟正黑體" pitchFamily="34" charset="-120"/>
                <a:ea typeface="微軟正黑體" pitchFamily="34" charset="-120"/>
              </a:rPr>
              <a:t>同一名學生僅限推薦報名至一所大學之一個學群</a:t>
            </a:r>
            <a:r>
              <a:rPr kumimoji="0" lang="zh-TW" altLang="en-US" sz="1800" dirty="0">
                <a:solidFill>
                  <a:schemeClr val="tx1"/>
                </a:solidFill>
                <a:latin typeface="微軟正黑體" pitchFamily="34" charset="-120"/>
                <a:ea typeface="微軟正黑體" pitchFamily="34" charset="-120"/>
              </a:rPr>
              <a:t>。</a:t>
            </a:r>
            <a:endParaRPr kumimoji="0" lang="en-US" altLang="zh-TW" sz="1800" dirty="0">
              <a:solidFill>
                <a:schemeClr val="tx1"/>
              </a:solidFill>
              <a:latin typeface="微軟正黑體" pitchFamily="34" charset="-120"/>
              <a:ea typeface="微軟正黑體" pitchFamily="34" charset="-120"/>
            </a:endParaRPr>
          </a:p>
          <a:p>
            <a:pPr marL="792000" lvl="3" indent="-285750" eaLnBrk="1" hangingPunct="1">
              <a:lnSpc>
                <a:spcPts val="2100"/>
              </a:lnSpc>
              <a:spcBef>
                <a:spcPts val="400"/>
              </a:spcBef>
              <a:buClr>
                <a:srgbClr val="C00000"/>
              </a:buClr>
              <a:buFont typeface="Wingdings" panose="05000000000000000000" pitchFamily="2" charset="2"/>
              <a:buChar char="l"/>
            </a:pPr>
            <a:r>
              <a:rPr kumimoji="0" lang="zh-TW" altLang="en-US" sz="1800" dirty="0">
                <a:solidFill>
                  <a:srgbClr val="FF0000"/>
                </a:solidFill>
                <a:latin typeface="微軟正黑體" pitchFamily="34" charset="-120"/>
                <a:ea typeface="微軟正黑體" pitchFamily="34" charset="-120"/>
              </a:rPr>
              <a:t>第一、第二及第三類學群</a:t>
            </a:r>
            <a:r>
              <a:rPr kumimoji="0" lang="zh-TW" altLang="en-US" sz="1800" dirty="0">
                <a:solidFill>
                  <a:schemeClr val="tx1"/>
                </a:solidFill>
                <a:latin typeface="微軟正黑體" pitchFamily="34" charset="-120"/>
                <a:ea typeface="微軟正黑體" pitchFamily="34" charset="-120"/>
              </a:rPr>
              <a:t>得各別推薦符合資格學生至多</a:t>
            </a:r>
            <a:r>
              <a:rPr kumimoji="0" lang="en-US" altLang="zh-TW" sz="1800" dirty="0">
                <a:solidFill>
                  <a:schemeClr val="tx1"/>
                </a:solidFill>
                <a:latin typeface="微軟正黑體" pitchFamily="34" charset="-120"/>
                <a:ea typeface="微軟正黑體" pitchFamily="34" charset="-120"/>
              </a:rPr>
              <a:t>2</a:t>
            </a:r>
            <a:r>
              <a:rPr kumimoji="0" lang="zh-TW" altLang="en-US" sz="1800" dirty="0">
                <a:solidFill>
                  <a:schemeClr val="tx1"/>
                </a:solidFill>
                <a:latin typeface="微軟正黑體" pitchFamily="34" charset="-120"/>
                <a:ea typeface="微軟正黑體" pitchFamily="34" charset="-120"/>
              </a:rPr>
              <a:t>名，惟須合併排定推薦學生之推薦順序（即推薦順序</a:t>
            </a:r>
            <a:r>
              <a:rPr kumimoji="0" lang="en-US" altLang="zh-TW" sz="1800" dirty="0">
                <a:solidFill>
                  <a:schemeClr val="tx1"/>
                </a:solidFill>
                <a:latin typeface="微軟正黑體" pitchFamily="34" charset="-120"/>
                <a:ea typeface="微軟正黑體" pitchFamily="34" charset="-120"/>
              </a:rPr>
              <a:t>1</a:t>
            </a:r>
            <a:r>
              <a:rPr kumimoji="0" lang="zh-TW" altLang="en-US" sz="1800" dirty="0">
                <a:solidFill>
                  <a:schemeClr val="tx1"/>
                </a:solidFill>
                <a:latin typeface="微軟正黑體" pitchFamily="34" charset="-120"/>
                <a:ea typeface="微軟正黑體" pitchFamily="34" charset="-120"/>
              </a:rPr>
              <a:t>至</a:t>
            </a:r>
            <a:r>
              <a:rPr kumimoji="0" lang="en-US" altLang="zh-TW" sz="1800" dirty="0">
                <a:solidFill>
                  <a:schemeClr val="tx1"/>
                </a:solidFill>
                <a:latin typeface="微軟正黑體" pitchFamily="34" charset="-120"/>
                <a:ea typeface="微軟正黑體" pitchFamily="34" charset="-120"/>
              </a:rPr>
              <a:t>6</a:t>
            </a:r>
            <a:r>
              <a:rPr kumimoji="0" lang="zh-TW" altLang="en-US" sz="1800" dirty="0">
                <a:solidFill>
                  <a:schemeClr val="tx1"/>
                </a:solidFill>
                <a:latin typeface="微軟正黑體" pitchFamily="34" charset="-120"/>
                <a:ea typeface="微軟正黑體" pitchFamily="34" charset="-120"/>
              </a:rPr>
              <a:t>）。</a:t>
            </a:r>
            <a:endParaRPr kumimoji="0" lang="en-US" altLang="zh-TW" sz="1800" dirty="0">
              <a:solidFill>
                <a:schemeClr val="tx1"/>
              </a:solidFill>
              <a:latin typeface="微軟正黑體" pitchFamily="34" charset="-120"/>
              <a:ea typeface="微軟正黑體" pitchFamily="34" charset="-120"/>
            </a:endParaRPr>
          </a:p>
          <a:p>
            <a:pPr marL="792000" lvl="3" indent="-285750" eaLnBrk="1" hangingPunct="1">
              <a:lnSpc>
                <a:spcPts val="2100"/>
              </a:lnSpc>
              <a:spcBef>
                <a:spcPts val="400"/>
              </a:spcBef>
              <a:buClr>
                <a:srgbClr val="C00000"/>
              </a:buClr>
              <a:buFont typeface="Wingdings" panose="05000000000000000000" pitchFamily="2" charset="2"/>
              <a:buChar char="l"/>
            </a:pPr>
            <a:r>
              <a:rPr kumimoji="0" lang="zh-TW" altLang="zh-TW" sz="1800" dirty="0">
                <a:solidFill>
                  <a:srgbClr val="FF0000"/>
                </a:solidFill>
                <a:latin typeface="微軟正黑體" pitchFamily="34" charset="-120"/>
                <a:ea typeface="微軟正黑體" pitchFamily="34" charset="-120"/>
              </a:rPr>
              <a:t>第四類學群、第五類學群、第六類學群、第七類學群</a:t>
            </a:r>
            <a:r>
              <a:rPr kumimoji="0" lang="zh-TW" altLang="en-US" sz="1800" dirty="0">
                <a:solidFill>
                  <a:srgbClr val="FF0000"/>
                </a:solidFill>
                <a:latin typeface="微軟正黑體" pitchFamily="34" charset="-120"/>
                <a:ea typeface="微軟正黑體" pitchFamily="34" charset="-120"/>
              </a:rPr>
              <a:t>、第八類學群</a:t>
            </a:r>
            <a:r>
              <a:rPr kumimoji="0" lang="zh-TW" altLang="en-US" sz="1800" dirty="0">
                <a:solidFill>
                  <a:schemeClr val="tx1"/>
                </a:solidFill>
                <a:latin typeface="微軟正黑體" pitchFamily="34" charset="-120"/>
                <a:ea typeface="微軟正黑體" pitchFamily="34" charset="-120"/>
              </a:rPr>
              <a:t>得各別推薦符合資格學生至多</a:t>
            </a:r>
            <a:r>
              <a:rPr kumimoji="0" lang="en-US" altLang="zh-TW" sz="1800" dirty="0">
                <a:solidFill>
                  <a:schemeClr val="tx1"/>
                </a:solidFill>
                <a:latin typeface="微軟正黑體" pitchFamily="34" charset="-120"/>
                <a:ea typeface="微軟正黑體" pitchFamily="34" charset="-120"/>
              </a:rPr>
              <a:t>2</a:t>
            </a:r>
            <a:r>
              <a:rPr kumimoji="0" lang="zh-TW" altLang="en-US" sz="1800" dirty="0">
                <a:solidFill>
                  <a:schemeClr val="tx1"/>
                </a:solidFill>
                <a:latin typeface="微軟正黑體" pitchFamily="34" charset="-120"/>
                <a:ea typeface="微軟正黑體" pitchFamily="34" charset="-120"/>
              </a:rPr>
              <a:t>名，並</a:t>
            </a:r>
            <a:r>
              <a:rPr kumimoji="0" lang="zh-TW" altLang="zh-TW" sz="1800" dirty="0">
                <a:solidFill>
                  <a:schemeClr val="tx1"/>
                </a:solidFill>
                <a:latin typeface="微軟正黑體" pitchFamily="34" charset="-120"/>
                <a:ea typeface="微軟正黑體" pitchFamily="34" charset="-120"/>
              </a:rPr>
              <a:t>各別排定推薦學生之優先順序</a:t>
            </a:r>
            <a:r>
              <a:rPr kumimoji="0" lang="zh-TW" altLang="en-US" sz="1800" dirty="0">
                <a:solidFill>
                  <a:schemeClr val="tx1"/>
                </a:solidFill>
                <a:latin typeface="微軟正黑體" pitchFamily="34" charset="-120"/>
                <a:ea typeface="微軟正黑體" pitchFamily="34" charset="-120"/>
              </a:rPr>
              <a:t>（即推薦順序</a:t>
            </a:r>
            <a:r>
              <a:rPr kumimoji="0" lang="en-US" altLang="zh-TW" sz="1800" dirty="0">
                <a:solidFill>
                  <a:schemeClr val="tx1"/>
                </a:solidFill>
                <a:latin typeface="微軟正黑體" pitchFamily="34" charset="-120"/>
                <a:ea typeface="微軟正黑體" pitchFamily="34" charset="-120"/>
              </a:rPr>
              <a:t>1</a:t>
            </a:r>
            <a:r>
              <a:rPr kumimoji="0" lang="zh-TW" altLang="en-US" sz="1800" dirty="0">
                <a:solidFill>
                  <a:schemeClr val="tx1"/>
                </a:solidFill>
                <a:latin typeface="微軟正黑體" pitchFamily="34" charset="-120"/>
                <a:ea typeface="微軟正黑體" pitchFamily="34" charset="-120"/>
              </a:rPr>
              <a:t>至</a:t>
            </a:r>
            <a:r>
              <a:rPr kumimoji="0" lang="en-US" altLang="zh-TW" sz="1800" dirty="0">
                <a:solidFill>
                  <a:schemeClr val="tx1"/>
                </a:solidFill>
                <a:latin typeface="微軟正黑體" pitchFamily="34" charset="-120"/>
                <a:ea typeface="微軟正黑體" pitchFamily="34" charset="-120"/>
              </a:rPr>
              <a:t>2</a:t>
            </a:r>
            <a:r>
              <a:rPr kumimoji="0" lang="zh-TW" altLang="en-US" sz="1800" dirty="0">
                <a:solidFill>
                  <a:schemeClr val="tx1"/>
                </a:solidFill>
                <a:latin typeface="微軟正黑體" pitchFamily="34" charset="-120"/>
                <a:ea typeface="微軟正黑體" pitchFamily="34" charset="-120"/>
              </a:rPr>
              <a:t>）。</a:t>
            </a:r>
            <a:endParaRPr kumimoji="0" lang="en-US" altLang="zh-TW" sz="1800" dirty="0">
              <a:solidFill>
                <a:schemeClr val="tx1"/>
              </a:solidFill>
              <a:latin typeface="微軟正黑體" pitchFamily="34" charset="-120"/>
              <a:ea typeface="微軟正黑體" pitchFamily="34" charset="-120"/>
            </a:endParaRPr>
          </a:p>
          <a:p>
            <a:pPr marL="792000" lvl="3" indent="-285750" eaLnBrk="1" hangingPunct="1">
              <a:lnSpc>
                <a:spcPts val="2100"/>
              </a:lnSpc>
              <a:spcBef>
                <a:spcPts val="400"/>
              </a:spcBef>
              <a:buClr>
                <a:srgbClr val="C00000"/>
              </a:buClr>
              <a:buFont typeface="Wingdings" panose="05000000000000000000" pitchFamily="2" charset="2"/>
              <a:buChar char="l"/>
            </a:pPr>
            <a:r>
              <a:rPr kumimoji="0" lang="zh-TW" altLang="en-US" sz="1800" dirty="0">
                <a:solidFill>
                  <a:srgbClr val="FF0000"/>
                </a:solidFill>
                <a:latin typeface="微軟正黑體" pitchFamily="34" charset="-120"/>
                <a:ea typeface="微軟正黑體" pitchFamily="34" charset="-120"/>
              </a:rPr>
              <a:t>原住民學生</a:t>
            </a:r>
            <a:r>
              <a:rPr kumimoji="0" lang="zh-TW" altLang="en-US" sz="1800" dirty="0">
                <a:solidFill>
                  <a:schemeClr val="tx1"/>
                </a:solidFill>
                <a:latin typeface="微軟正黑體" pitchFamily="34" charset="-120"/>
                <a:ea typeface="微軟正黑體" pitchFamily="34" charset="-120"/>
              </a:rPr>
              <a:t>得另依前項規定推薦至招收原住民外加名額之校系。</a:t>
            </a:r>
            <a:endParaRPr kumimoji="0" lang="en-US" altLang="zh-TW" sz="1800" dirty="0">
              <a:solidFill>
                <a:schemeClr val="tx1"/>
              </a:solidFill>
              <a:latin typeface="微軟正黑體" pitchFamily="34" charset="-120"/>
              <a:ea typeface="微軟正黑體" pitchFamily="34" charset="-120"/>
            </a:endParaRPr>
          </a:p>
        </p:txBody>
      </p:sp>
      <p:sp>
        <p:nvSpPr>
          <p:cNvPr id="8" name="文字方塊 2">
            <a:extLst>
              <a:ext uri="{FF2B5EF4-FFF2-40B4-BE49-F238E27FC236}">
                <a16:creationId xmlns:a16="http://schemas.microsoft.com/office/drawing/2014/main" id="{D9382690-19E0-44BB-B77D-01AE4775136F}"/>
              </a:ext>
            </a:extLst>
          </p:cNvPr>
          <p:cNvSpPr txBox="1">
            <a:spLocks noChangeArrowheads="1"/>
          </p:cNvSpPr>
          <p:nvPr/>
        </p:nvSpPr>
        <p:spPr bwMode="auto">
          <a:xfrm>
            <a:off x="1280375" y="3385177"/>
            <a:ext cx="9521367" cy="792195"/>
          </a:xfrm>
          <a:prstGeom prst="rect">
            <a:avLst/>
          </a:prstGeom>
          <a:noFill/>
          <a:ln w="28575">
            <a:noFill/>
            <a:headEnd/>
            <a:tailEnd/>
          </a:ln>
        </p:spPr>
        <p:style>
          <a:lnRef idx="2">
            <a:schemeClr val="accent2"/>
          </a:lnRef>
          <a:fillRef idx="1">
            <a:schemeClr val="lt1"/>
          </a:fillRef>
          <a:effectRef idx="0">
            <a:schemeClr val="accent2"/>
          </a:effectRef>
          <a:fontRef idx="minor">
            <a:schemeClr val="dk1"/>
          </a:fontRef>
        </p:style>
        <p:txBody>
          <a:bodyPr wrap="square">
            <a:noAutofit/>
          </a:bodyPr>
          <a:lstStyle/>
          <a:p>
            <a:pPr marL="720725" indent="-720725" algn="just">
              <a:lnSpc>
                <a:spcPts val="2300"/>
              </a:lnSpc>
              <a:defRPr/>
            </a:pPr>
            <a:r>
              <a:rPr lang="zh-TW" altLang="en-US" dirty="0">
                <a:solidFill>
                  <a:srgbClr val="0000FF"/>
                </a:solidFill>
                <a:latin typeface="微軟正黑體" panose="020B0604030504040204" pitchFamily="34" charset="-120"/>
                <a:ea typeface="微軟正黑體" panose="020B0604030504040204" pitchFamily="34" charset="-120"/>
                <a:cs typeface="Times New Roman" pitchFamily="18" charset="0"/>
              </a:rPr>
              <a:t>例如：某設有普通科及體育班的高中，欲推薦學生至某大學的第一、第二、第三、第七及第八類學群，則此高中於繁星推薦報名時對於該大學的可推薦名額及須排定的推薦順序</a:t>
            </a:r>
            <a:r>
              <a:rPr lang="zh-TW" altLang="en-US" sz="1600" dirty="0">
                <a:solidFill>
                  <a:srgbClr val="0000FF"/>
                </a:solidFill>
                <a:latin typeface="微軟正黑體" panose="020B0604030504040204" pitchFamily="34" charset="-120"/>
                <a:ea typeface="微軟正黑體" panose="020B0604030504040204" pitchFamily="34" charset="-120"/>
                <a:cs typeface="Times New Roman" pitchFamily="18" charset="0"/>
              </a:rPr>
              <a:t>：</a:t>
            </a:r>
            <a:endParaRPr lang="en-US" altLang="zh-TW" sz="2000" dirty="0">
              <a:latin typeface="標楷體" pitchFamily="65" charset="-120"/>
              <a:ea typeface="標楷體" pitchFamily="65" charset="-120"/>
            </a:endParaRPr>
          </a:p>
        </p:txBody>
      </p:sp>
      <p:graphicFrame>
        <p:nvGraphicFramePr>
          <p:cNvPr id="9" name="表格 8">
            <a:extLst>
              <a:ext uri="{FF2B5EF4-FFF2-40B4-BE49-F238E27FC236}">
                <a16:creationId xmlns:a16="http://schemas.microsoft.com/office/drawing/2014/main" id="{1764E78E-42DA-4128-A322-C4CF49496737}"/>
              </a:ext>
            </a:extLst>
          </p:cNvPr>
          <p:cNvGraphicFramePr>
            <a:graphicFrameLocks noGrp="1"/>
          </p:cNvGraphicFramePr>
          <p:nvPr>
            <p:extLst>
              <p:ext uri="{D42A27DB-BD31-4B8C-83A1-F6EECF244321}">
                <p14:modId xmlns:p14="http://schemas.microsoft.com/office/powerpoint/2010/main" val="1937296822"/>
              </p:ext>
            </p:extLst>
          </p:nvPr>
        </p:nvGraphicFramePr>
        <p:xfrm>
          <a:off x="1962695" y="4223724"/>
          <a:ext cx="6473144" cy="2194320"/>
        </p:xfrm>
        <a:graphic>
          <a:graphicData uri="http://schemas.openxmlformats.org/drawingml/2006/table">
            <a:tbl>
              <a:tblPr firstRow="1" bandCol="1">
                <a:tableStyleId>{10A1B5D5-9B99-4C35-A422-299274C87663}</a:tableStyleId>
              </a:tblPr>
              <a:tblGrid>
                <a:gridCol w="2039161">
                  <a:extLst>
                    <a:ext uri="{9D8B030D-6E8A-4147-A177-3AD203B41FA5}">
                      <a16:colId xmlns:a16="http://schemas.microsoft.com/office/drawing/2014/main" val="2183359499"/>
                    </a:ext>
                  </a:extLst>
                </a:gridCol>
                <a:gridCol w="1908604">
                  <a:extLst>
                    <a:ext uri="{9D8B030D-6E8A-4147-A177-3AD203B41FA5}">
                      <a16:colId xmlns:a16="http://schemas.microsoft.com/office/drawing/2014/main" val="292168354"/>
                    </a:ext>
                  </a:extLst>
                </a:gridCol>
                <a:gridCol w="2525379">
                  <a:extLst>
                    <a:ext uri="{9D8B030D-6E8A-4147-A177-3AD203B41FA5}">
                      <a16:colId xmlns:a16="http://schemas.microsoft.com/office/drawing/2014/main" val="1191717862"/>
                    </a:ext>
                  </a:extLst>
                </a:gridCol>
              </a:tblGrid>
              <a:tr h="324036">
                <a:tc>
                  <a:txBody>
                    <a:bodyPr/>
                    <a:lstStyle/>
                    <a:p>
                      <a:pPr algn="ctr"/>
                      <a:r>
                        <a:rPr lang="zh-TW" altLang="en-US" sz="1800" dirty="0">
                          <a:latin typeface="微軟正黑體" panose="020B0604030504040204" pitchFamily="34" charset="-120"/>
                          <a:ea typeface="微軟正黑體" panose="020B0604030504040204" pitchFamily="34" charset="-120"/>
                        </a:rPr>
                        <a:t>學群</a:t>
                      </a:r>
                      <a:endParaRPr lang="zh-TW" altLang="en-US" sz="1800" b="0" dirty="0">
                        <a:latin typeface="微軟正黑體" panose="020B0604030504040204" pitchFamily="34" charset="-120"/>
                        <a:ea typeface="微軟正黑體" panose="020B0604030504040204" pitchFamily="34" charset="-120"/>
                        <a:cs typeface="Arial" panose="020B0604020202020204" pitchFamily="34" charset="0"/>
                      </a:endParaRPr>
                    </a:p>
                  </a:txBody>
                  <a:tcPr marL="91448" marR="91448" marT="45700" marB="45700" anchor="ctr"/>
                </a:tc>
                <a:tc>
                  <a:txBody>
                    <a:bodyPr/>
                    <a:lstStyle/>
                    <a:p>
                      <a:pPr algn="ctr"/>
                      <a:r>
                        <a:rPr lang="zh-TW" altLang="en-US" sz="1800" dirty="0">
                          <a:latin typeface="微軟正黑體" panose="020B0604030504040204" pitchFamily="34" charset="-120"/>
                          <a:ea typeface="微軟正黑體" panose="020B0604030504040204" pitchFamily="34" charset="-120"/>
                        </a:rPr>
                        <a:t>可推薦名額</a:t>
                      </a:r>
                      <a:endParaRPr lang="zh-TW" altLang="en-US" sz="1800" b="0" dirty="0">
                        <a:latin typeface="微軟正黑體" panose="020B0604030504040204" pitchFamily="34" charset="-120"/>
                        <a:ea typeface="微軟正黑體" panose="020B0604030504040204" pitchFamily="34" charset="-120"/>
                        <a:cs typeface="Arial" panose="020B0604020202020204" pitchFamily="34" charset="0"/>
                      </a:endParaRPr>
                    </a:p>
                  </a:txBody>
                  <a:tcPr marL="91448" marR="91448" marT="45700" marB="45700" anchor="ctr"/>
                </a:tc>
                <a:tc>
                  <a:txBody>
                    <a:bodyPr/>
                    <a:lstStyle/>
                    <a:p>
                      <a:pPr algn="ctr"/>
                      <a:r>
                        <a:rPr lang="zh-TW" altLang="en-US" sz="1800" dirty="0">
                          <a:latin typeface="微軟正黑體" panose="020B0604030504040204" pitchFamily="34" charset="-120"/>
                          <a:ea typeface="微軟正黑體" panose="020B0604030504040204" pitchFamily="34" charset="-120"/>
                        </a:rPr>
                        <a:t>推薦順序</a:t>
                      </a:r>
                      <a:endParaRPr lang="zh-TW" altLang="en-US" sz="1800" b="0" dirty="0">
                        <a:latin typeface="微軟正黑體" panose="020B0604030504040204" pitchFamily="34" charset="-120"/>
                        <a:ea typeface="微軟正黑體" panose="020B0604030504040204" pitchFamily="34" charset="-120"/>
                        <a:cs typeface="Arial" panose="020B0604020202020204" pitchFamily="34" charset="0"/>
                      </a:endParaRPr>
                    </a:p>
                  </a:txBody>
                  <a:tcPr marL="91448" marR="91448" marT="45700" marB="45700" anchor="ctr"/>
                </a:tc>
                <a:extLst>
                  <a:ext uri="{0D108BD9-81ED-4DB2-BD59-A6C34878D82A}">
                    <a16:rowId xmlns:a16="http://schemas.microsoft.com/office/drawing/2014/main" val="1131261172"/>
                  </a:ext>
                </a:extLst>
              </a:tr>
              <a:tr h="324036">
                <a:tc>
                  <a:txBody>
                    <a:bodyPr/>
                    <a:lstStyle/>
                    <a:p>
                      <a:pPr algn="ctr"/>
                      <a:r>
                        <a:rPr lang="zh-TW" altLang="en-US" sz="1800" dirty="0">
                          <a:latin typeface="微軟正黑體" panose="020B0604030504040204" pitchFamily="34" charset="-120"/>
                          <a:ea typeface="微軟正黑體" panose="020B0604030504040204" pitchFamily="34" charset="-120"/>
                        </a:rPr>
                        <a:t>第一類學群</a:t>
                      </a:r>
                      <a:endParaRPr lang="zh-TW" altLang="en-US" sz="1800" b="0" dirty="0">
                        <a:latin typeface="微軟正黑體" panose="020B0604030504040204" pitchFamily="34" charset="-120"/>
                        <a:ea typeface="微軟正黑體" panose="020B0604030504040204" pitchFamily="34" charset="-120"/>
                        <a:cs typeface="Arial" panose="020B0604020202020204" pitchFamily="34" charset="0"/>
                      </a:endParaRPr>
                    </a:p>
                  </a:txBody>
                  <a:tcPr marL="91448" marR="91448" marT="45700" marB="45700" anchor="ctr"/>
                </a:tc>
                <a:tc>
                  <a:txBody>
                    <a:bodyPr/>
                    <a:lstStyle/>
                    <a:p>
                      <a:pPr algn="ctr"/>
                      <a:r>
                        <a:rPr lang="en-US" altLang="zh-TW" sz="1800" dirty="0">
                          <a:latin typeface="微軟正黑體" panose="020B0604030504040204" pitchFamily="34" charset="-120"/>
                          <a:ea typeface="微軟正黑體" panose="020B0604030504040204" pitchFamily="34" charset="-120"/>
                        </a:rPr>
                        <a:t>2</a:t>
                      </a:r>
                      <a:endParaRPr lang="zh-TW" altLang="en-US" sz="1800" b="0" dirty="0">
                        <a:latin typeface="微軟正黑體" panose="020B0604030504040204" pitchFamily="34" charset="-120"/>
                        <a:ea typeface="微軟正黑體" panose="020B0604030504040204" pitchFamily="34" charset="-120"/>
                        <a:cs typeface="Arial" panose="020B0604020202020204" pitchFamily="34" charset="0"/>
                      </a:endParaRPr>
                    </a:p>
                  </a:txBody>
                  <a:tcPr marL="91448" marR="91448" marT="45700" marB="45700" anchor="ctr"/>
                </a:tc>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1800" dirty="0">
                          <a:latin typeface="微軟正黑體" panose="020B0604030504040204" pitchFamily="34" charset="-120"/>
                          <a:ea typeface="微軟正黑體" panose="020B0604030504040204" pitchFamily="34" charset="-120"/>
                        </a:rPr>
                        <a:t>排</a:t>
                      </a:r>
                      <a:r>
                        <a:rPr lang="en-US" altLang="zh-TW" sz="1800" dirty="0">
                          <a:latin typeface="微軟正黑體" panose="020B0604030504040204" pitchFamily="34" charset="-120"/>
                          <a:ea typeface="微軟正黑體" panose="020B0604030504040204" pitchFamily="34" charset="-120"/>
                        </a:rPr>
                        <a:t>1</a:t>
                      </a:r>
                      <a:r>
                        <a:rPr lang="zh-TW" altLang="en-US" sz="1800" dirty="0">
                          <a:latin typeface="微軟正黑體" panose="020B0604030504040204" pitchFamily="34" charset="-120"/>
                          <a:ea typeface="微軟正黑體" panose="020B0604030504040204" pitchFamily="34" charset="-120"/>
                        </a:rPr>
                        <a:t>～</a:t>
                      </a:r>
                      <a:r>
                        <a:rPr lang="en-US" altLang="zh-TW" sz="1800" dirty="0">
                          <a:latin typeface="微軟正黑體" panose="020B0604030504040204" pitchFamily="34" charset="-120"/>
                          <a:ea typeface="微軟正黑體" panose="020B0604030504040204" pitchFamily="34" charset="-120"/>
                        </a:rPr>
                        <a:t>6 </a:t>
                      </a:r>
                      <a:r>
                        <a:rPr lang="zh-TW" altLang="en-US" sz="1800" dirty="0">
                          <a:latin typeface="微軟正黑體" panose="020B0604030504040204" pitchFamily="34" charset="-120"/>
                          <a:ea typeface="微軟正黑體" panose="020B0604030504040204" pitchFamily="34" charset="-120"/>
                        </a:rPr>
                        <a:t>的順序</a:t>
                      </a:r>
                      <a:endParaRPr lang="zh-TW" altLang="en-US" sz="1800" b="1" dirty="0">
                        <a:latin typeface="微軟正黑體" panose="020B0604030504040204" pitchFamily="34" charset="-120"/>
                        <a:ea typeface="微軟正黑體" panose="020B0604030504040204" pitchFamily="34" charset="-120"/>
                        <a:cs typeface="Arial" panose="020B0604020202020204" pitchFamily="34" charset="0"/>
                      </a:endParaRPr>
                    </a:p>
                  </a:txBody>
                  <a:tcPr marL="91448" marR="91448" marT="45700" marB="45700" anchor="ctr"/>
                </a:tc>
                <a:extLst>
                  <a:ext uri="{0D108BD9-81ED-4DB2-BD59-A6C34878D82A}">
                    <a16:rowId xmlns:a16="http://schemas.microsoft.com/office/drawing/2014/main" val="1162750071"/>
                  </a:ext>
                </a:extLst>
              </a:tr>
              <a:tr h="324036">
                <a:tc>
                  <a:txBody>
                    <a:bodyPr/>
                    <a:lstStyle/>
                    <a:p>
                      <a:pPr algn="ctr"/>
                      <a:r>
                        <a:rPr lang="zh-TW" altLang="en-US" sz="1800" dirty="0">
                          <a:latin typeface="微軟正黑體" panose="020B0604030504040204" pitchFamily="34" charset="-120"/>
                          <a:ea typeface="微軟正黑體" panose="020B0604030504040204" pitchFamily="34" charset="-120"/>
                        </a:rPr>
                        <a:t>第二類學群</a:t>
                      </a:r>
                      <a:endParaRPr lang="zh-TW" altLang="en-US" sz="1800" b="0" dirty="0">
                        <a:latin typeface="微軟正黑體" panose="020B0604030504040204" pitchFamily="34" charset="-120"/>
                        <a:ea typeface="微軟正黑體" panose="020B0604030504040204" pitchFamily="34" charset="-120"/>
                        <a:cs typeface="Arial" panose="020B0604020202020204" pitchFamily="34" charset="0"/>
                      </a:endParaRPr>
                    </a:p>
                  </a:txBody>
                  <a:tcPr marL="91448" marR="91448" marT="45700" marB="45700" anchor="ctr"/>
                </a:tc>
                <a:tc>
                  <a:txBody>
                    <a:bodyPr/>
                    <a:lstStyle/>
                    <a:p>
                      <a:pPr algn="ctr"/>
                      <a:r>
                        <a:rPr lang="en-US" altLang="zh-TW" sz="1800" dirty="0">
                          <a:latin typeface="微軟正黑體" panose="020B0604030504040204" pitchFamily="34" charset="-120"/>
                          <a:ea typeface="微軟正黑體" panose="020B0604030504040204" pitchFamily="34" charset="-120"/>
                        </a:rPr>
                        <a:t>2</a:t>
                      </a:r>
                      <a:endParaRPr lang="zh-TW" altLang="en-US" sz="1800" b="0" dirty="0">
                        <a:latin typeface="微軟正黑體" panose="020B0604030504040204" pitchFamily="34" charset="-120"/>
                        <a:ea typeface="微軟正黑體" panose="020B0604030504040204" pitchFamily="34" charset="-120"/>
                        <a:cs typeface="Arial" panose="020B0604020202020204" pitchFamily="34" charset="0"/>
                      </a:endParaRPr>
                    </a:p>
                  </a:txBody>
                  <a:tcPr marL="91448" marR="91448" marT="45700" marB="45700" anchor="ctr"/>
                </a:tc>
                <a:tc vMerge="1">
                  <a:txBody>
                    <a:bodyPr/>
                    <a:lstStyle/>
                    <a:p>
                      <a:pPr algn="ctr"/>
                      <a:endParaRPr lang="zh-TW" altLang="en-US" dirty="0">
                        <a:latin typeface="+mn-ea"/>
                        <a:ea typeface="+mn-ea"/>
                      </a:endParaRPr>
                    </a:p>
                  </a:txBody>
                  <a:tcPr anchor="ctr"/>
                </a:tc>
                <a:extLst>
                  <a:ext uri="{0D108BD9-81ED-4DB2-BD59-A6C34878D82A}">
                    <a16:rowId xmlns:a16="http://schemas.microsoft.com/office/drawing/2014/main" val="3940694840"/>
                  </a:ext>
                </a:extLst>
              </a:tr>
              <a:tr h="324036">
                <a:tc>
                  <a:txBody>
                    <a:bodyPr/>
                    <a:lstStyle/>
                    <a:p>
                      <a:pPr algn="ctr"/>
                      <a:r>
                        <a:rPr lang="zh-TW" altLang="en-US" sz="1800" dirty="0">
                          <a:latin typeface="微軟正黑體" panose="020B0604030504040204" pitchFamily="34" charset="-120"/>
                          <a:ea typeface="微軟正黑體" panose="020B0604030504040204" pitchFamily="34" charset="-120"/>
                        </a:rPr>
                        <a:t>第三類學群</a:t>
                      </a:r>
                      <a:endParaRPr lang="zh-TW" altLang="en-US" sz="1800" b="0" dirty="0">
                        <a:latin typeface="微軟正黑體" panose="020B0604030504040204" pitchFamily="34" charset="-120"/>
                        <a:ea typeface="微軟正黑體" panose="020B0604030504040204" pitchFamily="34" charset="-120"/>
                        <a:cs typeface="Arial" panose="020B0604020202020204" pitchFamily="34" charset="0"/>
                      </a:endParaRPr>
                    </a:p>
                  </a:txBody>
                  <a:tcPr marL="91448" marR="91448" marT="45700" marB="45700" anchor="ctr"/>
                </a:tc>
                <a:tc>
                  <a:txBody>
                    <a:bodyPr/>
                    <a:lstStyle/>
                    <a:p>
                      <a:pPr algn="ctr"/>
                      <a:r>
                        <a:rPr lang="en-US" altLang="zh-TW" sz="1800" dirty="0">
                          <a:latin typeface="微軟正黑體" panose="020B0604030504040204" pitchFamily="34" charset="-120"/>
                          <a:ea typeface="微軟正黑體" panose="020B0604030504040204" pitchFamily="34" charset="-120"/>
                        </a:rPr>
                        <a:t>2</a:t>
                      </a:r>
                      <a:endParaRPr lang="zh-TW" altLang="en-US" sz="1800" b="0" dirty="0">
                        <a:latin typeface="微軟正黑體" panose="020B0604030504040204" pitchFamily="34" charset="-120"/>
                        <a:ea typeface="微軟正黑體" panose="020B0604030504040204" pitchFamily="34" charset="-120"/>
                        <a:cs typeface="Arial" panose="020B0604020202020204" pitchFamily="34" charset="0"/>
                      </a:endParaRPr>
                    </a:p>
                  </a:txBody>
                  <a:tcPr marL="91448" marR="91448" marT="45700" marB="45700" anchor="ctr"/>
                </a:tc>
                <a:tc vMerge="1">
                  <a:txBody>
                    <a:bodyPr/>
                    <a:lstStyle/>
                    <a:p>
                      <a:pPr algn="ctr"/>
                      <a:endParaRPr lang="zh-TW" altLang="en-US" dirty="0">
                        <a:latin typeface="+mn-ea"/>
                        <a:ea typeface="+mn-ea"/>
                      </a:endParaRPr>
                    </a:p>
                  </a:txBody>
                  <a:tcPr anchor="ctr"/>
                </a:tc>
                <a:extLst>
                  <a:ext uri="{0D108BD9-81ED-4DB2-BD59-A6C34878D82A}">
                    <a16:rowId xmlns:a16="http://schemas.microsoft.com/office/drawing/2014/main" val="1137828091"/>
                  </a:ext>
                </a:extLst>
              </a:tr>
              <a:tr h="324036">
                <a:tc>
                  <a:txBody>
                    <a:bodyPr/>
                    <a:lstStyle/>
                    <a:p>
                      <a:pPr algn="ctr"/>
                      <a:r>
                        <a:rPr lang="zh-TW" altLang="en-US" sz="1800" dirty="0">
                          <a:latin typeface="微軟正黑體" panose="020B0604030504040204" pitchFamily="34" charset="-120"/>
                          <a:ea typeface="微軟正黑體" panose="020B0604030504040204" pitchFamily="34" charset="-120"/>
                        </a:rPr>
                        <a:t>第七類學群</a:t>
                      </a:r>
                      <a:endParaRPr lang="zh-TW" altLang="en-US" sz="1800" b="0" dirty="0">
                        <a:latin typeface="微軟正黑體" panose="020B0604030504040204" pitchFamily="34" charset="-120"/>
                        <a:ea typeface="微軟正黑體" panose="020B0604030504040204" pitchFamily="34" charset="-120"/>
                        <a:cs typeface="Arial" panose="020B0604020202020204" pitchFamily="34" charset="0"/>
                      </a:endParaRPr>
                    </a:p>
                  </a:txBody>
                  <a:tcPr marL="91448" marR="91448" marT="45700" marB="45700" anchor="ctr"/>
                </a:tc>
                <a:tc>
                  <a:txBody>
                    <a:bodyPr/>
                    <a:lstStyle/>
                    <a:p>
                      <a:pPr algn="ctr"/>
                      <a:r>
                        <a:rPr kumimoji="0" lang="en-US" altLang="zh-TW" sz="1800" kern="1200" dirty="0">
                          <a:latin typeface="微軟正黑體" panose="020B0604030504040204" pitchFamily="34" charset="-120"/>
                          <a:ea typeface="微軟正黑體" panose="020B0604030504040204" pitchFamily="34" charset="-120"/>
                        </a:rPr>
                        <a:t>2</a:t>
                      </a:r>
                      <a:endParaRPr kumimoji="0" lang="zh-TW" altLang="en-US" sz="18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endParaRPr>
                    </a:p>
                  </a:txBody>
                  <a:tcPr marL="91448" marR="91448" marT="45700" marB="45700" anchor="ctr"/>
                </a:tc>
                <a:tc>
                  <a:txBody>
                    <a:bodyPr/>
                    <a:lstStyle/>
                    <a:p>
                      <a:pPr algn="ctr"/>
                      <a:r>
                        <a:rPr lang="zh-TW" altLang="en-US" sz="1800" dirty="0">
                          <a:latin typeface="微軟正黑體" panose="020B0604030504040204" pitchFamily="34" charset="-120"/>
                          <a:ea typeface="微軟正黑體" panose="020B0604030504040204" pitchFamily="34" charset="-120"/>
                        </a:rPr>
                        <a:t>排</a:t>
                      </a:r>
                      <a:r>
                        <a:rPr lang="en-US" altLang="zh-TW" sz="1800" dirty="0">
                          <a:latin typeface="微軟正黑體" panose="020B0604030504040204" pitchFamily="34" charset="-120"/>
                          <a:ea typeface="微軟正黑體" panose="020B0604030504040204" pitchFamily="34" charset="-120"/>
                        </a:rPr>
                        <a:t>1</a:t>
                      </a:r>
                      <a:r>
                        <a:rPr lang="zh-TW" altLang="en-US" sz="1800" dirty="0">
                          <a:latin typeface="微軟正黑體" panose="020B0604030504040204" pitchFamily="34" charset="-120"/>
                          <a:ea typeface="微軟正黑體" panose="020B0604030504040204" pitchFamily="34" charset="-120"/>
                        </a:rPr>
                        <a:t>～</a:t>
                      </a:r>
                      <a:r>
                        <a:rPr lang="en-US" altLang="zh-TW" sz="1800" dirty="0">
                          <a:latin typeface="微軟正黑體" panose="020B0604030504040204" pitchFamily="34" charset="-120"/>
                          <a:ea typeface="微軟正黑體" panose="020B0604030504040204" pitchFamily="34" charset="-120"/>
                        </a:rPr>
                        <a:t>2 </a:t>
                      </a:r>
                      <a:r>
                        <a:rPr lang="zh-TW" altLang="en-US" sz="1800" dirty="0">
                          <a:latin typeface="微軟正黑體" panose="020B0604030504040204" pitchFamily="34" charset="-120"/>
                          <a:ea typeface="微軟正黑體" panose="020B0604030504040204" pitchFamily="34" charset="-120"/>
                        </a:rPr>
                        <a:t>的順序</a:t>
                      </a:r>
                      <a:endParaRPr lang="zh-TW" altLang="en-US" sz="1800" b="1" dirty="0">
                        <a:latin typeface="微軟正黑體" panose="020B0604030504040204" pitchFamily="34" charset="-120"/>
                        <a:ea typeface="微軟正黑體" panose="020B0604030504040204" pitchFamily="34" charset="-120"/>
                        <a:cs typeface="Arial" panose="020B0604020202020204" pitchFamily="34" charset="0"/>
                      </a:endParaRPr>
                    </a:p>
                  </a:txBody>
                  <a:tcPr marL="91448" marR="91448" marT="45700" marB="45700" anchor="ctr"/>
                </a:tc>
                <a:extLst>
                  <a:ext uri="{0D108BD9-81ED-4DB2-BD59-A6C34878D82A}">
                    <a16:rowId xmlns:a16="http://schemas.microsoft.com/office/drawing/2014/main" val="3369244529"/>
                  </a:ext>
                </a:extLst>
              </a:tr>
              <a:tr h="324036">
                <a:tc>
                  <a:txBody>
                    <a:bodyPr/>
                    <a:lstStyle/>
                    <a:p>
                      <a:pPr algn="ctr"/>
                      <a:r>
                        <a:rPr lang="zh-TW" altLang="en-US" sz="1800" dirty="0">
                          <a:latin typeface="微軟正黑體" panose="020B0604030504040204" pitchFamily="34" charset="-120"/>
                          <a:ea typeface="微軟正黑體" panose="020B0604030504040204" pitchFamily="34" charset="-120"/>
                        </a:rPr>
                        <a:t>第八類學群</a:t>
                      </a:r>
                      <a:endParaRPr lang="zh-TW" altLang="en-US" sz="1800" b="0" dirty="0">
                        <a:latin typeface="微軟正黑體" panose="020B0604030504040204" pitchFamily="34" charset="-120"/>
                        <a:ea typeface="微軟正黑體" panose="020B0604030504040204" pitchFamily="34" charset="-120"/>
                        <a:cs typeface="Arial" panose="020B0604020202020204" pitchFamily="34" charset="0"/>
                      </a:endParaRPr>
                    </a:p>
                  </a:txBody>
                  <a:tcPr marL="91448" marR="91448" marT="45700" marB="45700" anchor="ctr"/>
                </a:tc>
                <a:tc>
                  <a:txBody>
                    <a:bodyPr/>
                    <a:lstStyle/>
                    <a:p>
                      <a:pPr algn="ctr"/>
                      <a:r>
                        <a:rPr kumimoji="0" lang="en-US" altLang="zh-TW" sz="1800" kern="1200" dirty="0">
                          <a:latin typeface="微軟正黑體" panose="020B0604030504040204" pitchFamily="34" charset="-120"/>
                          <a:ea typeface="微軟正黑體" panose="020B0604030504040204" pitchFamily="34" charset="-120"/>
                        </a:rPr>
                        <a:t>2</a:t>
                      </a:r>
                      <a:endParaRPr kumimoji="0" lang="zh-TW" altLang="en-US" sz="18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endParaRPr>
                    </a:p>
                  </a:txBody>
                  <a:tcPr marL="91448" marR="91448" marT="45700" marB="4570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1800" dirty="0">
                          <a:latin typeface="微軟正黑體" panose="020B0604030504040204" pitchFamily="34" charset="-120"/>
                          <a:ea typeface="微軟正黑體" panose="020B0604030504040204" pitchFamily="34" charset="-120"/>
                        </a:rPr>
                        <a:t>排</a:t>
                      </a:r>
                      <a:r>
                        <a:rPr lang="en-US" altLang="zh-TW" sz="1800" dirty="0">
                          <a:latin typeface="微軟正黑體" panose="020B0604030504040204" pitchFamily="34" charset="-120"/>
                          <a:ea typeface="微軟正黑體" panose="020B0604030504040204" pitchFamily="34" charset="-120"/>
                        </a:rPr>
                        <a:t>1</a:t>
                      </a:r>
                      <a:r>
                        <a:rPr lang="zh-TW" altLang="en-US" sz="1800" dirty="0">
                          <a:latin typeface="微軟正黑體" panose="020B0604030504040204" pitchFamily="34" charset="-120"/>
                          <a:ea typeface="微軟正黑體" panose="020B0604030504040204" pitchFamily="34" charset="-120"/>
                        </a:rPr>
                        <a:t>～</a:t>
                      </a:r>
                      <a:r>
                        <a:rPr lang="en-US" altLang="zh-TW" sz="1800" dirty="0">
                          <a:latin typeface="微軟正黑體" panose="020B0604030504040204" pitchFamily="34" charset="-120"/>
                          <a:ea typeface="微軟正黑體" panose="020B0604030504040204" pitchFamily="34" charset="-120"/>
                        </a:rPr>
                        <a:t>2 </a:t>
                      </a:r>
                      <a:r>
                        <a:rPr lang="zh-TW" altLang="en-US" sz="1800" dirty="0">
                          <a:latin typeface="微軟正黑體" panose="020B0604030504040204" pitchFamily="34" charset="-120"/>
                          <a:ea typeface="微軟正黑體" panose="020B0604030504040204" pitchFamily="34" charset="-120"/>
                        </a:rPr>
                        <a:t>的順序</a:t>
                      </a:r>
                      <a:endParaRPr lang="zh-TW" altLang="en-US" sz="1800" b="1" dirty="0">
                        <a:latin typeface="微軟正黑體" panose="020B0604030504040204" pitchFamily="34" charset="-120"/>
                        <a:ea typeface="微軟正黑體" panose="020B0604030504040204" pitchFamily="34" charset="-120"/>
                        <a:cs typeface="Arial" panose="020B0604020202020204" pitchFamily="34" charset="0"/>
                      </a:endParaRPr>
                    </a:p>
                  </a:txBody>
                  <a:tcPr marL="91448" marR="91448" marT="45700" marB="45700" anchor="ctr"/>
                </a:tc>
                <a:extLst>
                  <a:ext uri="{0D108BD9-81ED-4DB2-BD59-A6C34878D82A}">
                    <a16:rowId xmlns:a16="http://schemas.microsoft.com/office/drawing/2014/main" val="2974428091"/>
                  </a:ext>
                </a:extLst>
              </a:tr>
            </a:tbl>
          </a:graphicData>
        </a:graphic>
      </p:graphicFrame>
      <p:sp>
        <p:nvSpPr>
          <p:cNvPr id="10" name="投影片編號版面配置區 5">
            <a:extLst>
              <a:ext uri="{FF2B5EF4-FFF2-40B4-BE49-F238E27FC236}">
                <a16:creationId xmlns:a16="http://schemas.microsoft.com/office/drawing/2014/main" id="{F0F1FD19-28B7-423C-A02D-E78BE3A081AD}"/>
              </a:ext>
            </a:extLst>
          </p:cNvPr>
          <p:cNvSpPr txBox="1">
            <a:spLocks/>
          </p:cNvSpPr>
          <p:nvPr/>
        </p:nvSpPr>
        <p:spPr>
          <a:xfrm>
            <a:off x="9448800" y="6492875"/>
            <a:ext cx="2743200" cy="365125"/>
          </a:xfrm>
          <a:prstGeom prst="rect">
            <a:avLst/>
          </a:prstGeom>
        </p:spPr>
        <p:txBody>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2DCFF18E-38F5-4FDF-89F7-AD020A27C1B7}" type="slidenum">
              <a:rPr lang="zh-TW" altLang="en-US" sz="1400" smtClean="0"/>
              <a:pPr algn="r"/>
              <a:t>6</a:t>
            </a:fld>
            <a:endParaRPr lang="zh-TW" altLang="en-US" sz="1400"/>
          </a:p>
        </p:txBody>
      </p:sp>
    </p:spTree>
    <p:extLst>
      <p:ext uri="{BB962C8B-B14F-4D97-AF65-F5344CB8AC3E}">
        <p14:creationId xmlns:p14="http://schemas.microsoft.com/office/powerpoint/2010/main" val="61598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任意多边形 36">
            <a:extLst>
              <a:ext uri="{FF2B5EF4-FFF2-40B4-BE49-F238E27FC236}">
                <a16:creationId xmlns:a16="http://schemas.microsoft.com/office/drawing/2014/main" id="{943B853D-9857-475D-894B-9E967A8A004A}"/>
              </a:ext>
            </a:extLst>
          </p:cNvPr>
          <p:cNvSpPr>
            <a:spLocks/>
          </p:cNvSpPr>
          <p:nvPr/>
        </p:nvSpPr>
        <p:spPr bwMode="auto">
          <a:xfrm>
            <a:off x="3670433" y="322171"/>
            <a:ext cx="3944174" cy="724980"/>
          </a:xfrm>
          <a:custGeom>
            <a:avLst/>
            <a:gdLst>
              <a:gd name="connsiteX0" fmla="*/ 0 w 5254752"/>
              <a:gd name="connsiteY0" fmla="*/ 0 h 3808859"/>
              <a:gd name="connsiteX1" fmla="*/ 2094866 w 5254752"/>
              <a:gd name="connsiteY1" fmla="*/ 0 h 3808859"/>
              <a:gd name="connsiteX2" fmla="*/ 3657269 w 5254752"/>
              <a:gd name="connsiteY2" fmla="*/ 0 h 3808859"/>
              <a:gd name="connsiteX3" fmla="*/ 3693071 w 5254752"/>
              <a:gd name="connsiteY3" fmla="*/ 0 h 3808859"/>
              <a:gd name="connsiteX4" fmla="*/ 3793929 w 5254752"/>
              <a:gd name="connsiteY4" fmla="*/ 0 h 3808859"/>
              <a:gd name="connsiteX5" fmla="*/ 4797400 w 5254752"/>
              <a:gd name="connsiteY5" fmla="*/ 0 h 3808859"/>
              <a:gd name="connsiteX6" fmla="*/ 5254752 w 5254752"/>
              <a:gd name="connsiteY6" fmla="*/ 457896 h 3808859"/>
              <a:gd name="connsiteX7" fmla="*/ 5254752 w 5254752"/>
              <a:gd name="connsiteY7" fmla="*/ 3350964 h 3808859"/>
              <a:gd name="connsiteX8" fmla="*/ 4797400 w 5254752"/>
              <a:gd name="connsiteY8" fmla="*/ 3808859 h 3808859"/>
              <a:gd name="connsiteX9" fmla="*/ 3718218 w 5254752"/>
              <a:gd name="connsiteY9" fmla="*/ 3808859 h 3808859"/>
              <a:gd name="connsiteX10" fmla="*/ 3693071 w 5254752"/>
              <a:gd name="connsiteY10" fmla="*/ 3808859 h 3808859"/>
              <a:gd name="connsiteX11" fmla="*/ 3544443 w 5254752"/>
              <a:gd name="connsiteY11" fmla="*/ 3808859 h 3808859"/>
              <a:gd name="connsiteX12" fmla="*/ 2094866 w 5254752"/>
              <a:gd name="connsiteY12" fmla="*/ 3808859 h 3808859"/>
              <a:gd name="connsiteX13" fmla="*/ 0 w 5254752"/>
              <a:gd name="connsiteY13" fmla="*/ 3808859 h 3808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54752" h="3808859">
                <a:moveTo>
                  <a:pt x="0" y="0"/>
                </a:moveTo>
                <a:lnTo>
                  <a:pt x="2094866" y="0"/>
                </a:lnTo>
                <a:cubicBezTo>
                  <a:pt x="2770500" y="0"/>
                  <a:pt x="3277225" y="0"/>
                  <a:pt x="3657269" y="0"/>
                </a:cubicBezTo>
                <a:lnTo>
                  <a:pt x="3693071" y="0"/>
                </a:lnTo>
                <a:lnTo>
                  <a:pt x="3793929" y="0"/>
                </a:lnTo>
                <a:cubicBezTo>
                  <a:pt x="4797400" y="0"/>
                  <a:pt x="4797400" y="0"/>
                  <a:pt x="4797400" y="0"/>
                </a:cubicBezTo>
                <a:cubicBezTo>
                  <a:pt x="5046865" y="0"/>
                  <a:pt x="5254752" y="208134"/>
                  <a:pt x="5254752" y="457896"/>
                </a:cubicBezTo>
                <a:lnTo>
                  <a:pt x="5254752" y="3350964"/>
                </a:lnTo>
                <a:cubicBezTo>
                  <a:pt x="5254752" y="3611131"/>
                  <a:pt x="5046865" y="3808859"/>
                  <a:pt x="4797400" y="3808859"/>
                </a:cubicBezTo>
                <a:cubicBezTo>
                  <a:pt x="4375129" y="3808859"/>
                  <a:pt x="4018838" y="3808859"/>
                  <a:pt x="3718218" y="3808859"/>
                </a:cubicBezTo>
                <a:lnTo>
                  <a:pt x="3693071" y="3808859"/>
                </a:lnTo>
                <a:lnTo>
                  <a:pt x="3544443" y="3808859"/>
                </a:lnTo>
                <a:cubicBezTo>
                  <a:pt x="2094866" y="3808859"/>
                  <a:pt x="2094866" y="3808859"/>
                  <a:pt x="2094866" y="3808859"/>
                </a:cubicBezTo>
                <a:lnTo>
                  <a:pt x="0" y="3808859"/>
                </a:lnTo>
                <a:close/>
              </a:path>
            </a:pathLst>
          </a:custGeom>
          <a:noFill/>
          <a:ln>
            <a:noFill/>
          </a:ln>
          <a:extLst/>
        </p:spPr>
        <p:txBody>
          <a:bodyPr vert="horz" wrap="square" lIns="121913" tIns="60956" rIns="121913" bIns="60956" numCol="1" anchor="ctr" anchorCtr="0" compatLnSpc="1">
            <a:prstTxWarp prst="textNoShape">
              <a:avLst/>
            </a:prstTxWarp>
            <a:noAutofit/>
          </a:bodyPr>
          <a:lstStyle/>
          <a:p>
            <a:pPr indent="174625"/>
            <a:r>
              <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報名注意事項</a:t>
            </a:r>
            <a:r>
              <a:rPr lang="en-US" altLang="zh-TW"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a:t>
            </a:r>
            <a:r>
              <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續</a:t>
            </a:r>
            <a:r>
              <a:rPr lang="en-US" altLang="zh-TW"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a:t>
            </a:r>
            <a:endPar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endParaRPr>
          </a:p>
        </p:txBody>
      </p:sp>
      <p:grpSp>
        <p:nvGrpSpPr>
          <p:cNvPr id="7" name="群組 6">
            <a:extLst>
              <a:ext uri="{FF2B5EF4-FFF2-40B4-BE49-F238E27FC236}">
                <a16:creationId xmlns:a16="http://schemas.microsoft.com/office/drawing/2014/main" id="{FDE986B8-1170-445E-9685-B617ED7C78CD}"/>
              </a:ext>
            </a:extLst>
          </p:cNvPr>
          <p:cNvGrpSpPr/>
          <p:nvPr/>
        </p:nvGrpSpPr>
        <p:grpSpPr>
          <a:xfrm>
            <a:off x="1840666" y="1534698"/>
            <a:ext cx="8510668" cy="4698834"/>
            <a:chOff x="1840666" y="876330"/>
            <a:chExt cx="8510668" cy="4698834"/>
          </a:xfrm>
        </p:grpSpPr>
        <p:sp>
          <p:nvSpPr>
            <p:cNvPr id="8" name="手繪多邊形: 圖案 6">
              <a:extLst>
                <a:ext uri="{FF2B5EF4-FFF2-40B4-BE49-F238E27FC236}">
                  <a16:creationId xmlns:a16="http://schemas.microsoft.com/office/drawing/2014/main" id="{A38A5130-E554-4F27-ABAA-DC6996D992A7}"/>
                </a:ext>
              </a:extLst>
            </p:cNvPr>
            <p:cNvSpPr/>
            <p:nvPr/>
          </p:nvSpPr>
          <p:spPr>
            <a:xfrm>
              <a:off x="1840666" y="1142010"/>
              <a:ext cx="8510668" cy="1031236"/>
            </a:xfrm>
            <a:custGeom>
              <a:avLst/>
              <a:gdLst>
                <a:gd name="connsiteX0" fmla="*/ 0 w 8510668"/>
                <a:gd name="connsiteY0" fmla="*/ 0 h 1134000"/>
                <a:gd name="connsiteX1" fmla="*/ 8510668 w 8510668"/>
                <a:gd name="connsiteY1" fmla="*/ 0 h 1134000"/>
                <a:gd name="connsiteX2" fmla="*/ 8510668 w 8510668"/>
                <a:gd name="connsiteY2" fmla="*/ 1134000 h 1134000"/>
                <a:gd name="connsiteX3" fmla="*/ 0 w 8510668"/>
                <a:gd name="connsiteY3" fmla="*/ 1134000 h 1134000"/>
                <a:gd name="connsiteX4" fmla="*/ 0 w 8510668"/>
                <a:gd name="connsiteY4" fmla="*/ 0 h 1134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10668" h="1134000">
                  <a:moveTo>
                    <a:pt x="0" y="0"/>
                  </a:moveTo>
                  <a:lnTo>
                    <a:pt x="8510668" y="0"/>
                  </a:lnTo>
                  <a:lnTo>
                    <a:pt x="8510668" y="1134000"/>
                  </a:lnTo>
                  <a:lnTo>
                    <a:pt x="0" y="1134000"/>
                  </a:lnTo>
                  <a:lnTo>
                    <a:pt x="0" y="0"/>
                  </a:lnTo>
                  <a:close/>
                </a:path>
              </a:pathLst>
            </a:custGeom>
            <a:ln>
              <a:solidFill>
                <a:schemeClr val="accent3"/>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60522" tIns="374904" rIns="288000" bIns="113792" numCol="1" spcCol="1270" anchor="t" anchorCtr="0">
              <a:noAutofit/>
            </a:bodyPr>
            <a:lstStyle/>
            <a:p>
              <a:pPr marL="171450" lvl="1" indent="-171450" algn="l" defTabSz="711200">
                <a:spcBef>
                  <a:spcPct val="0"/>
                </a:spcBef>
                <a:spcAft>
                  <a:spcPct val="15000"/>
                </a:spcAft>
                <a:buChar char="•"/>
              </a:pPr>
              <a:r>
                <a:rPr lang="zh-TW" altLang="en-US" kern="1200" dirty="0">
                  <a:latin typeface="微軟正黑體" panose="020B0604030504040204" pitchFamily="34" charset="-120"/>
                  <a:ea typeface="微軟正黑體" panose="020B0604030504040204" pitchFamily="34" charset="-120"/>
                </a:rPr>
                <a:t>推薦學校如同時設有普通科及學術學程課程者，應合併計算每學群至多可推薦人數，並且一併辦理推薦。</a:t>
              </a:r>
            </a:p>
          </p:txBody>
        </p:sp>
        <p:sp>
          <p:nvSpPr>
            <p:cNvPr id="9" name="手繪多邊形: 圖案 7">
              <a:extLst>
                <a:ext uri="{FF2B5EF4-FFF2-40B4-BE49-F238E27FC236}">
                  <a16:creationId xmlns:a16="http://schemas.microsoft.com/office/drawing/2014/main" id="{DD5E5904-AEAD-45B6-92B2-6AA50CF33A08}"/>
                </a:ext>
              </a:extLst>
            </p:cNvPr>
            <p:cNvSpPr/>
            <p:nvPr/>
          </p:nvSpPr>
          <p:spPr>
            <a:xfrm>
              <a:off x="2266199" y="876330"/>
              <a:ext cx="5957467" cy="531360"/>
            </a:xfrm>
            <a:custGeom>
              <a:avLst/>
              <a:gdLst>
                <a:gd name="connsiteX0" fmla="*/ 0 w 5957467"/>
                <a:gd name="connsiteY0" fmla="*/ 88562 h 531360"/>
                <a:gd name="connsiteX1" fmla="*/ 88562 w 5957467"/>
                <a:gd name="connsiteY1" fmla="*/ 0 h 531360"/>
                <a:gd name="connsiteX2" fmla="*/ 5868905 w 5957467"/>
                <a:gd name="connsiteY2" fmla="*/ 0 h 531360"/>
                <a:gd name="connsiteX3" fmla="*/ 5957467 w 5957467"/>
                <a:gd name="connsiteY3" fmla="*/ 88562 h 531360"/>
                <a:gd name="connsiteX4" fmla="*/ 5957467 w 5957467"/>
                <a:gd name="connsiteY4" fmla="*/ 442798 h 531360"/>
                <a:gd name="connsiteX5" fmla="*/ 5868905 w 5957467"/>
                <a:gd name="connsiteY5" fmla="*/ 531360 h 531360"/>
                <a:gd name="connsiteX6" fmla="*/ 88562 w 5957467"/>
                <a:gd name="connsiteY6" fmla="*/ 531360 h 531360"/>
                <a:gd name="connsiteX7" fmla="*/ 0 w 5957467"/>
                <a:gd name="connsiteY7" fmla="*/ 442798 h 531360"/>
                <a:gd name="connsiteX8" fmla="*/ 0 w 5957467"/>
                <a:gd name="connsiteY8" fmla="*/ 88562 h 531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57467" h="531360">
                  <a:moveTo>
                    <a:pt x="0" y="88562"/>
                  </a:moveTo>
                  <a:cubicBezTo>
                    <a:pt x="0" y="39651"/>
                    <a:pt x="39651" y="0"/>
                    <a:pt x="88562" y="0"/>
                  </a:cubicBezTo>
                  <a:lnTo>
                    <a:pt x="5868905" y="0"/>
                  </a:lnTo>
                  <a:cubicBezTo>
                    <a:pt x="5917816" y="0"/>
                    <a:pt x="5957467" y="39651"/>
                    <a:pt x="5957467" y="88562"/>
                  </a:cubicBezTo>
                  <a:lnTo>
                    <a:pt x="5957467" y="442798"/>
                  </a:lnTo>
                  <a:cubicBezTo>
                    <a:pt x="5957467" y="491709"/>
                    <a:pt x="5917816" y="531360"/>
                    <a:pt x="5868905" y="531360"/>
                  </a:cubicBezTo>
                  <a:lnTo>
                    <a:pt x="88562" y="531360"/>
                  </a:lnTo>
                  <a:cubicBezTo>
                    <a:pt x="39651" y="531360"/>
                    <a:pt x="0" y="491709"/>
                    <a:pt x="0" y="442798"/>
                  </a:cubicBezTo>
                  <a:lnTo>
                    <a:pt x="0" y="88562"/>
                  </a:lnTo>
                  <a:close/>
                </a:path>
              </a:pathLst>
            </a:custGeom>
            <a:solidFill>
              <a:schemeClr val="accent2"/>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251117" tIns="25939" rIns="251117" bIns="25939" numCol="1" spcCol="1270" anchor="ctr" anchorCtr="0">
              <a:noAutofit/>
            </a:bodyPr>
            <a:lstStyle/>
            <a:p>
              <a:pPr marL="0" lvl="0" indent="0" algn="l" defTabSz="889000">
                <a:spcBef>
                  <a:spcPct val="0"/>
                </a:spcBef>
                <a:buNone/>
              </a:pPr>
              <a:r>
                <a:rPr lang="en-US" altLang="zh-TW" sz="2000" b="1" kern="1200"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2000" b="1" kern="1200" dirty="0">
                  <a:latin typeface="微軟正黑體" panose="020B0604030504040204" pitchFamily="34" charset="-120"/>
                  <a:ea typeface="微軟正黑體" panose="020B0604030504040204" pitchFamily="34" charset="-120"/>
                  <a:cs typeface="Times New Roman" panose="02020603050405020304" pitchFamily="18" charset="0"/>
                </a:rPr>
                <a:t>同時設有普通科及學術學程</a:t>
              </a:r>
              <a:endParaRPr lang="zh-TW" altLang="en-US" sz="2000" b="1" kern="12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10" name="手繪多邊形: 圖案 8">
              <a:extLst>
                <a:ext uri="{FF2B5EF4-FFF2-40B4-BE49-F238E27FC236}">
                  <a16:creationId xmlns:a16="http://schemas.microsoft.com/office/drawing/2014/main" id="{784B6837-FEC8-4221-B8D9-952456C49D3B}"/>
                </a:ext>
              </a:extLst>
            </p:cNvPr>
            <p:cNvSpPr/>
            <p:nvPr/>
          </p:nvSpPr>
          <p:spPr>
            <a:xfrm>
              <a:off x="1840666" y="2664753"/>
              <a:ext cx="8510668" cy="1031236"/>
            </a:xfrm>
            <a:custGeom>
              <a:avLst/>
              <a:gdLst>
                <a:gd name="connsiteX0" fmla="*/ 0 w 8510668"/>
                <a:gd name="connsiteY0" fmla="*/ 0 h 822150"/>
                <a:gd name="connsiteX1" fmla="*/ 8510668 w 8510668"/>
                <a:gd name="connsiteY1" fmla="*/ 0 h 822150"/>
                <a:gd name="connsiteX2" fmla="*/ 8510668 w 8510668"/>
                <a:gd name="connsiteY2" fmla="*/ 822150 h 822150"/>
                <a:gd name="connsiteX3" fmla="*/ 0 w 8510668"/>
                <a:gd name="connsiteY3" fmla="*/ 822150 h 822150"/>
                <a:gd name="connsiteX4" fmla="*/ 0 w 8510668"/>
                <a:gd name="connsiteY4" fmla="*/ 0 h 822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10668" h="822150">
                  <a:moveTo>
                    <a:pt x="0" y="0"/>
                  </a:moveTo>
                  <a:lnTo>
                    <a:pt x="8510668" y="0"/>
                  </a:lnTo>
                  <a:lnTo>
                    <a:pt x="8510668" y="822150"/>
                  </a:lnTo>
                  <a:lnTo>
                    <a:pt x="0" y="822150"/>
                  </a:lnTo>
                  <a:lnTo>
                    <a:pt x="0" y="0"/>
                  </a:lnTo>
                  <a:close/>
                </a:path>
              </a:pathLst>
            </a:custGeom>
            <a:ln>
              <a:solidFill>
                <a:schemeClr val="accent5"/>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60522" tIns="374904" rIns="288000" bIns="113792" numCol="1" spcCol="1270" anchor="t" anchorCtr="0">
              <a:noAutofit/>
            </a:bodyPr>
            <a:lstStyle/>
            <a:p>
              <a:pPr marL="171450" lvl="1" indent="-171450" algn="l" defTabSz="711200">
                <a:lnSpc>
                  <a:spcPct val="90000"/>
                </a:lnSpc>
                <a:spcBef>
                  <a:spcPct val="0"/>
                </a:spcBef>
                <a:spcAft>
                  <a:spcPct val="15000"/>
                </a:spcAft>
                <a:buChar char="•"/>
              </a:pPr>
              <a:r>
                <a:rPr lang="zh-TW" altLang="en-US" kern="1200" dirty="0">
                  <a:latin typeface="微軟正黑體" panose="020B0604030504040204" pitchFamily="34" charset="-120"/>
                  <a:ea typeface="微軟正黑體" panose="020B0604030504040204" pitchFamily="34" charset="-120"/>
                </a:rPr>
                <a:t>推薦學校具原住民身分之學生，得以一般生或原住民生身分擇一參加本招生。</a:t>
              </a:r>
            </a:p>
          </p:txBody>
        </p:sp>
        <p:sp>
          <p:nvSpPr>
            <p:cNvPr id="11" name="手繪多邊形: 圖案 9">
              <a:extLst>
                <a:ext uri="{FF2B5EF4-FFF2-40B4-BE49-F238E27FC236}">
                  <a16:creationId xmlns:a16="http://schemas.microsoft.com/office/drawing/2014/main" id="{E763F15A-2712-47B8-83F3-F475AA5B0607}"/>
                </a:ext>
              </a:extLst>
            </p:cNvPr>
            <p:cNvSpPr/>
            <p:nvPr/>
          </p:nvSpPr>
          <p:spPr>
            <a:xfrm>
              <a:off x="2266199" y="2402171"/>
              <a:ext cx="5957467" cy="531360"/>
            </a:xfrm>
            <a:custGeom>
              <a:avLst/>
              <a:gdLst>
                <a:gd name="connsiteX0" fmla="*/ 0 w 5957467"/>
                <a:gd name="connsiteY0" fmla="*/ 88562 h 531360"/>
                <a:gd name="connsiteX1" fmla="*/ 88562 w 5957467"/>
                <a:gd name="connsiteY1" fmla="*/ 0 h 531360"/>
                <a:gd name="connsiteX2" fmla="*/ 5868905 w 5957467"/>
                <a:gd name="connsiteY2" fmla="*/ 0 h 531360"/>
                <a:gd name="connsiteX3" fmla="*/ 5957467 w 5957467"/>
                <a:gd name="connsiteY3" fmla="*/ 88562 h 531360"/>
                <a:gd name="connsiteX4" fmla="*/ 5957467 w 5957467"/>
                <a:gd name="connsiteY4" fmla="*/ 442798 h 531360"/>
                <a:gd name="connsiteX5" fmla="*/ 5868905 w 5957467"/>
                <a:gd name="connsiteY5" fmla="*/ 531360 h 531360"/>
                <a:gd name="connsiteX6" fmla="*/ 88562 w 5957467"/>
                <a:gd name="connsiteY6" fmla="*/ 531360 h 531360"/>
                <a:gd name="connsiteX7" fmla="*/ 0 w 5957467"/>
                <a:gd name="connsiteY7" fmla="*/ 442798 h 531360"/>
                <a:gd name="connsiteX8" fmla="*/ 0 w 5957467"/>
                <a:gd name="connsiteY8" fmla="*/ 88562 h 531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57467" h="531360">
                  <a:moveTo>
                    <a:pt x="0" y="88562"/>
                  </a:moveTo>
                  <a:cubicBezTo>
                    <a:pt x="0" y="39651"/>
                    <a:pt x="39651" y="0"/>
                    <a:pt x="88562" y="0"/>
                  </a:cubicBezTo>
                  <a:lnTo>
                    <a:pt x="5868905" y="0"/>
                  </a:lnTo>
                  <a:cubicBezTo>
                    <a:pt x="5917816" y="0"/>
                    <a:pt x="5957467" y="39651"/>
                    <a:pt x="5957467" y="88562"/>
                  </a:cubicBezTo>
                  <a:lnTo>
                    <a:pt x="5957467" y="442798"/>
                  </a:lnTo>
                  <a:cubicBezTo>
                    <a:pt x="5957467" y="491709"/>
                    <a:pt x="5917816" y="531360"/>
                    <a:pt x="5868905" y="531360"/>
                  </a:cubicBezTo>
                  <a:lnTo>
                    <a:pt x="88562" y="531360"/>
                  </a:lnTo>
                  <a:cubicBezTo>
                    <a:pt x="39651" y="531360"/>
                    <a:pt x="0" y="491709"/>
                    <a:pt x="0" y="442798"/>
                  </a:cubicBezTo>
                  <a:lnTo>
                    <a:pt x="0" y="88562"/>
                  </a:lnTo>
                  <a:close/>
                </a:path>
              </a:pathLst>
            </a:custGeom>
            <a:solidFill>
              <a:schemeClr val="accent5"/>
            </a:solidFill>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251117" tIns="25939" rIns="251117" bIns="25939" numCol="1" spcCol="1270" anchor="ctr" anchorCtr="0">
              <a:noAutofit/>
            </a:bodyPr>
            <a:lstStyle/>
            <a:p>
              <a:pPr marL="0" lvl="0" indent="0" algn="l" defTabSz="889000">
                <a:spcBef>
                  <a:spcPct val="0"/>
                </a:spcBef>
                <a:buNone/>
              </a:pPr>
              <a:r>
                <a:rPr lang="en-US" altLang="zh-TW" sz="2000" b="1" kern="1200"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2000" b="1" kern="1200" dirty="0">
                  <a:latin typeface="微軟正黑體" panose="020B0604030504040204" pitchFamily="34" charset="-120"/>
                  <a:ea typeface="微軟正黑體" panose="020B0604030504040204" pitchFamily="34" charset="-120"/>
                </a:rPr>
                <a:t>原住民身分</a:t>
              </a:r>
              <a:r>
                <a:rPr lang="zh-TW" altLang="en-US" sz="2000" b="1" kern="1200" dirty="0">
                  <a:latin typeface="微軟正黑體" panose="020B0604030504040204" pitchFamily="34" charset="-120"/>
                  <a:ea typeface="微軟正黑體" panose="020B0604030504040204" pitchFamily="34" charset="-120"/>
                </a:rPr>
                <a:t>學生</a:t>
              </a:r>
            </a:p>
          </p:txBody>
        </p:sp>
        <p:sp>
          <p:nvSpPr>
            <p:cNvPr id="12" name="手繪多邊形: 圖案 10">
              <a:extLst>
                <a:ext uri="{FF2B5EF4-FFF2-40B4-BE49-F238E27FC236}">
                  <a16:creationId xmlns:a16="http://schemas.microsoft.com/office/drawing/2014/main" id="{7CEB45A1-05AD-4528-A79F-0448940FA19F}"/>
                </a:ext>
              </a:extLst>
            </p:cNvPr>
            <p:cNvSpPr/>
            <p:nvPr/>
          </p:nvSpPr>
          <p:spPr>
            <a:xfrm>
              <a:off x="1840666" y="4103011"/>
              <a:ext cx="8510668" cy="1472153"/>
            </a:xfrm>
            <a:custGeom>
              <a:avLst/>
              <a:gdLst>
                <a:gd name="connsiteX0" fmla="*/ 0 w 8510668"/>
                <a:gd name="connsiteY0" fmla="*/ 0 h 1587600"/>
                <a:gd name="connsiteX1" fmla="*/ 8510668 w 8510668"/>
                <a:gd name="connsiteY1" fmla="*/ 0 h 1587600"/>
                <a:gd name="connsiteX2" fmla="*/ 8510668 w 8510668"/>
                <a:gd name="connsiteY2" fmla="*/ 1587600 h 1587600"/>
                <a:gd name="connsiteX3" fmla="*/ 0 w 8510668"/>
                <a:gd name="connsiteY3" fmla="*/ 1587600 h 1587600"/>
                <a:gd name="connsiteX4" fmla="*/ 0 w 8510668"/>
                <a:gd name="connsiteY4" fmla="*/ 0 h 1587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10668" h="1587600">
                  <a:moveTo>
                    <a:pt x="0" y="0"/>
                  </a:moveTo>
                  <a:lnTo>
                    <a:pt x="8510668" y="0"/>
                  </a:lnTo>
                  <a:lnTo>
                    <a:pt x="8510668" y="1587600"/>
                  </a:lnTo>
                  <a:lnTo>
                    <a:pt x="0" y="1587600"/>
                  </a:lnTo>
                  <a:lnTo>
                    <a:pt x="0" y="0"/>
                  </a:lnTo>
                  <a:close/>
                </a:path>
              </a:pathLst>
            </a:custGeom>
            <a:ln>
              <a:solidFill>
                <a:schemeClr val="accent3"/>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60522" tIns="374904" rIns="288000" bIns="128016" numCol="1" spcCol="1270" anchor="t" anchorCtr="0">
              <a:noAutofit/>
            </a:bodyPr>
            <a:lstStyle/>
            <a:p>
              <a:pPr marL="171450" lvl="1" indent="-171450" algn="just" defTabSz="800100">
                <a:lnSpc>
                  <a:spcPct val="110000"/>
                </a:lnSpc>
                <a:spcBef>
                  <a:spcPct val="0"/>
                </a:spcBef>
                <a:spcAft>
                  <a:spcPct val="15000"/>
                </a:spcAft>
                <a:buChar char="•"/>
              </a:pPr>
              <a:r>
                <a:rPr lang="zh-TW" altLang="zh-TW" b="1" kern="1200" dirty="0">
                  <a:latin typeface="微軟正黑體" pitchFamily="34" charset="-120"/>
                  <a:ea typeface="微軟正黑體" pitchFamily="34" charset="-120"/>
                  <a:cs typeface="Times New Roman" pitchFamily="18" charset="0"/>
                </a:rPr>
                <a:t>「</a:t>
              </a:r>
              <a:r>
                <a:rPr lang="en-US" altLang="zh-TW" b="1" kern="1200" dirty="0">
                  <a:latin typeface="微軟正黑體" pitchFamily="34" charset="-120"/>
                  <a:ea typeface="微軟正黑體" pitchFamily="34" charset="-120"/>
                  <a:cs typeface="Times New Roman" pitchFamily="18" charset="0"/>
                </a:rPr>
                <a:t>113</a:t>
              </a:r>
              <a:r>
                <a:rPr lang="zh-TW" altLang="zh-TW" b="1" kern="1200" dirty="0">
                  <a:latin typeface="微軟正黑體" pitchFamily="34" charset="-120"/>
                  <a:ea typeface="微軟正黑體" pitchFamily="34" charset="-120"/>
                  <a:cs typeface="Times New Roman" pitchFamily="18" charset="0"/>
                </a:rPr>
                <a:t>學年度大學辦理特殊選才招生計畫」</a:t>
              </a:r>
              <a:r>
                <a:rPr lang="zh-TW" b="1" kern="1200" dirty="0">
                  <a:latin typeface="微軟正黑體" pitchFamily="34" charset="-120"/>
                  <a:ea typeface="微軟正黑體" pitchFamily="34" charset="-120"/>
                  <a:cs typeface="Times New Roman" pitchFamily="18" charset="0"/>
                </a:rPr>
                <a:t>及「</a:t>
              </a:r>
              <a:r>
                <a:rPr lang="en-US" b="1" kern="1200" dirty="0">
                  <a:latin typeface="微軟正黑體" pitchFamily="34" charset="-120"/>
                  <a:ea typeface="微軟正黑體" pitchFamily="34" charset="-120"/>
                  <a:cs typeface="Times New Roman" pitchFamily="18" charset="0"/>
                </a:rPr>
                <a:t>11</a:t>
              </a:r>
              <a:r>
                <a:rPr lang="en-US" altLang="zh-TW" b="1" kern="1200" dirty="0">
                  <a:latin typeface="微軟正黑體" pitchFamily="34" charset="-120"/>
                  <a:ea typeface="微軟正黑體" pitchFamily="34" charset="-120"/>
                  <a:cs typeface="Times New Roman" pitchFamily="18" charset="0"/>
                </a:rPr>
                <a:t>3</a:t>
              </a:r>
              <a:r>
                <a:rPr lang="zh-TW" b="1" kern="1200" dirty="0">
                  <a:latin typeface="微軟正黑體" pitchFamily="34" charset="-120"/>
                  <a:ea typeface="微軟正黑體" pitchFamily="34" charset="-120"/>
                  <a:cs typeface="Times New Roman" pitchFamily="18" charset="0"/>
                </a:rPr>
                <a:t>學年度科技校院四年制及專科學校二年制特殊選才入學聯合招生」</a:t>
              </a:r>
              <a:r>
                <a:rPr lang="zh-TW" kern="1200" dirty="0">
                  <a:latin typeface="微軟正黑體" pitchFamily="34" charset="-120"/>
                  <a:ea typeface="微軟正黑體" pitchFamily="34" charset="-120"/>
                  <a:cs typeface="Times New Roman" pitchFamily="18" charset="0"/>
                </a:rPr>
                <a:t>錄取並完成報到，且未依限放棄入學資格之考生</a:t>
              </a:r>
              <a:r>
                <a:rPr lang="zh-TW" altLang="zh-TW" kern="1200" dirty="0">
                  <a:latin typeface="微軟正黑體" pitchFamily="34" charset="-120"/>
                  <a:ea typeface="微軟正黑體" pitchFamily="34" charset="-120"/>
                  <a:cs typeface="Times New Roman" pitchFamily="18" charset="0"/>
                </a:rPr>
                <a:t>，一律不得</a:t>
              </a:r>
              <a:r>
                <a:rPr lang="zh-TW" altLang="en-US" kern="1200" dirty="0">
                  <a:latin typeface="微軟正黑體" pitchFamily="34" charset="-120"/>
                  <a:ea typeface="微軟正黑體" pitchFamily="34" charset="-120"/>
                  <a:cs typeface="Times New Roman" pitchFamily="18" charset="0"/>
                </a:rPr>
                <a:t>報名本學年度大學</a:t>
              </a:r>
              <a:r>
                <a:rPr lang="zh-TW" altLang="zh-TW" kern="1200" dirty="0">
                  <a:latin typeface="微軟正黑體" pitchFamily="34" charset="-120"/>
                  <a:ea typeface="微軟正黑體" pitchFamily="34" charset="-120"/>
                  <a:cs typeface="Times New Roman" pitchFamily="18" charset="0"/>
                </a:rPr>
                <a:t>「</a:t>
              </a:r>
              <a:r>
                <a:rPr lang="zh-TW" altLang="en-US" kern="1200" dirty="0">
                  <a:latin typeface="微軟正黑體" pitchFamily="34" charset="-120"/>
                  <a:ea typeface="微軟正黑體" pitchFamily="34" charset="-120"/>
                  <a:cs typeface="Times New Roman" pitchFamily="18" charset="0"/>
                </a:rPr>
                <a:t>繁星推薦</a:t>
              </a:r>
              <a:r>
                <a:rPr lang="zh-TW" altLang="zh-TW" kern="1200" dirty="0">
                  <a:latin typeface="微軟正黑體" pitchFamily="34" charset="-120"/>
                  <a:ea typeface="微軟正黑體" pitchFamily="34" charset="-120"/>
                  <a:cs typeface="Times New Roman" pitchFamily="18" charset="0"/>
                </a:rPr>
                <a:t>」</a:t>
              </a:r>
              <a:r>
                <a:rPr lang="zh-TW" altLang="en-US" kern="1200" dirty="0">
                  <a:latin typeface="微軟正黑體" pitchFamily="34" charset="-120"/>
                  <a:ea typeface="微軟正黑體" pitchFamily="34" charset="-120"/>
                  <a:cs typeface="Times New Roman" pitchFamily="18" charset="0"/>
                </a:rPr>
                <a:t>招生</a:t>
              </a:r>
              <a:r>
                <a:rPr lang="zh-TW" altLang="zh-TW" kern="1200" dirty="0">
                  <a:latin typeface="微軟正黑體" pitchFamily="34" charset="-120"/>
                  <a:ea typeface="微軟正黑體" pitchFamily="34" charset="-120"/>
                  <a:cs typeface="Times New Roman" pitchFamily="18" charset="0"/>
                </a:rPr>
                <a:t>。</a:t>
              </a:r>
              <a:endParaRPr lang="zh-TW" altLang="en-US" kern="1200" dirty="0">
                <a:latin typeface="微軟正黑體" panose="020B0604030504040204" pitchFamily="34" charset="-120"/>
                <a:ea typeface="微軟正黑體" panose="020B0604030504040204" pitchFamily="34" charset="-120"/>
              </a:endParaRPr>
            </a:p>
          </p:txBody>
        </p:sp>
        <p:sp>
          <p:nvSpPr>
            <p:cNvPr id="13" name="手繪多邊形: 圖案 11">
              <a:extLst>
                <a:ext uri="{FF2B5EF4-FFF2-40B4-BE49-F238E27FC236}">
                  <a16:creationId xmlns:a16="http://schemas.microsoft.com/office/drawing/2014/main" id="{7CB4DE9D-67F5-46F8-9EA0-FA25FDB42EC5}"/>
                </a:ext>
              </a:extLst>
            </p:cNvPr>
            <p:cNvSpPr/>
            <p:nvPr/>
          </p:nvSpPr>
          <p:spPr>
            <a:xfrm>
              <a:off x="2266199" y="3875431"/>
              <a:ext cx="5957467" cy="531360"/>
            </a:xfrm>
            <a:custGeom>
              <a:avLst/>
              <a:gdLst>
                <a:gd name="connsiteX0" fmla="*/ 0 w 5957467"/>
                <a:gd name="connsiteY0" fmla="*/ 88562 h 531360"/>
                <a:gd name="connsiteX1" fmla="*/ 88562 w 5957467"/>
                <a:gd name="connsiteY1" fmla="*/ 0 h 531360"/>
                <a:gd name="connsiteX2" fmla="*/ 5868905 w 5957467"/>
                <a:gd name="connsiteY2" fmla="*/ 0 h 531360"/>
                <a:gd name="connsiteX3" fmla="*/ 5957467 w 5957467"/>
                <a:gd name="connsiteY3" fmla="*/ 88562 h 531360"/>
                <a:gd name="connsiteX4" fmla="*/ 5957467 w 5957467"/>
                <a:gd name="connsiteY4" fmla="*/ 442798 h 531360"/>
                <a:gd name="connsiteX5" fmla="*/ 5868905 w 5957467"/>
                <a:gd name="connsiteY5" fmla="*/ 531360 h 531360"/>
                <a:gd name="connsiteX6" fmla="*/ 88562 w 5957467"/>
                <a:gd name="connsiteY6" fmla="*/ 531360 h 531360"/>
                <a:gd name="connsiteX7" fmla="*/ 0 w 5957467"/>
                <a:gd name="connsiteY7" fmla="*/ 442798 h 531360"/>
                <a:gd name="connsiteX8" fmla="*/ 0 w 5957467"/>
                <a:gd name="connsiteY8" fmla="*/ 88562 h 531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57467" h="531360">
                  <a:moveTo>
                    <a:pt x="0" y="88562"/>
                  </a:moveTo>
                  <a:cubicBezTo>
                    <a:pt x="0" y="39651"/>
                    <a:pt x="39651" y="0"/>
                    <a:pt x="88562" y="0"/>
                  </a:cubicBezTo>
                  <a:lnTo>
                    <a:pt x="5868905" y="0"/>
                  </a:lnTo>
                  <a:cubicBezTo>
                    <a:pt x="5917816" y="0"/>
                    <a:pt x="5957467" y="39651"/>
                    <a:pt x="5957467" y="88562"/>
                  </a:cubicBezTo>
                  <a:lnTo>
                    <a:pt x="5957467" y="442798"/>
                  </a:lnTo>
                  <a:cubicBezTo>
                    <a:pt x="5957467" y="491709"/>
                    <a:pt x="5917816" y="531360"/>
                    <a:pt x="5868905" y="531360"/>
                  </a:cubicBezTo>
                  <a:lnTo>
                    <a:pt x="88562" y="531360"/>
                  </a:lnTo>
                  <a:cubicBezTo>
                    <a:pt x="39651" y="531360"/>
                    <a:pt x="0" y="491709"/>
                    <a:pt x="0" y="442798"/>
                  </a:cubicBezTo>
                  <a:lnTo>
                    <a:pt x="0" y="88562"/>
                  </a:lnTo>
                  <a:close/>
                </a:path>
              </a:pathLst>
            </a:custGeom>
            <a:solidFill>
              <a:schemeClr val="accent2"/>
            </a:solidFill>
          </p:spPr>
          <p:style>
            <a:lnRef idx="2">
              <a:schemeClr val="lt1">
                <a:hueOff val="0"/>
                <a:satOff val="0"/>
                <a:lumOff val="0"/>
                <a:alphaOff val="0"/>
              </a:schemeClr>
            </a:lnRef>
            <a:fillRef idx="1">
              <a:scrgbClr r="0" g="0" b="0"/>
            </a:fillRef>
            <a:effectRef idx="0">
              <a:schemeClr val="accent4">
                <a:hueOff val="0"/>
                <a:satOff val="0"/>
                <a:lumOff val="0"/>
                <a:alphaOff val="0"/>
              </a:schemeClr>
            </a:effectRef>
            <a:fontRef idx="minor">
              <a:schemeClr val="lt1"/>
            </a:fontRef>
          </p:style>
          <p:txBody>
            <a:bodyPr spcFirstLastPara="0" vert="horz" wrap="square" lIns="251117" tIns="25939" rIns="251117" bIns="25939" numCol="1" spcCol="1270" anchor="ctr" anchorCtr="0">
              <a:noAutofit/>
            </a:bodyPr>
            <a:lstStyle/>
            <a:p>
              <a:pPr marL="0" lvl="0" indent="0" algn="l" defTabSz="889000">
                <a:spcBef>
                  <a:spcPct val="0"/>
                </a:spcBef>
                <a:buNone/>
              </a:pPr>
              <a:r>
                <a:rPr lang="en-US" altLang="zh-TW" sz="2000" b="1" kern="1200"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2000" b="1" kern="1200" dirty="0">
                  <a:latin typeface="微軟正黑體" pitchFamily="34" charset="-120"/>
                  <a:ea typeface="微軟正黑體" pitchFamily="34" charset="-120"/>
                  <a:cs typeface="Times New Roman" pitchFamily="18" charset="0"/>
                </a:rPr>
                <a:t>特殊選才</a:t>
              </a:r>
              <a:r>
                <a:rPr lang="zh-TW" altLang="en-US" sz="2000" b="1" kern="1200" dirty="0">
                  <a:latin typeface="微軟正黑體" pitchFamily="34" charset="-120"/>
                  <a:ea typeface="微軟正黑體" pitchFamily="34" charset="-120"/>
                  <a:cs typeface="Times New Roman" pitchFamily="18" charset="0"/>
                </a:rPr>
                <a:t>招生</a:t>
              </a:r>
              <a:endParaRPr lang="zh-TW" altLang="en-US" sz="2000" b="1" kern="1200" dirty="0">
                <a:latin typeface="微軟正黑體" panose="020B0604030504040204" pitchFamily="34" charset="-120"/>
                <a:ea typeface="微軟正黑體" panose="020B0604030504040204" pitchFamily="34" charset="-120"/>
              </a:endParaRPr>
            </a:p>
          </p:txBody>
        </p:sp>
      </p:grpSp>
      <p:sp>
        <p:nvSpPr>
          <p:cNvPr id="14" name="投影片編號版面配置區 5">
            <a:extLst>
              <a:ext uri="{FF2B5EF4-FFF2-40B4-BE49-F238E27FC236}">
                <a16:creationId xmlns:a16="http://schemas.microsoft.com/office/drawing/2014/main" id="{5A978A57-7D40-43DD-AD0D-3F8CF0C19CA9}"/>
              </a:ext>
            </a:extLst>
          </p:cNvPr>
          <p:cNvSpPr txBox="1">
            <a:spLocks/>
          </p:cNvSpPr>
          <p:nvPr/>
        </p:nvSpPr>
        <p:spPr>
          <a:xfrm>
            <a:off x="9448800" y="6492875"/>
            <a:ext cx="2743200" cy="365125"/>
          </a:xfrm>
          <a:prstGeom prst="rect">
            <a:avLst/>
          </a:prstGeom>
        </p:spPr>
        <p:txBody>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2DCFF18E-38F5-4FDF-89F7-AD020A27C1B7}" type="slidenum">
              <a:rPr lang="zh-TW" altLang="en-US" sz="1400" smtClean="0"/>
              <a:pPr algn="r"/>
              <a:t>7</a:t>
            </a:fld>
            <a:endParaRPr lang="zh-TW" altLang="en-US" sz="1400"/>
          </a:p>
        </p:txBody>
      </p:sp>
    </p:spTree>
    <p:extLst>
      <p:ext uri="{BB962C8B-B14F-4D97-AF65-F5344CB8AC3E}">
        <p14:creationId xmlns:p14="http://schemas.microsoft.com/office/powerpoint/2010/main" val="2096717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任意多边形 36">
            <a:extLst>
              <a:ext uri="{FF2B5EF4-FFF2-40B4-BE49-F238E27FC236}">
                <a16:creationId xmlns:a16="http://schemas.microsoft.com/office/drawing/2014/main" id="{943B853D-9857-475D-894B-9E967A8A004A}"/>
              </a:ext>
            </a:extLst>
          </p:cNvPr>
          <p:cNvSpPr>
            <a:spLocks/>
          </p:cNvSpPr>
          <p:nvPr/>
        </p:nvSpPr>
        <p:spPr bwMode="auto">
          <a:xfrm>
            <a:off x="3276826" y="400221"/>
            <a:ext cx="4895623" cy="724980"/>
          </a:xfrm>
          <a:custGeom>
            <a:avLst/>
            <a:gdLst>
              <a:gd name="connsiteX0" fmla="*/ 0 w 5254752"/>
              <a:gd name="connsiteY0" fmla="*/ 0 h 3808859"/>
              <a:gd name="connsiteX1" fmla="*/ 2094866 w 5254752"/>
              <a:gd name="connsiteY1" fmla="*/ 0 h 3808859"/>
              <a:gd name="connsiteX2" fmla="*/ 3657269 w 5254752"/>
              <a:gd name="connsiteY2" fmla="*/ 0 h 3808859"/>
              <a:gd name="connsiteX3" fmla="*/ 3693071 w 5254752"/>
              <a:gd name="connsiteY3" fmla="*/ 0 h 3808859"/>
              <a:gd name="connsiteX4" fmla="*/ 3793929 w 5254752"/>
              <a:gd name="connsiteY4" fmla="*/ 0 h 3808859"/>
              <a:gd name="connsiteX5" fmla="*/ 4797400 w 5254752"/>
              <a:gd name="connsiteY5" fmla="*/ 0 h 3808859"/>
              <a:gd name="connsiteX6" fmla="*/ 5254752 w 5254752"/>
              <a:gd name="connsiteY6" fmla="*/ 457896 h 3808859"/>
              <a:gd name="connsiteX7" fmla="*/ 5254752 w 5254752"/>
              <a:gd name="connsiteY7" fmla="*/ 3350964 h 3808859"/>
              <a:gd name="connsiteX8" fmla="*/ 4797400 w 5254752"/>
              <a:gd name="connsiteY8" fmla="*/ 3808859 h 3808859"/>
              <a:gd name="connsiteX9" fmla="*/ 3718218 w 5254752"/>
              <a:gd name="connsiteY9" fmla="*/ 3808859 h 3808859"/>
              <a:gd name="connsiteX10" fmla="*/ 3693071 w 5254752"/>
              <a:gd name="connsiteY10" fmla="*/ 3808859 h 3808859"/>
              <a:gd name="connsiteX11" fmla="*/ 3544443 w 5254752"/>
              <a:gd name="connsiteY11" fmla="*/ 3808859 h 3808859"/>
              <a:gd name="connsiteX12" fmla="*/ 2094866 w 5254752"/>
              <a:gd name="connsiteY12" fmla="*/ 3808859 h 3808859"/>
              <a:gd name="connsiteX13" fmla="*/ 0 w 5254752"/>
              <a:gd name="connsiteY13" fmla="*/ 3808859 h 3808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54752" h="3808859">
                <a:moveTo>
                  <a:pt x="0" y="0"/>
                </a:moveTo>
                <a:lnTo>
                  <a:pt x="2094866" y="0"/>
                </a:lnTo>
                <a:cubicBezTo>
                  <a:pt x="2770500" y="0"/>
                  <a:pt x="3277225" y="0"/>
                  <a:pt x="3657269" y="0"/>
                </a:cubicBezTo>
                <a:lnTo>
                  <a:pt x="3693071" y="0"/>
                </a:lnTo>
                <a:lnTo>
                  <a:pt x="3793929" y="0"/>
                </a:lnTo>
                <a:cubicBezTo>
                  <a:pt x="4797400" y="0"/>
                  <a:pt x="4797400" y="0"/>
                  <a:pt x="4797400" y="0"/>
                </a:cubicBezTo>
                <a:cubicBezTo>
                  <a:pt x="5046865" y="0"/>
                  <a:pt x="5254752" y="208134"/>
                  <a:pt x="5254752" y="457896"/>
                </a:cubicBezTo>
                <a:lnTo>
                  <a:pt x="5254752" y="3350964"/>
                </a:lnTo>
                <a:cubicBezTo>
                  <a:pt x="5254752" y="3611131"/>
                  <a:pt x="5046865" y="3808859"/>
                  <a:pt x="4797400" y="3808859"/>
                </a:cubicBezTo>
                <a:cubicBezTo>
                  <a:pt x="4375129" y="3808859"/>
                  <a:pt x="4018838" y="3808859"/>
                  <a:pt x="3718218" y="3808859"/>
                </a:cubicBezTo>
                <a:lnTo>
                  <a:pt x="3693071" y="3808859"/>
                </a:lnTo>
                <a:lnTo>
                  <a:pt x="3544443" y="3808859"/>
                </a:lnTo>
                <a:cubicBezTo>
                  <a:pt x="2094866" y="3808859"/>
                  <a:pt x="2094866" y="3808859"/>
                  <a:pt x="2094866" y="3808859"/>
                </a:cubicBezTo>
                <a:lnTo>
                  <a:pt x="0" y="3808859"/>
                </a:lnTo>
                <a:close/>
              </a:path>
            </a:pathLst>
          </a:custGeom>
          <a:noFill/>
          <a:ln>
            <a:noFill/>
          </a:ln>
          <a:extLst/>
        </p:spPr>
        <p:txBody>
          <a:bodyPr vert="horz" wrap="square" lIns="121913" tIns="60956" rIns="121913" bIns="60956" numCol="1" anchor="ctr" anchorCtr="0" compatLnSpc="1">
            <a:prstTxWarp prst="textNoShape">
              <a:avLst/>
            </a:prstTxWarp>
            <a:noAutofit/>
          </a:bodyPr>
          <a:lstStyle/>
          <a:p>
            <a:pPr indent="536575"/>
            <a:r>
              <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報名注意事項</a:t>
            </a:r>
            <a:r>
              <a:rPr lang="en-US" altLang="zh-TW"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a:t>
            </a:r>
            <a:r>
              <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續</a:t>
            </a:r>
            <a:r>
              <a:rPr lang="en-US" altLang="zh-TW"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a:t>
            </a:r>
            <a:endPar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endParaRPr>
          </a:p>
        </p:txBody>
      </p:sp>
      <p:sp>
        <p:nvSpPr>
          <p:cNvPr id="7" name="矩形 6">
            <a:extLst>
              <a:ext uri="{FF2B5EF4-FFF2-40B4-BE49-F238E27FC236}">
                <a16:creationId xmlns:a16="http://schemas.microsoft.com/office/drawing/2014/main" id="{AF865859-2CEB-449C-89BC-967667FC183E}"/>
              </a:ext>
            </a:extLst>
          </p:cNvPr>
          <p:cNvSpPr/>
          <p:nvPr/>
        </p:nvSpPr>
        <p:spPr>
          <a:xfrm>
            <a:off x="1704108" y="1445537"/>
            <a:ext cx="9064506" cy="1107996"/>
          </a:xfrm>
          <a:prstGeom prst="rect">
            <a:avLst/>
          </a:prstGeom>
        </p:spPr>
        <p:txBody>
          <a:bodyPr wrap="square">
            <a:spAutoFit/>
          </a:bodyPr>
          <a:lstStyle/>
          <a:p>
            <a:pPr marL="457200" indent="-457200">
              <a:spcBef>
                <a:spcPts val="600"/>
              </a:spcBef>
              <a:spcAft>
                <a:spcPts val="600"/>
              </a:spcAft>
              <a:buClr>
                <a:srgbClr val="C00000"/>
              </a:buClr>
              <a:buFont typeface="Wingdings" panose="05000000000000000000" pitchFamily="2" charset="2"/>
              <a:buChar char="u"/>
            </a:pPr>
            <a:r>
              <a:rPr lang="zh-TW" altLang="en-US" sz="2800" dirty="0">
                <a:latin typeface="微軟正黑體" pitchFamily="34" charset="-120"/>
                <a:ea typeface="微軟正黑體" pitchFamily="34" charset="-120"/>
                <a:cs typeface="Times New Roman" pitchFamily="18" charset="0"/>
              </a:rPr>
              <a:t>報名資料確認期間</a:t>
            </a:r>
          </a:p>
          <a:p>
            <a:pPr lvl="1">
              <a:spcBef>
                <a:spcPts val="600"/>
              </a:spcBef>
              <a:buClr>
                <a:schemeClr val="bg2"/>
              </a:buClr>
            </a:pPr>
            <a:r>
              <a:rPr lang="en-US" altLang="zh-TW" sz="2800" b="1" dirty="0">
                <a:solidFill>
                  <a:srgbClr val="FF0000"/>
                </a:solidFill>
                <a:latin typeface="微軟正黑體" pitchFamily="34" charset="-120"/>
                <a:ea typeface="微軟正黑體" pitchFamily="34" charset="-120"/>
                <a:cs typeface="Times New Roman" pitchFamily="18" charset="0"/>
              </a:rPr>
              <a:t>113.03.12</a:t>
            </a:r>
            <a:r>
              <a:rPr lang="zh-TW" altLang="en-US" sz="2800" b="1" dirty="0">
                <a:solidFill>
                  <a:srgbClr val="FF0000"/>
                </a:solidFill>
                <a:latin typeface="微軟正黑體" pitchFamily="34" charset="-120"/>
                <a:ea typeface="微軟正黑體" pitchFamily="34" charset="-120"/>
                <a:cs typeface="Times New Roman" pitchFamily="18" charset="0"/>
              </a:rPr>
              <a:t>至</a:t>
            </a:r>
            <a:r>
              <a:rPr lang="en-US" altLang="zh-TW" sz="2800" b="1" dirty="0">
                <a:solidFill>
                  <a:srgbClr val="FF0000"/>
                </a:solidFill>
                <a:latin typeface="微軟正黑體" pitchFamily="34" charset="-120"/>
                <a:ea typeface="微軟正黑體" pitchFamily="34" charset="-120"/>
                <a:cs typeface="Times New Roman" pitchFamily="18" charset="0"/>
              </a:rPr>
              <a:t>113.03.13</a:t>
            </a:r>
            <a:r>
              <a:rPr lang="zh-TW" altLang="en-US" sz="2800" b="1" dirty="0">
                <a:solidFill>
                  <a:srgbClr val="FF0000"/>
                </a:solidFill>
                <a:latin typeface="微軟正黑體" pitchFamily="34" charset="-120"/>
                <a:ea typeface="微軟正黑體" pitchFamily="34" charset="-120"/>
                <a:cs typeface="Times New Roman" pitchFamily="18" charset="0"/>
              </a:rPr>
              <a:t>每日上午</a:t>
            </a:r>
            <a:r>
              <a:rPr lang="en-US" altLang="zh-TW" sz="2800" b="1" dirty="0">
                <a:solidFill>
                  <a:srgbClr val="FF0000"/>
                </a:solidFill>
                <a:latin typeface="微軟正黑體" pitchFamily="34" charset="-120"/>
                <a:ea typeface="微軟正黑體" pitchFamily="34" charset="-120"/>
                <a:cs typeface="Times New Roman" pitchFamily="18" charset="0"/>
              </a:rPr>
              <a:t>9</a:t>
            </a:r>
            <a:r>
              <a:rPr lang="zh-TW" altLang="en-US" sz="2800" b="1" dirty="0">
                <a:solidFill>
                  <a:srgbClr val="FF0000"/>
                </a:solidFill>
                <a:latin typeface="微軟正黑體" pitchFamily="34" charset="-120"/>
                <a:ea typeface="微軟正黑體" pitchFamily="34" charset="-120"/>
                <a:cs typeface="Times New Roman" pitchFamily="18" charset="0"/>
              </a:rPr>
              <a:t>時起至下午</a:t>
            </a:r>
            <a:r>
              <a:rPr lang="en-US" altLang="zh-TW" sz="2800" b="1" dirty="0">
                <a:solidFill>
                  <a:srgbClr val="FF0000"/>
                </a:solidFill>
                <a:latin typeface="微軟正黑體" pitchFamily="34" charset="-120"/>
                <a:ea typeface="微軟正黑體" pitchFamily="34" charset="-120"/>
                <a:cs typeface="Times New Roman" pitchFamily="18" charset="0"/>
              </a:rPr>
              <a:t>5</a:t>
            </a:r>
            <a:r>
              <a:rPr lang="zh-TW" altLang="en-US" sz="2800" b="1" dirty="0">
                <a:solidFill>
                  <a:srgbClr val="FF0000"/>
                </a:solidFill>
                <a:latin typeface="微軟正黑體" pitchFamily="34" charset="-120"/>
                <a:ea typeface="微軟正黑體" pitchFamily="34" charset="-120"/>
                <a:cs typeface="Times New Roman" pitchFamily="18" charset="0"/>
              </a:rPr>
              <a:t>時止</a:t>
            </a:r>
            <a:endParaRPr lang="en-US" altLang="zh-TW" sz="2800" b="1" dirty="0">
              <a:solidFill>
                <a:srgbClr val="FF0000"/>
              </a:solidFill>
              <a:latin typeface="微軟正黑體" pitchFamily="34" charset="-120"/>
              <a:ea typeface="微軟正黑體" pitchFamily="34" charset="-120"/>
              <a:cs typeface="Times New Roman" pitchFamily="18" charset="0"/>
            </a:endParaRPr>
          </a:p>
        </p:txBody>
      </p:sp>
      <p:sp>
        <p:nvSpPr>
          <p:cNvPr id="8" name="Text Box 166">
            <a:extLst>
              <a:ext uri="{FF2B5EF4-FFF2-40B4-BE49-F238E27FC236}">
                <a16:creationId xmlns:a16="http://schemas.microsoft.com/office/drawing/2014/main" id="{90DCCC7F-F4DC-4F11-B606-108750881692}"/>
              </a:ext>
            </a:extLst>
          </p:cNvPr>
          <p:cNvSpPr txBox="1">
            <a:spLocks noChangeArrowheads="1"/>
          </p:cNvSpPr>
          <p:nvPr/>
        </p:nvSpPr>
        <p:spPr bwMode="auto">
          <a:xfrm>
            <a:off x="2179351" y="3239823"/>
            <a:ext cx="7356728" cy="1733808"/>
          </a:xfrm>
          <a:prstGeom prst="rect">
            <a:avLst/>
          </a:prstGeom>
          <a:noFill/>
          <a:ln>
            <a:noFill/>
          </a:ln>
          <a:extLst/>
        </p:spPr>
        <p:style>
          <a:lnRef idx="2">
            <a:schemeClr val="accent6"/>
          </a:lnRef>
          <a:fillRef idx="1">
            <a:schemeClr val="lt1"/>
          </a:fillRef>
          <a:effectRef idx="0">
            <a:schemeClr val="accent6"/>
          </a:effectRef>
          <a:fontRef idx="minor">
            <a:schemeClr val="dk1"/>
          </a:fontRef>
        </p:style>
        <p:txBody>
          <a:bodyPr wrap="square">
            <a:spAutoFit/>
          </a:bodyPr>
          <a:lstStyle>
            <a:lvl1pPr marL="182563" indent="-182563" eaLnBrk="0" hangingPunct="0">
              <a:defRPr kumimoji="1" b="1">
                <a:solidFill>
                  <a:schemeClr val="tx1"/>
                </a:solidFill>
                <a:latin typeface="Arial" pitchFamily="34" charset="0"/>
                <a:ea typeface="산돌고딕B" pitchFamily="18" charset="-127"/>
              </a:defRPr>
            </a:lvl1pPr>
            <a:lvl2pPr marL="742950" indent="-285750" eaLnBrk="0" hangingPunct="0">
              <a:defRPr kumimoji="1" b="1">
                <a:solidFill>
                  <a:schemeClr val="tx1"/>
                </a:solidFill>
                <a:latin typeface="Arial" pitchFamily="34" charset="0"/>
                <a:ea typeface="산돌고딕B" pitchFamily="18" charset="-127"/>
              </a:defRPr>
            </a:lvl2pPr>
            <a:lvl3pPr marL="1143000" indent="-228600" eaLnBrk="0" hangingPunct="0">
              <a:defRPr kumimoji="1" b="1">
                <a:solidFill>
                  <a:schemeClr val="tx1"/>
                </a:solidFill>
                <a:latin typeface="Arial" pitchFamily="34" charset="0"/>
                <a:ea typeface="산돌고딕B" pitchFamily="18" charset="-127"/>
              </a:defRPr>
            </a:lvl3pPr>
            <a:lvl4pPr marL="1600200" indent="-228600" eaLnBrk="0" hangingPunct="0">
              <a:defRPr kumimoji="1" b="1">
                <a:solidFill>
                  <a:schemeClr val="tx1"/>
                </a:solidFill>
                <a:latin typeface="Arial" pitchFamily="34" charset="0"/>
                <a:ea typeface="산돌고딕B" pitchFamily="18" charset="-127"/>
              </a:defRPr>
            </a:lvl4pPr>
            <a:lvl5pPr marL="2057400" indent="-228600" eaLnBrk="0" hangingPunct="0">
              <a:defRPr kumimoji="1" b="1">
                <a:solidFill>
                  <a:schemeClr val="tx1"/>
                </a:solidFill>
                <a:latin typeface="Arial" pitchFamily="34" charset="0"/>
                <a:ea typeface="산돌고딕B" pitchFamily="18" charset="-127"/>
              </a:defRPr>
            </a:lvl5pPr>
            <a:lvl6pPr marL="2514600" indent="-228600" algn="r" eaLnBrk="0" fontAlgn="base" latinLnBrk="1" hangingPunct="0">
              <a:spcBef>
                <a:spcPct val="0"/>
              </a:spcBef>
              <a:spcAft>
                <a:spcPct val="0"/>
              </a:spcAft>
              <a:defRPr kumimoji="1" b="1">
                <a:solidFill>
                  <a:schemeClr val="tx1"/>
                </a:solidFill>
                <a:latin typeface="Arial" pitchFamily="34" charset="0"/>
                <a:ea typeface="산돌고딕B" pitchFamily="18" charset="-127"/>
              </a:defRPr>
            </a:lvl6pPr>
            <a:lvl7pPr marL="2971800" indent="-228600" algn="r" eaLnBrk="0" fontAlgn="base" latinLnBrk="1" hangingPunct="0">
              <a:spcBef>
                <a:spcPct val="0"/>
              </a:spcBef>
              <a:spcAft>
                <a:spcPct val="0"/>
              </a:spcAft>
              <a:defRPr kumimoji="1" b="1">
                <a:solidFill>
                  <a:schemeClr val="tx1"/>
                </a:solidFill>
                <a:latin typeface="Arial" pitchFamily="34" charset="0"/>
                <a:ea typeface="산돌고딕B" pitchFamily="18" charset="-127"/>
              </a:defRPr>
            </a:lvl7pPr>
            <a:lvl8pPr marL="3429000" indent="-228600" algn="r" eaLnBrk="0" fontAlgn="base" latinLnBrk="1" hangingPunct="0">
              <a:spcBef>
                <a:spcPct val="0"/>
              </a:spcBef>
              <a:spcAft>
                <a:spcPct val="0"/>
              </a:spcAft>
              <a:defRPr kumimoji="1" b="1">
                <a:solidFill>
                  <a:schemeClr val="tx1"/>
                </a:solidFill>
                <a:latin typeface="Arial" pitchFamily="34" charset="0"/>
                <a:ea typeface="산돌고딕B" pitchFamily="18" charset="-127"/>
              </a:defRPr>
            </a:lvl8pPr>
            <a:lvl9pPr marL="3886200" indent="-228600" algn="r" eaLnBrk="0" fontAlgn="base" latinLnBrk="1" hangingPunct="0">
              <a:spcBef>
                <a:spcPct val="0"/>
              </a:spcBef>
              <a:spcAft>
                <a:spcPct val="0"/>
              </a:spcAft>
              <a:defRPr kumimoji="1" b="1">
                <a:solidFill>
                  <a:schemeClr val="tx1"/>
                </a:solidFill>
                <a:latin typeface="Arial" pitchFamily="34" charset="0"/>
                <a:ea typeface="산돌고딕B" pitchFamily="18" charset="-127"/>
              </a:defRPr>
            </a:lvl9pPr>
          </a:lstStyle>
          <a:p>
            <a:pPr marL="285750" indent="-285750" eaLnBrk="1" hangingPunct="1">
              <a:lnSpc>
                <a:spcPts val="3200"/>
              </a:lnSpc>
              <a:buSzPct val="70000"/>
              <a:buFont typeface="Wingdings" panose="05000000000000000000" pitchFamily="2" charset="2"/>
              <a:buChar char="l"/>
            </a:pPr>
            <a:r>
              <a:rPr kumimoji="0" lang="zh-TW" altLang="en-US" sz="2800" dirty="0">
                <a:solidFill>
                  <a:srgbClr val="0000FF"/>
                </a:solidFill>
                <a:latin typeface="微軟正黑體" panose="020B0604030504040204" pitchFamily="34" charset="-120"/>
                <a:ea typeface="微軟正黑體" panose="020B0604030504040204" pitchFamily="34" charset="-120"/>
              </a:rPr>
              <a:t>報名資料回覆表</a:t>
            </a:r>
            <a:endParaRPr kumimoji="0" lang="en-US" altLang="zh-TW" sz="2800" dirty="0">
              <a:solidFill>
                <a:srgbClr val="0000FF"/>
              </a:solidFill>
              <a:latin typeface="微軟正黑體" panose="020B0604030504040204" pitchFamily="34" charset="-120"/>
              <a:ea typeface="微軟正黑體" panose="020B0604030504040204" pitchFamily="34" charset="-120"/>
            </a:endParaRPr>
          </a:p>
          <a:p>
            <a:pPr marL="285750" indent="-285750">
              <a:lnSpc>
                <a:spcPts val="3200"/>
              </a:lnSpc>
              <a:buSzPct val="70000"/>
              <a:buFont typeface="Wingdings" panose="05000000000000000000" pitchFamily="2" charset="2"/>
              <a:buChar char="l"/>
            </a:pPr>
            <a:r>
              <a:rPr kumimoji="0" lang="zh-TW" altLang="zh-TW" sz="2800" dirty="0">
                <a:solidFill>
                  <a:srgbClr val="0000FF"/>
                </a:solidFill>
                <a:latin typeface="微軟正黑體" panose="020B0604030504040204" pitchFamily="34" charset="-120"/>
                <a:ea typeface="微軟正黑體" panose="020B0604030504040204" pitchFamily="34" charset="-120"/>
              </a:rPr>
              <a:t>低收</a:t>
            </a:r>
            <a:r>
              <a:rPr kumimoji="0" lang="zh-TW" altLang="en-US" sz="2800" dirty="0">
                <a:solidFill>
                  <a:srgbClr val="0000FF"/>
                </a:solidFill>
                <a:latin typeface="微軟正黑體" panose="020B0604030504040204" pitchFamily="34" charset="-120"/>
                <a:ea typeface="微軟正黑體" panose="020B0604030504040204" pitchFamily="34" charset="-120"/>
              </a:rPr>
              <a:t>入戶</a:t>
            </a:r>
            <a:r>
              <a:rPr kumimoji="0" lang="en-US" altLang="zh-TW" sz="2800" dirty="0">
                <a:solidFill>
                  <a:srgbClr val="0000FF"/>
                </a:solidFill>
                <a:latin typeface="微軟正黑體" panose="020B0604030504040204" pitchFamily="34" charset="-120"/>
                <a:ea typeface="微軟正黑體" panose="020B0604030504040204" pitchFamily="34" charset="-120"/>
              </a:rPr>
              <a:t>/</a:t>
            </a:r>
            <a:r>
              <a:rPr kumimoji="0" lang="zh-TW" altLang="en-US" sz="2800" dirty="0">
                <a:solidFill>
                  <a:srgbClr val="0000FF"/>
                </a:solidFill>
                <a:latin typeface="微軟正黑體" panose="020B0604030504040204" pitchFamily="34" charset="-120"/>
                <a:ea typeface="微軟正黑體" panose="020B0604030504040204" pitchFamily="34" charset="-120"/>
              </a:rPr>
              <a:t>中低收入戶</a:t>
            </a:r>
            <a:r>
              <a:rPr kumimoji="0" lang="zh-TW" altLang="zh-TW" sz="2800" dirty="0">
                <a:solidFill>
                  <a:srgbClr val="0000FF"/>
                </a:solidFill>
                <a:latin typeface="微軟正黑體" panose="020B0604030504040204" pitchFamily="34" charset="-120"/>
                <a:ea typeface="微軟正黑體" panose="020B0604030504040204" pitchFamily="34" charset="-120"/>
              </a:rPr>
              <a:t>考生清單</a:t>
            </a:r>
            <a:endParaRPr kumimoji="0" lang="en-US" altLang="zh-TW" sz="2800" dirty="0">
              <a:solidFill>
                <a:srgbClr val="0000FF"/>
              </a:solidFill>
              <a:latin typeface="微軟正黑體" panose="020B0604030504040204" pitchFamily="34" charset="-120"/>
              <a:ea typeface="微軟正黑體" panose="020B0604030504040204" pitchFamily="34" charset="-120"/>
            </a:endParaRPr>
          </a:p>
          <a:p>
            <a:pPr marL="285750" indent="-285750">
              <a:lnSpc>
                <a:spcPts val="3200"/>
              </a:lnSpc>
              <a:buSzPct val="70000"/>
              <a:buFont typeface="Wingdings" panose="05000000000000000000" pitchFamily="2" charset="2"/>
              <a:buChar char="l"/>
            </a:pPr>
            <a:r>
              <a:rPr kumimoji="0" lang="zh-TW" altLang="en-US" sz="2800" dirty="0">
                <a:solidFill>
                  <a:srgbClr val="0000FF"/>
                </a:solidFill>
                <a:latin typeface="微軟正黑體" panose="020B0604030504040204" pitchFamily="34" charset="-120"/>
                <a:ea typeface="微軟正黑體" panose="020B0604030504040204" pitchFamily="34" charset="-120"/>
              </a:rPr>
              <a:t>原住民考生清單</a:t>
            </a:r>
            <a:endParaRPr kumimoji="0" lang="en-US" altLang="zh-TW" sz="2800" dirty="0">
              <a:solidFill>
                <a:srgbClr val="0000FF"/>
              </a:solidFill>
              <a:latin typeface="微軟正黑體" panose="020B0604030504040204" pitchFamily="34" charset="-120"/>
              <a:ea typeface="微軟正黑體" panose="020B0604030504040204" pitchFamily="34" charset="-120"/>
            </a:endParaRPr>
          </a:p>
          <a:p>
            <a:pPr marL="285750" indent="-285750">
              <a:lnSpc>
                <a:spcPts val="3200"/>
              </a:lnSpc>
              <a:buSzPct val="70000"/>
              <a:buFont typeface="Wingdings" panose="05000000000000000000" pitchFamily="2" charset="2"/>
              <a:buChar char="l"/>
            </a:pPr>
            <a:r>
              <a:rPr kumimoji="0" lang="zh-TW" altLang="zh-TW" sz="2800" dirty="0">
                <a:solidFill>
                  <a:srgbClr val="0000FF"/>
                </a:solidFill>
                <a:latin typeface="微軟正黑體" panose="020B0604030504040204" pitchFamily="34" charset="-120"/>
                <a:ea typeface="微軟正黑體" panose="020B0604030504040204" pitchFamily="34" charset="-120"/>
              </a:rPr>
              <a:t>姓名</a:t>
            </a:r>
            <a:r>
              <a:rPr kumimoji="0" lang="zh-TW" altLang="en-US" sz="2800" dirty="0">
                <a:solidFill>
                  <a:srgbClr val="0000FF"/>
                </a:solidFill>
                <a:latin typeface="微軟正黑體" panose="020B0604030504040204" pitchFamily="34" charset="-120"/>
                <a:ea typeface="微軟正黑體" panose="020B0604030504040204" pitchFamily="34" charset="-120"/>
              </a:rPr>
              <a:t>、身分證號碼</a:t>
            </a:r>
            <a:r>
              <a:rPr kumimoji="0" lang="zh-TW" altLang="zh-TW" sz="2800" dirty="0">
                <a:solidFill>
                  <a:srgbClr val="0000FF"/>
                </a:solidFill>
                <a:latin typeface="微軟正黑體" panose="020B0604030504040204" pitchFamily="34" charset="-120"/>
                <a:ea typeface="微軟正黑體" panose="020B0604030504040204" pitchFamily="34" charset="-120"/>
              </a:rPr>
              <a:t>變更申請表</a:t>
            </a:r>
            <a:r>
              <a:rPr kumimoji="0" lang="en-US" altLang="zh-TW" sz="2800" dirty="0">
                <a:solidFill>
                  <a:srgbClr val="0000FF"/>
                </a:solidFill>
                <a:latin typeface="微軟正黑體" panose="020B0604030504040204" pitchFamily="34" charset="-120"/>
                <a:ea typeface="微軟正黑體" panose="020B0604030504040204" pitchFamily="34" charset="-120"/>
              </a:rPr>
              <a:t>(</a:t>
            </a:r>
            <a:r>
              <a:rPr kumimoji="0" lang="zh-TW" altLang="en-US" sz="2800" dirty="0">
                <a:solidFill>
                  <a:srgbClr val="0000FF"/>
                </a:solidFill>
                <a:latin typeface="微軟正黑體" panose="020B0604030504040204" pitchFamily="34" charset="-120"/>
                <a:ea typeface="微軟正黑體" panose="020B0604030504040204" pitchFamily="34" charset="-120"/>
              </a:rPr>
              <a:t>含佐證文件</a:t>
            </a:r>
            <a:r>
              <a:rPr kumimoji="0" lang="en-US" altLang="zh-TW" sz="2800" dirty="0">
                <a:solidFill>
                  <a:srgbClr val="0000FF"/>
                </a:solidFill>
                <a:latin typeface="微軟正黑體" panose="020B0604030504040204" pitchFamily="34" charset="-120"/>
                <a:ea typeface="微軟正黑體" panose="020B0604030504040204" pitchFamily="34" charset="-120"/>
              </a:rPr>
              <a:t>)</a:t>
            </a:r>
            <a:endParaRPr kumimoji="0" lang="ko-KR" altLang="en-US" sz="2800" dirty="0">
              <a:solidFill>
                <a:srgbClr val="0000FF"/>
              </a:solidFill>
              <a:latin typeface="微軟正黑體" panose="020B0604030504040204" pitchFamily="34" charset="-120"/>
              <a:ea typeface="微軟正黑體" panose="020B0604030504040204" pitchFamily="34" charset="-120"/>
            </a:endParaRPr>
          </a:p>
        </p:txBody>
      </p:sp>
      <p:sp>
        <p:nvSpPr>
          <p:cNvPr id="9" name="矩形 8">
            <a:extLst>
              <a:ext uri="{FF2B5EF4-FFF2-40B4-BE49-F238E27FC236}">
                <a16:creationId xmlns:a16="http://schemas.microsoft.com/office/drawing/2014/main" id="{C077A406-F90A-4E76-B45B-AFA8ABB7B7C1}"/>
              </a:ext>
            </a:extLst>
          </p:cNvPr>
          <p:cNvSpPr/>
          <p:nvPr/>
        </p:nvSpPr>
        <p:spPr>
          <a:xfrm>
            <a:off x="1704108" y="5091219"/>
            <a:ext cx="8944948" cy="1027589"/>
          </a:xfrm>
          <a:prstGeom prst="rect">
            <a:avLst/>
          </a:prstGeom>
        </p:spPr>
        <p:txBody>
          <a:bodyPr wrap="square">
            <a:spAutoFit/>
          </a:bodyPr>
          <a:lstStyle/>
          <a:p>
            <a:pPr lvl="1" indent="-457200">
              <a:lnSpc>
                <a:spcPts val="3800"/>
              </a:lnSpc>
              <a:spcBef>
                <a:spcPts val="600"/>
              </a:spcBef>
              <a:spcAft>
                <a:spcPts val="600"/>
              </a:spcAft>
              <a:buClr>
                <a:srgbClr val="C00000"/>
              </a:buClr>
              <a:buFont typeface="Wingdings" panose="05000000000000000000" pitchFamily="2" charset="2"/>
              <a:buChar char="u"/>
            </a:pPr>
            <a:r>
              <a:rPr lang="zh-TW" altLang="en-US" sz="2800" dirty="0">
                <a:latin typeface="微軟正黑體" pitchFamily="34" charset="-120"/>
                <a:ea typeface="微軟正黑體" pitchFamily="34" charset="-120"/>
                <a:cs typeface="Times New Roman" pitchFamily="18" charset="0"/>
              </a:rPr>
              <a:t>繁星</a:t>
            </a:r>
            <a:r>
              <a:rPr lang="zh-TW" altLang="en-US" sz="2800" dirty="0">
                <a:latin typeface="微軟正黑體" panose="020B0604030504040204" pitchFamily="34" charset="-120"/>
                <a:ea typeface="微軟正黑體" panose="020B0604030504040204" pitchFamily="34" charset="-120"/>
              </a:rPr>
              <a:t>推薦</a:t>
            </a:r>
            <a:r>
              <a:rPr lang="zh-TW" altLang="en-US" sz="2800" dirty="0">
                <a:latin typeface="微軟正黑體" pitchFamily="34" charset="-120"/>
                <a:ea typeface="微軟正黑體" pitchFamily="34" charset="-120"/>
                <a:cs typeface="Times New Roman" pitchFamily="18" charset="0"/>
              </a:rPr>
              <a:t>報名僅允許確認報名資料一次，一經完成，嗣後即不得再行更改，請務必審慎作業。</a:t>
            </a:r>
            <a:endParaRPr lang="en-US" altLang="zh-TW" sz="2800" dirty="0">
              <a:latin typeface="微軟正黑體" panose="020B0604030504040204" pitchFamily="34" charset="-120"/>
              <a:ea typeface="微軟正黑體" panose="020B0604030504040204" pitchFamily="34" charset="-120"/>
            </a:endParaRPr>
          </a:p>
        </p:txBody>
      </p:sp>
      <p:sp>
        <p:nvSpPr>
          <p:cNvPr id="10" name="矩形 9">
            <a:extLst>
              <a:ext uri="{FF2B5EF4-FFF2-40B4-BE49-F238E27FC236}">
                <a16:creationId xmlns:a16="http://schemas.microsoft.com/office/drawing/2014/main" id="{B17DF8CA-3B50-482F-9B5E-6C14BA965116}"/>
              </a:ext>
            </a:extLst>
          </p:cNvPr>
          <p:cNvSpPr/>
          <p:nvPr/>
        </p:nvSpPr>
        <p:spPr>
          <a:xfrm>
            <a:off x="1704108" y="2669698"/>
            <a:ext cx="8417689" cy="523220"/>
          </a:xfrm>
          <a:prstGeom prst="rect">
            <a:avLst/>
          </a:prstGeom>
        </p:spPr>
        <p:txBody>
          <a:bodyPr wrap="none">
            <a:spAutoFit/>
          </a:bodyPr>
          <a:lstStyle/>
          <a:p>
            <a:pPr marL="457200" indent="-457200">
              <a:buClr>
                <a:srgbClr val="C00000"/>
              </a:buClr>
              <a:buFont typeface="Wingdings" panose="05000000000000000000" pitchFamily="2" charset="2"/>
              <a:buChar char="u"/>
            </a:pPr>
            <a:r>
              <a:rPr lang="zh-TW" altLang="en-US" sz="2800" dirty="0">
                <a:latin typeface="微軟正黑體" pitchFamily="34" charset="-120"/>
                <a:ea typeface="微軟正黑體" pitchFamily="34" charset="-120"/>
                <a:cs typeface="Times New Roman" pitchFamily="18" charset="0"/>
              </a:rPr>
              <a:t>完成報名檔案確認後，請傳真下列表件</a:t>
            </a:r>
            <a:r>
              <a:rPr lang="en-US" altLang="zh-TW" sz="2800" dirty="0">
                <a:latin typeface="微軟正黑體" pitchFamily="34" charset="-120"/>
                <a:ea typeface="微軟正黑體" pitchFamily="34" charset="-120"/>
                <a:cs typeface="Times New Roman" pitchFamily="18" charset="0"/>
              </a:rPr>
              <a:t>(</a:t>
            </a:r>
            <a:r>
              <a:rPr lang="zh-TW" altLang="en-US" sz="2800" dirty="0">
                <a:latin typeface="微軟正黑體" pitchFamily="34" charset="-120"/>
                <a:ea typeface="微軟正黑體" pitchFamily="34" charset="-120"/>
                <a:cs typeface="Times New Roman" pitchFamily="18" charset="0"/>
              </a:rPr>
              <a:t>免郵寄</a:t>
            </a:r>
            <a:r>
              <a:rPr lang="en-US" altLang="zh-TW" sz="2800" dirty="0">
                <a:latin typeface="微軟正黑體" pitchFamily="34" charset="-120"/>
                <a:ea typeface="微軟正黑體" pitchFamily="34" charset="-120"/>
                <a:cs typeface="Times New Roman" pitchFamily="18" charset="0"/>
              </a:rPr>
              <a:t>)</a:t>
            </a:r>
            <a:r>
              <a:rPr lang="zh-TW" altLang="en-US" sz="2800" dirty="0">
                <a:latin typeface="微軟正黑體" pitchFamily="34" charset="-120"/>
                <a:ea typeface="微軟正黑體" pitchFamily="34" charset="-120"/>
                <a:cs typeface="Times New Roman" pitchFamily="18" charset="0"/>
              </a:rPr>
              <a:t>：</a:t>
            </a:r>
          </a:p>
        </p:txBody>
      </p:sp>
      <p:sp>
        <p:nvSpPr>
          <p:cNvPr id="11" name="投影片編號版面配置區 5">
            <a:extLst>
              <a:ext uri="{FF2B5EF4-FFF2-40B4-BE49-F238E27FC236}">
                <a16:creationId xmlns:a16="http://schemas.microsoft.com/office/drawing/2014/main" id="{EEFD510E-8E39-457D-92B6-8AC466E0A590}"/>
              </a:ext>
            </a:extLst>
          </p:cNvPr>
          <p:cNvSpPr txBox="1">
            <a:spLocks/>
          </p:cNvSpPr>
          <p:nvPr/>
        </p:nvSpPr>
        <p:spPr>
          <a:xfrm>
            <a:off x="9448800" y="6492875"/>
            <a:ext cx="2743200" cy="365125"/>
          </a:xfrm>
          <a:prstGeom prst="rect">
            <a:avLst/>
          </a:prstGeom>
        </p:spPr>
        <p:txBody>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2DCFF18E-38F5-4FDF-89F7-AD020A27C1B7}" type="slidenum">
              <a:rPr lang="zh-TW" altLang="en-US" sz="1400" smtClean="0"/>
              <a:pPr algn="r"/>
              <a:t>8</a:t>
            </a:fld>
            <a:endParaRPr lang="zh-TW" altLang="en-US" sz="1400"/>
          </a:p>
        </p:txBody>
      </p:sp>
    </p:spTree>
    <p:extLst>
      <p:ext uri="{BB962C8B-B14F-4D97-AF65-F5344CB8AC3E}">
        <p14:creationId xmlns:p14="http://schemas.microsoft.com/office/powerpoint/2010/main" val="25028742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95A309D4-770C-42D8-8B9D-6A528908E399}"/>
              </a:ext>
            </a:extLst>
          </p:cNvPr>
          <p:cNvSpPr/>
          <p:nvPr/>
        </p:nvSpPr>
        <p:spPr>
          <a:xfrm>
            <a:off x="1577309" y="1295475"/>
            <a:ext cx="9677765" cy="4894545"/>
          </a:xfrm>
          <a:prstGeom prst="rect">
            <a:avLst/>
          </a:prstGeom>
        </p:spPr>
        <p:txBody>
          <a:bodyPr wrap="square">
            <a:spAutoFit/>
          </a:bodyPr>
          <a:lstStyle/>
          <a:p>
            <a:pPr marL="266700" indent="-266700" algn="just">
              <a:lnSpc>
                <a:spcPts val="3800"/>
              </a:lnSpc>
              <a:spcBef>
                <a:spcPts val="600"/>
              </a:spcBef>
              <a:spcAft>
                <a:spcPts val="600"/>
              </a:spcAft>
              <a:buClr>
                <a:srgbClr val="C00000"/>
              </a:buClr>
              <a:buFont typeface="Wingdings" pitchFamily="2" charset="2"/>
              <a:buChar char="n"/>
            </a:pPr>
            <a:r>
              <a:rPr lang="zh-TW" altLang="en-US" sz="2600" dirty="0">
                <a:latin typeface="微軟正黑體" pitchFamily="34" charset="-120"/>
                <a:ea typeface="微軟正黑體" pitchFamily="34" charset="-120"/>
                <a:cs typeface="Times New Roman" pitchFamily="18" charset="0"/>
              </a:rPr>
              <a:t>考生個人密碼設定於</a:t>
            </a:r>
            <a:r>
              <a:rPr lang="en-US" altLang="en-US" sz="2600" b="1" dirty="0">
                <a:solidFill>
                  <a:srgbClr val="FF0000"/>
                </a:solidFill>
                <a:latin typeface="微軟正黑體" pitchFamily="34" charset="-120"/>
                <a:ea typeface="微軟正黑體" pitchFamily="34" charset="-120"/>
                <a:cs typeface="Times New Roman" pitchFamily="18" charset="0"/>
              </a:rPr>
              <a:t>11</a:t>
            </a:r>
            <a:r>
              <a:rPr lang="en-US" altLang="zh-TW" sz="2600" b="1" dirty="0">
                <a:solidFill>
                  <a:srgbClr val="FF0000"/>
                </a:solidFill>
                <a:latin typeface="微軟正黑體" pitchFamily="34" charset="-120"/>
                <a:ea typeface="微軟正黑體" pitchFamily="34" charset="-120"/>
                <a:cs typeface="Times New Roman" pitchFamily="18" charset="0"/>
              </a:rPr>
              <a:t>3</a:t>
            </a:r>
            <a:r>
              <a:rPr lang="en-US" altLang="en-US" sz="2600" b="1" dirty="0">
                <a:solidFill>
                  <a:srgbClr val="FF0000"/>
                </a:solidFill>
                <a:latin typeface="微軟正黑體" pitchFamily="34" charset="-120"/>
                <a:ea typeface="微軟正黑體" pitchFamily="34" charset="-120"/>
                <a:cs typeface="Times New Roman" pitchFamily="18" charset="0"/>
              </a:rPr>
              <a:t>.03.0</a:t>
            </a:r>
            <a:r>
              <a:rPr lang="en-US" altLang="zh-TW" sz="2600" b="1" dirty="0">
                <a:solidFill>
                  <a:srgbClr val="FF0000"/>
                </a:solidFill>
                <a:latin typeface="微軟正黑體" pitchFamily="34" charset="-120"/>
                <a:ea typeface="微軟正黑體" pitchFamily="34" charset="-120"/>
                <a:cs typeface="Times New Roman" pitchFamily="18" charset="0"/>
              </a:rPr>
              <a:t>5</a:t>
            </a:r>
            <a:r>
              <a:rPr lang="zh-TW" altLang="en-US" sz="2600" b="1" dirty="0">
                <a:solidFill>
                  <a:srgbClr val="FF0000"/>
                </a:solidFill>
                <a:latin typeface="微軟正黑體" pitchFamily="34" charset="-120"/>
                <a:ea typeface="微軟正黑體" pitchFamily="34" charset="-120"/>
                <a:cs typeface="Times New Roman" pitchFamily="18" charset="0"/>
              </a:rPr>
              <a:t>上午</a:t>
            </a:r>
            <a:r>
              <a:rPr lang="en-US" altLang="en-US" sz="2600" b="1" dirty="0">
                <a:solidFill>
                  <a:srgbClr val="FF0000"/>
                </a:solidFill>
                <a:latin typeface="微軟正黑體" pitchFamily="34" charset="-120"/>
                <a:ea typeface="微軟正黑體" pitchFamily="34" charset="-120"/>
                <a:cs typeface="Times New Roman" pitchFamily="18" charset="0"/>
              </a:rPr>
              <a:t>9</a:t>
            </a:r>
            <a:r>
              <a:rPr lang="zh-TW" altLang="en-US" sz="2600" b="1" dirty="0">
                <a:solidFill>
                  <a:srgbClr val="FF0000"/>
                </a:solidFill>
                <a:latin typeface="微軟正黑體" pitchFamily="34" charset="-120"/>
                <a:ea typeface="微軟正黑體" pitchFamily="34" charset="-120"/>
                <a:cs typeface="Times New Roman" pitchFamily="18" charset="0"/>
              </a:rPr>
              <a:t>時起</a:t>
            </a:r>
            <a:r>
              <a:rPr lang="zh-TW" altLang="en-US" sz="2600" dirty="0">
                <a:latin typeface="微軟正黑體" pitchFamily="34" charset="-120"/>
                <a:ea typeface="微軟正黑體" pitchFamily="34" charset="-120"/>
                <a:cs typeface="Times New Roman" pitchFamily="18" charset="0"/>
              </a:rPr>
              <a:t>開放。</a:t>
            </a:r>
            <a:endParaRPr lang="en-US" altLang="zh-TW" sz="2600" dirty="0">
              <a:latin typeface="微軟正黑體" pitchFamily="34" charset="-120"/>
              <a:ea typeface="微軟正黑體" pitchFamily="34" charset="-120"/>
              <a:cs typeface="Times New Roman" pitchFamily="18" charset="0"/>
            </a:endParaRPr>
          </a:p>
          <a:p>
            <a:pPr marL="266700" indent="-266700" algn="just">
              <a:lnSpc>
                <a:spcPts val="3800"/>
              </a:lnSpc>
              <a:spcBef>
                <a:spcPts val="600"/>
              </a:spcBef>
              <a:spcAft>
                <a:spcPts val="600"/>
              </a:spcAft>
              <a:buClr>
                <a:srgbClr val="C00000"/>
              </a:buClr>
              <a:buFont typeface="Wingdings" pitchFamily="2" charset="2"/>
              <a:buChar char="n"/>
            </a:pPr>
            <a:r>
              <a:rPr lang="zh-TW" altLang="en-US" sz="2600" dirty="0">
                <a:latin typeface="微軟正黑體" panose="020B0604030504040204" pitchFamily="34" charset="-120"/>
                <a:ea typeface="微軟正黑體" panose="020B0604030504040204" pitchFamily="34" charset="-120"/>
                <a:cs typeface="Times New Roman" pitchFamily="18" charset="0"/>
              </a:rPr>
              <a:t>考生</a:t>
            </a:r>
            <a:r>
              <a:rPr lang="zh-TW" altLang="zh-TW" sz="2600" dirty="0">
                <a:latin typeface="微軟正黑體" panose="020B0604030504040204" pitchFamily="34" charset="-120"/>
                <a:ea typeface="微軟正黑體" panose="020B0604030504040204" pitchFamily="34" charset="-120"/>
                <a:cs typeface="Times New Roman" pitchFamily="18" charset="0"/>
              </a:rPr>
              <a:t>個人密</a:t>
            </a:r>
            <a:r>
              <a:rPr lang="zh-TW" altLang="en-US" sz="2600" dirty="0">
                <a:latin typeface="微軟正黑體" panose="020B0604030504040204" pitchFamily="34" charset="-120"/>
                <a:ea typeface="微軟正黑體" panose="020B0604030504040204" pitchFamily="34" charset="-120"/>
                <a:cs typeface="Times New Roman" pitchFamily="18" charset="0"/>
              </a:rPr>
              <a:t>碼係為</a:t>
            </a:r>
            <a:r>
              <a:rPr lang="zh-TW" altLang="en-US" sz="2600" dirty="0">
                <a:solidFill>
                  <a:srgbClr val="0000FF"/>
                </a:solidFill>
                <a:latin typeface="微軟正黑體" panose="020B0604030504040204" pitchFamily="34" charset="-120"/>
                <a:ea typeface="微軟正黑體" panose="020B0604030504040204" pitchFamily="34" charset="-120"/>
                <a:cs typeface="Times New Roman" pitchFamily="18" charset="0"/>
              </a:rPr>
              <a:t>「錄取</a:t>
            </a:r>
            <a:r>
              <a:rPr lang="en-US" altLang="zh-TW" sz="2600" dirty="0">
                <a:solidFill>
                  <a:srgbClr val="0000FF"/>
                </a:solidFill>
                <a:latin typeface="微軟正黑體" panose="020B0604030504040204" pitchFamily="34" charset="-120"/>
                <a:ea typeface="微軟正黑體" panose="020B0604030504040204" pitchFamily="34" charset="-120"/>
                <a:cs typeface="Times New Roman" pitchFamily="18" charset="0"/>
              </a:rPr>
              <a:t>(</a:t>
            </a:r>
            <a:r>
              <a:rPr lang="zh-TW" altLang="en-US" sz="2600" dirty="0">
                <a:solidFill>
                  <a:srgbClr val="0000FF"/>
                </a:solidFill>
                <a:latin typeface="微軟正黑體" panose="020B0604030504040204" pitchFamily="34" charset="-120"/>
                <a:ea typeface="微軟正黑體" panose="020B0604030504040204" pitchFamily="34" charset="-120"/>
                <a:cs typeface="Times New Roman" pitchFamily="18" charset="0"/>
              </a:rPr>
              <a:t>篩選</a:t>
            </a:r>
            <a:r>
              <a:rPr lang="en-US" altLang="zh-TW" sz="2600" dirty="0">
                <a:solidFill>
                  <a:srgbClr val="0000FF"/>
                </a:solidFill>
                <a:latin typeface="微軟正黑體" panose="020B0604030504040204" pitchFamily="34" charset="-120"/>
                <a:ea typeface="微軟正黑體" panose="020B0604030504040204" pitchFamily="34" charset="-120"/>
                <a:cs typeface="Times New Roman" pitchFamily="18" charset="0"/>
              </a:rPr>
              <a:t>)</a:t>
            </a:r>
            <a:r>
              <a:rPr lang="zh-TW" altLang="en-US" sz="2600" dirty="0">
                <a:solidFill>
                  <a:srgbClr val="0000FF"/>
                </a:solidFill>
                <a:latin typeface="微軟正黑體" panose="020B0604030504040204" pitchFamily="34" charset="-120"/>
                <a:ea typeface="微軟正黑體" panose="020B0604030504040204" pitchFamily="34" charset="-120"/>
                <a:cs typeface="Times New Roman" pitchFamily="18" charset="0"/>
              </a:rPr>
              <a:t>結果查詢」、「</a:t>
            </a:r>
            <a:r>
              <a:rPr lang="zh-TW" altLang="en-US" sz="2600" dirty="0">
                <a:solidFill>
                  <a:srgbClr val="0000FF"/>
                </a:solidFill>
                <a:latin typeface="微軟正黑體" panose="020B0604030504040204" pitchFamily="34" charset="-120"/>
                <a:ea typeface="微軟正黑體" panose="020B0604030504040204" pitchFamily="34" charset="-120"/>
                <a:cs typeface="Times New Roman" pitchFamily="18" charset="0"/>
                <a:sym typeface="FZHei-B01S" panose="02010601030101010101" pitchFamily="2" charset="-122"/>
              </a:rPr>
              <a:t>網路聲明放棄入學資格</a:t>
            </a:r>
            <a:r>
              <a:rPr lang="zh-TW" altLang="en-US" sz="2600" dirty="0">
                <a:solidFill>
                  <a:srgbClr val="0000FF"/>
                </a:solidFill>
                <a:latin typeface="微軟正黑體" panose="020B0604030504040204" pitchFamily="34" charset="-120"/>
                <a:ea typeface="微軟正黑體" panose="020B0604030504040204" pitchFamily="34" charset="-120"/>
                <a:cs typeface="Times New Roman" pitchFamily="18" charset="0"/>
              </a:rPr>
              <a:t>」</a:t>
            </a:r>
            <a:r>
              <a:rPr lang="zh-TW" altLang="zh-TW" sz="2600" dirty="0">
                <a:latin typeface="微軟正黑體" panose="020B0604030504040204" pitchFamily="34" charset="-120"/>
                <a:ea typeface="微軟正黑體" panose="020B0604030504040204" pitchFamily="34" charset="-120"/>
                <a:cs typeface="Times New Roman" pitchFamily="18" charset="0"/>
              </a:rPr>
              <a:t>等系統</a:t>
            </a:r>
            <a:r>
              <a:rPr lang="zh-TW" altLang="en-US" sz="2600" dirty="0">
                <a:latin typeface="微軟正黑體" panose="020B0604030504040204" pitchFamily="34" charset="-120"/>
                <a:ea typeface="微軟正黑體" panose="020B0604030504040204" pitchFamily="34" charset="-120"/>
                <a:cs typeface="Times New Roman" pitchFamily="18" charset="0"/>
              </a:rPr>
              <a:t>，所需輸入之證號。</a:t>
            </a:r>
            <a:endParaRPr lang="en-US" altLang="zh-TW" sz="2600" dirty="0">
              <a:latin typeface="微軟正黑體" panose="020B0604030504040204" pitchFamily="34" charset="-120"/>
              <a:ea typeface="微軟正黑體" panose="020B0604030504040204" pitchFamily="34" charset="-120"/>
              <a:cs typeface="Times New Roman" pitchFamily="18" charset="0"/>
            </a:endParaRPr>
          </a:p>
          <a:p>
            <a:pPr marL="266700" indent="-266700" algn="just">
              <a:lnSpc>
                <a:spcPts val="3800"/>
              </a:lnSpc>
              <a:spcBef>
                <a:spcPts val="600"/>
              </a:spcBef>
              <a:spcAft>
                <a:spcPts val="600"/>
              </a:spcAft>
              <a:buClr>
                <a:srgbClr val="C00000"/>
              </a:buClr>
              <a:buFont typeface="Wingdings" pitchFamily="2" charset="2"/>
              <a:buChar char="n"/>
            </a:pPr>
            <a:r>
              <a:rPr lang="zh-TW" altLang="en-US" sz="2600" dirty="0">
                <a:latin typeface="微軟正黑體" panose="020B0604030504040204" pitchFamily="34" charset="-120"/>
                <a:ea typeface="微軟正黑體" panose="020B0604030504040204" pitchFamily="34" charset="-120"/>
                <a:cs typeface="Times New Roman" pitchFamily="18" charset="0"/>
              </a:rPr>
              <a:t>個人密碼設定完成後，考生如有參加當學年度「申請入學」招生，該組密碼亦為「申請入學」招生相關系統所需輸入之證號，請牢記並妥善保管。</a:t>
            </a:r>
            <a:endParaRPr lang="en-US" altLang="zh-TW" sz="2600" dirty="0">
              <a:latin typeface="微軟正黑體" pitchFamily="34" charset="-120"/>
              <a:ea typeface="微軟正黑體" pitchFamily="34" charset="-120"/>
              <a:cs typeface="Times New Roman" pitchFamily="18" charset="0"/>
            </a:endParaRPr>
          </a:p>
          <a:p>
            <a:pPr marL="266400" indent="-266400" algn="just">
              <a:lnSpc>
                <a:spcPts val="3800"/>
              </a:lnSpc>
              <a:spcBef>
                <a:spcPts val="600"/>
              </a:spcBef>
              <a:spcAft>
                <a:spcPts val="600"/>
              </a:spcAft>
              <a:buClr>
                <a:srgbClr val="C00000"/>
              </a:buClr>
              <a:buFont typeface="Wingdings" pitchFamily="2" charset="2"/>
              <a:buChar char="n"/>
            </a:pPr>
            <a:r>
              <a:rPr lang="en-US" altLang="zh-TW" sz="2600" dirty="0">
                <a:latin typeface="微軟正黑體" pitchFamily="34" charset="-120"/>
                <a:ea typeface="微軟正黑體" pitchFamily="34" charset="-120"/>
                <a:cs typeface="Times New Roman" pitchFamily="18" charset="0"/>
              </a:rPr>
              <a:t>113.03.13</a:t>
            </a:r>
            <a:r>
              <a:rPr lang="zh-TW" altLang="en-US" sz="2600" dirty="0">
                <a:latin typeface="微軟正黑體" pitchFamily="34" charset="-120"/>
                <a:ea typeface="微軟正黑體" pitchFamily="34" charset="-120"/>
                <a:cs typeface="Times New Roman" pitchFamily="18" charset="0"/>
              </a:rPr>
              <a:t>確認報名截止後，尚未完成個人密碼設定考生清單，可至甄選委員會繁星推薦網頁之「高中作業資訊系統」登錄查詢，提醒報名考生儘速完成個人密碼設定。</a:t>
            </a:r>
          </a:p>
        </p:txBody>
      </p:sp>
      <p:sp>
        <p:nvSpPr>
          <p:cNvPr id="6" name="任意多边形 36">
            <a:extLst>
              <a:ext uri="{FF2B5EF4-FFF2-40B4-BE49-F238E27FC236}">
                <a16:creationId xmlns:a16="http://schemas.microsoft.com/office/drawing/2014/main" id="{943B853D-9857-475D-894B-9E967A8A004A}"/>
              </a:ext>
            </a:extLst>
          </p:cNvPr>
          <p:cNvSpPr>
            <a:spLocks/>
          </p:cNvSpPr>
          <p:nvPr/>
        </p:nvSpPr>
        <p:spPr bwMode="auto">
          <a:xfrm>
            <a:off x="3212374" y="295155"/>
            <a:ext cx="4582936" cy="724980"/>
          </a:xfrm>
          <a:custGeom>
            <a:avLst/>
            <a:gdLst>
              <a:gd name="connsiteX0" fmla="*/ 0 w 5254752"/>
              <a:gd name="connsiteY0" fmla="*/ 0 h 3808859"/>
              <a:gd name="connsiteX1" fmla="*/ 2094866 w 5254752"/>
              <a:gd name="connsiteY1" fmla="*/ 0 h 3808859"/>
              <a:gd name="connsiteX2" fmla="*/ 3657269 w 5254752"/>
              <a:gd name="connsiteY2" fmla="*/ 0 h 3808859"/>
              <a:gd name="connsiteX3" fmla="*/ 3693071 w 5254752"/>
              <a:gd name="connsiteY3" fmla="*/ 0 h 3808859"/>
              <a:gd name="connsiteX4" fmla="*/ 3793929 w 5254752"/>
              <a:gd name="connsiteY4" fmla="*/ 0 h 3808859"/>
              <a:gd name="connsiteX5" fmla="*/ 4797400 w 5254752"/>
              <a:gd name="connsiteY5" fmla="*/ 0 h 3808859"/>
              <a:gd name="connsiteX6" fmla="*/ 5254752 w 5254752"/>
              <a:gd name="connsiteY6" fmla="*/ 457896 h 3808859"/>
              <a:gd name="connsiteX7" fmla="*/ 5254752 w 5254752"/>
              <a:gd name="connsiteY7" fmla="*/ 3350964 h 3808859"/>
              <a:gd name="connsiteX8" fmla="*/ 4797400 w 5254752"/>
              <a:gd name="connsiteY8" fmla="*/ 3808859 h 3808859"/>
              <a:gd name="connsiteX9" fmla="*/ 3718218 w 5254752"/>
              <a:gd name="connsiteY9" fmla="*/ 3808859 h 3808859"/>
              <a:gd name="connsiteX10" fmla="*/ 3693071 w 5254752"/>
              <a:gd name="connsiteY10" fmla="*/ 3808859 h 3808859"/>
              <a:gd name="connsiteX11" fmla="*/ 3544443 w 5254752"/>
              <a:gd name="connsiteY11" fmla="*/ 3808859 h 3808859"/>
              <a:gd name="connsiteX12" fmla="*/ 2094866 w 5254752"/>
              <a:gd name="connsiteY12" fmla="*/ 3808859 h 3808859"/>
              <a:gd name="connsiteX13" fmla="*/ 0 w 5254752"/>
              <a:gd name="connsiteY13" fmla="*/ 3808859 h 3808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54752" h="3808859">
                <a:moveTo>
                  <a:pt x="0" y="0"/>
                </a:moveTo>
                <a:lnTo>
                  <a:pt x="2094866" y="0"/>
                </a:lnTo>
                <a:cubicBezTo>
                  <a:pt x="2770500" y="0"/>
                  <a:pt x="3277225" y="0"/>
                  <a:pt x="3657269" y="0"/>
                </a:cubicBezTo>
                <a:lnTo>
                  <a:pt x="3693071" y="0"/>
                </a:lnTo>
                <a:lnTo>
                  <a:pt x="3793929" y="0"/>
                </a:lnTo>
                <a:cubicBezTo>
                  <a:pt x="4797400" y="0"/>
                  <a:pt x="4797400" y="0"/>
                  <a:pt x="4797400" y="0"/>
                </a:cubicBezTo>
                <a:cubicBezTo>
                  <a:pt x="5046865" y="0"/>
                  <a:pt x="5254752" y="208134"/>
                  <a:pt x="5254752" y="457896"/>
                </a:cubicBezTo>
                <a:lnTo>
                  <a:pt x="5254752" y="3350964"/>
                </a:lnTo>
                <a:cubicBezTo>
                  <a:pt x="5254752" y="3611131"/>
                  <a:pt x="5046865" y="3808859"/>
                  <a:pt x="4797400" y="3808859"/>
                </a:cubicBezTo>
                <a:cubicBezTo>
                  <a:pt x="4375129" y="3808859"/>
                  <a:pt x="4018838" y="3808859"/>
                  <a:pt x="3718218" y="3808859"/>
                </a:cubicBezTo>
                <a:lnTo>
                  <a:pt x="3693071" y="3808859"/>
                </a:lnTo>
                <a:lnTo>
                  <a:pt x="3544443" y="3808859"/>
                </a:lnTo>
                <a:cubicBezTo>
                  <a:pt x="2094866" y="3808859"/>
                  <a:pt x="2094866" y="3808859"/>
                  <a:pt x="2094866" y="3808859"/>
                </a:cubicBezTo>
                <a:lnTo>
                  <a:pt x="0" y="3808859"/>
                </a:lnTo>
                <a:close/>
              </a:path>
            </a:pathLst>
          </a:custGeom>
          <a:noFill/>
          <a:ln>
            <a:noFill/>
          </a:ln>
          <a:extLst/>
        </p:spPr>
        <p:txBody>
          <a:bodyPr vert="horz" wrap="square" lIns="121913" tIns="60956" rIns="121913" bIns="60956" numCol="1" anchor="ctr" anchorCtr="0" compatLnSpc="1">
            <a:prstTxWarp prst="textNoShape">
              <a:avLst/>
            </a:prstTxWarp>
            <a:noAutofit/>
          </a:bodyPr>
          <a:lstStyle/>
          <a:p>
            <a:pPr indent="536575"/>
            <a:r>
              <a:rPr lang="zh-TW" altLang="en-US" sz="3600" b="1" dirty="0">
                <a:solidFill>
                  <a:srgbClr val="003366"/>
                </a:solidFill>
                <a:latin typeface="Microsoft YaHei" panose="020B0503020204020204" pitchFamily="34" charset="-122"/>
                <a:ea typeface="Microsoft YaHei" panose="020B0503020204020204" pitchFamily="34" charset="-122"/>
                <a:cs typeface="Times New Roman" pitchFamily="18" charset="0"/>
              </a:rPr>
              <a:t>報名考生設定密碼</a:t>
            </a:r>
          </a:p>
        </p:txBody>
      </p:sp>
      <p:sp>
        <p:nvSpPr>
          <p:cNvPr id="8" name="投影片編號版面配置區 5">
            <a:extLst>
              <a:ext uri="{FF2B5EF4-FFF2-40B4-BE49-F238E27FC236}">
                <a16:creationId xmlns:a16="http://schemas.microsoft.com/office/drawing/2014/main" id="{5A883C1C-16E0-4784-B37E-6A4E1697DECE}"/>
              </a:ext>
            </a:extLst>
          </p:cNvPr>
          <p:cNvSpPr txBox="1">
            <a:spLocks/>
          </p:cNvSpPr>
          <p:nvPr/>
        </p:nvSpPr>
        <p:spPr>
          <a:xfrm>
            <a:off x="9448800" y="6492875"/>
            <a:ext cx="2743200" cy="365125"/>
          </a:xfrm>
          <a:prstGeom prst="rect">
            <a:avLst/>
          </a:prstGeom>
        </p:spPr>
        <p:txBody>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2DCFF18E-38F5-4FDF-89F7-AD020A27C1B7}" type="slidenum">
              <a:rPr lang="zh-TW" altLang="en-US" sz="1400" smtClean="0"/>
              <a:pPr algn="r"/>
              <a:t>9</a:t>
            </a:fld>
            <a:endParaRPr lang="zh-TW" altLang="en-US" sz="1400"/>
          </a:p>
        </p:txBody>
      </p:sp>
    </p:spTree>
    <p:extLst>
      <p:ext uri="{BB962C8B-B14F-4D97-AF65-F5344CB8AC3E}">
        <p14:creationId xmlns:p14="http://schemas.microsoft.com/office/powerpoint/2010/main" val="4034615062"/>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TotalTime>
  <Words>2909</Words>
  <Application>Microsoft Office PowerPoint</Application>
  <PresentationFormat>寬螢幕</PresentationFormat>
  <Paragraphs>312</Paragraphs>
  <Slides>19</Slides>
  <Notes>19</Notes>
  <HiddenSlides>0</HiddenSlides>
  <MMClips>0</MMClips>
  <ScaleCrop>false</ScaleCrop>
  <HeadingPairs>
    <vt:vector size="6" baseType="variant">
      <vt:variant>
        <vt:lpstr>使用字型</vt:lpstr>
      </vt:variant>
      <vt:variant>
        <vt:i4>15</vt:i4>
      </vt:variant>
      <vt:variant>
        <vt:lpstr>佈景主題</vt:lpstr>
      </vt:variant>
      <vt:variant>
        <vt:i4>1</vt:i4>
      </vt:variant>
      <vt:variant>
        <vt:lpstr>投影片標題</vt:lpstr>
      </vt:variant>
      <vt:variant>
        <vt:i4>19</vt:i4>
      </vt:variant>
    </vt:vector>
  </HeadingPairs>
  <TitlesOfParts>
    <vt:vector size="35" baseType="lpstr">
      <vt:lpstr>等线</vt:lpstr>
      <vt:lpstr>FZHei-B01S</vt:lpstr>
      <vt:lpstr>HY견고딕</vt:lpstr>
      <vt:lpstr>HY헤드라인M</vt:lpstr>
      <vt:lpstr>Microsoft YaHei</vt:lpstr>
      <vt:lpstr>Microsoft YaHei</vt:lpstr>
      <vt:lpstr>微軟正黑體</vt:lpstr>
      <vt:lpstr>新細明體</vt:lpstr>
      <vt:lpstr>標楷體</vt:lpstr>
      <vt:lpstr>한컴전용_돋움</vt:lpstr>
      <vt:lpstr>Arial</vt:lpstr>
      <vt:lpstr>Calibri</vt:lpstr>
      <vt:lpstr>Calibri Light</vt:lpstr>
      <vt:lpstr>Times New Roman</vt:lpstr>
      <vt:lpstr>Wingdings</vt:lpstr>
      <vt:lpstr>Office 佈景主題</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user</dc:creator>
  <cp:lastModifiedBy>user</cp:lastModifiedBy>
  <cp:revision>19</cp:revision>
  <cp:lastPrinted>2024-01-15T08:34:38Z</cp:lastPrinted>
  <dcterms:created xsi:type="dcterms:W3CDTF">2024-01-15T07:04:53Z</dcterms:created>
  <dcterms:modified xsi:type="dcterms:W3CDTF">2024-02-20T04:27:34Z</dcterms:modified>
</cp:coreProperties>
</file>