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3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0" r:id="rId5"/>
    <p:sldId id="271" r:id="rId6"/>
    <p:sldId id="272" r:id="rId7"/>
    <p:sldId id="285" r:id="rId8"/>
    <p:sldId id="286" r:id="rId9"/>
    <p:sldId id="274" r:id="rId10"/>
    <p:sldId id="276" r:id="rId11"/>
    <p:sldId id="277" r:id="rId12"/>
    <p:sldId id="287" r:id="rId13"/>
    <p:sldId id="278" r:id="rId14"/>
    <p:sldId id="279" r:id="rId15"/>
    <p:sldId id="282" r:id="rId16"/>
    <p:sldId id="283" r:id="rId17"/>
    <p:sldId id="284" r:id="rId18"/>
    <p:sldId id="281" r:id="rId19"/>
    <p:sldId id="26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" initials="志信" lastIdx="0" clrIdx="0">
    <p:extLst>
      <p:ext uri="{19B8F6BF-5375-455C-9EA6-DF929625EA0E}">
        <p15:presenceInfo xmlns:p15="http://schemas.microsoft.com/office/powerpoint/2012/main" userId="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33FF"/>
    <a:srgbClr val="644646"/>
    <a:srgbClr val="C1EFFD"/>
    <a:srgbClr val="FF7C80"/>
    <a:srgbClr val="FFFFCC"/>
    <a:srgbClr val="DEF6FE"/>
    <a:srgbClr val="A6D6F6"/>
    <a:srgbClr val="99FF99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619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0E353-421C-4386-ACD5-E14E2116E291}" type="doc">
      <dgm:prSet loTypeId="urn:microsoft.com/office/officeart/2005/8/layout/hList9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81DA37F0-918A-4549-A299-A765209DC071}">
      <dgm:prSet custT="1"/>
      <dgm:spPr>
        <a:solidFill>
          <a:srgbClr val="00B0F0"/>
        </a:solidFill>
      </dgm:spPr>
      <dgm:t>
        <a:bodyPr/>
        <a:lstStyle/>
        <a:p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DF758EEF-425C-4CC3-9EC7-012187C3F74C}" type="parTrans" cxnId="{B840AB91-8C00-4222-8131-CA3964FF0644}">
      <dgm:prSet/>
      <dgm:spPr/>
      <dgm:t>
        <a:bodyPr/>
        <a:lstStyle/>
        <a:p>
          <a:endParaRPr lang="zh-TW" altLang="en-US"/>
        </a:p>
      </dgm:t>
    </dgm:pt>
    <dgm:pt modelId="{4277F5EC-193B-488A-8488-C7333BDC54E9}" type="sibTrans" cxnId="{B840AB91-8C00-4222-8131-CA3964FF0644}">
      <dgm:prSet/>
      <dgm:spPr/>
      <dgm:t>
        <a:bodyPr/>
        <a:lstStyle/>
        <a:p>
          <a:endParaRPr lang="zh-TW" altLang="en-US"/>
        </a:p>
      </dgm:t>
    </dgm:pt>
    <dgm:pt modelId="{3D56BD3E-7648-4F67-A35F-72FA9FE16ACE}">
      <dgm:prSet custT="1"/>
      <dgm:spPr>
        <a:solidFill>
          <a:srgbClr val="00B0F0"/>
        </a:solidFill>
      </dgm:spPr>
      <dgm:t>
        <a:bodyPr/>
        <a:lstStyle/>
        <a:p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3EF19F8D-3748-4693-9A1D-862CC129EB3B}" type="parTrans" cxnId="{4E7EC6BA-5290-4EFB-9280-34D57F93B36D}">
      <dgm:prSet/>
      <dgm:spPr/>
      <dgm:t>
        <a:bodyPr/>
        <a:lstStyle/>
        <a:p>
          <a:endParaRPr lang="zh-TW" altLang="en-US"/>
        </a:p>
      </dgm:t>
    </dgm:pt>
    <dgm:pt modelId="{BA4DDCEB-8895-4D1D-81C2-C16DD75700C4}" type="sibTrans" cxnId="{4E7EC6BA-5290-4EFB-9280-34D57F93B36D}">
      <dgm:prSet/>
      <dgm:spPr/>
      <dgm:t>
        <a:bodyPr/>
        <a:lstStyle/>
        <a:p>
          <a:endParaRPr lang="zh-TW" altLang="en-US"/>
        </a:p>
      </dgm:t>
    </dgm:pt>
    <dgm:pt modelId="{98FE53A8-4AF4-48A0-848E-C06548D43D84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的級分較低，未通過超額篩選，此時仍超過預計甄試人數，故進行順序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</a:p>
      </dgm:t>
    </dgm:pt>
    <dgm:pt modelId="{F932B28D-FCD0-4212-96C5-89473A6F6861}" type="parTrans" cxnId="{2EB4FCEE-9067-4515-B362-370D12F23A59}">
      <dgm:prSet/>
      <dgm:spPr/>
      <dgm:t>
        <a:bodyPr/>
        <a:lstStyle/>
        <a:p>
          <a:endParaRPr lang="zh-TW" altLang="en-US"/>
        </a:p>
      </dgm:t>
    </dgm:pt>
    <dgm:pt modelId="{7072068A-A059-4A3C-9EDE-4351DA735284}" type="sibTrans" cxnId="{2EB4FCEE-9067-4515-B362-370D12F23A59}">
      <dgm:prSet/>
      <dgm:spPr/>
      <dgm:t>
        <a:bodyPr/>
        <a:lstStyle/>
        <a:p>
          <a:endParaRPr lang="zh-TW" altLang="en-US"/>
        </a:p>
      </dgm:t>
    </dgm:pt>
    <dgm:pt modelId="{06B81674-F4C8-44B1-A404-6585956E1287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12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的級分總和較低，未通過超額篩選，此時仍超過預計甄試人數，故進行順序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  <a:endParaRPr lang="en-US" altLang="zh-TW" sz="1350" dirty="0">
            <a:solidFill>
              <a:schemeClr val="tx1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A28F326C-BC4A-47BD-9CE5-1C056FBB4C4D}" type="parTrans" cxnId="{121CF9CE-3C16-4DEE-9F7D-35E9B90D8EFD}">
      <dgm:prSet/>
      <dgm:spPr/>
      <dgm:t>
        <a:bodyPr/>
        <a:lstStyle/>
        <a:p>
          <a:endParaRPr lang="zh-TW" altLang="en-US"/>
        </a:p>
      </dgm:t>
    </dgm:pt>
    <dgm:pt modelId="{5D15E661-E2B5-48BF-AAC2-B49C26A369A5}" type="sibTrans" cxnId="{121CF9CE-3C16-4DEE-9F7D-35E9B90D8EFD}">
      <dgm:prSet/>
      <dgm:spPr/>
      <dgm:t>
        <a:bodyPr/>
        <a:lstStyle/>
        <a:p>
          <a:endParaRPr lang="zh-TW" altLang="en-US"/>
        </a:p>
      </dgm:t>
    </dgm:pt>
    <dgm:pt modelId="{6A6B5A7F-8341-45D8-A695-A9D8E1609F96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</a:p>
      </dgm:t>
    </dgm:pt>
    <dgm:pt modelId="{3A422BB9-BD1C-4B00-B0B3-B88C4195E0B8}" type="parTrans" cxnId="{FA1E3182-8FB0-4D4F-8D31-C2F2E6D70811}">
      <dgm:prSet/>
      <dgm:spPr/>
      <dgm:t>
        <a:bodyPr/>
        <a:lstStyle/>
        <a:p>
          <a:endParaRPr lang="zh-TW" altLang="en-US"/>
        </a:p>
      </dgm:t>
    </dgm:pt>
    <dgm:pt modelId="{548DF7B5-71BA-46D5-95DB-C5B65FA086AD}" type="sibTrans" cxnId="{FA1E3182-8FB0-4D4F-8D31-C2F2E6D70811}">
      <dgm:prSet/>
      <dgm:spPr/>
      <dgm:t>
        <a:bodyPr/>
        <a:lstStyle/>
        <a:p>
          <a:endParaRPr lang="zh-TW" altLang="en-US"/>
        </a:p>
      </dgm:t>
    </dgm:pt>
    <dgm:pt modelId="{93A3670D-A436-494F-ABAB-30E90466AA8F}">
      <dgm:prSet custT="1"/>
      <dgm:spPr/>
      <dgm:t>
        <a:bodyPr/>
        <a:lstStyle/>
        <a:p>
          <a:pPr algn="just"/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lang="zh-TW" altLang="en-US" sz="135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的級分較低，未通過超額篩選，此時通過人數</a:t>
          </a:r>
          <a:r>
            <a:rPr lang="zh-TW" altLang="en-US" sz="1350" b="0" dirty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符合預計甄試人數，超額篩選結束</a:t>
          </a:r>
          <a:r>
            <a:rPr lang="zh-TW" altLang="en-US" sz="1350" b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</a:p>
      </dgm:t>
    </dgm:pt>
    <dgm:pt modelId="{78D3D1F4-F75D-4D03-862F-01C8DEF6554F}" type="parTrans" cxnId="{D0DEAE94-55BE-4DCE-92DF-26D6D4F1043E}">
      <dgm:prSet/>
      <dgm:spPr/>
      <dgm:t>
        <a:bodyPr/>
        <a:lstStyle/>
        <a:p>
          <a:endParaRPr lang="zh-TW" altLang="en-US"/>
        </a:p>
      </dgm:t>
    </dgm:pt>
    <dgm:pt modelId="{9A41F072-149B-4A22-AE23-117467EF0FA2}" type="sibTrans" cxnId="{D0DEAE94-55BE-4DCE-92DF-26D6D4F1043E}">
      <dgm:prSet/>
      <dgm:spPr/>
      <dgm:t>
        <a:bodyPr/>
        <a:lstStyle/>
        <a:p>
          <a:endParaRPr lang="zh-TW" altLang="en-US"/>
        </a:p>
      </dgm:t>
    </dgm:pt>
    <dgm:pt modelId="{64464D50-BEE0-4A22-A8DB-E9388552AB02}" type="pres">
      <dgm:prSet presAssocID="{1700E353-421C-4386-ACD5-E14E2116E291}" presName="list" presStyleCnt="0">
        <dgm:presLayoutVars>
          <dgm:dir/>
          <dgm:animLvl val="lvl"/>
        </dgm:presLayoutVars>
      </dgm:prSet>
      <dgm:spPr/>
    </dgm:pt>
    <dgm:pt modelId="{991DD127-B9DA-4526-921D-983BC5331477}" type="pres">
      <dgm:prSet presAssocID="{81DA37F0-918A-4549-A299-A765209DC071}" presName="posSpace" presStyleCnt="0"/>
      <dgm:spPr/>
    </dgm:pt>
    <dgm:pt modelId="{B9D5819B-27C4-42AB-9117-0F8FD512110E}" type="pres">
      <dgm:prSet presAssocID="{81DA37F0-918A-4549-A299-A765209DC071}" presName="vertFlow" presStyleCnt="0"/>
      <dgm:spPr/>
    </dgm:pt>
    <dgm:pt modelId="{15021269-E396-4D9C-A290-5BC93603A414}" type="pres">
      <dgm:prSet presAssocID="{81DA37F0-918A-4549-A299-A765209DC071}" presName="topSpace" presStyleCnt="0"/>
      <dgm:spPr/>
    </dgm:pt>
    <dgm:pt modelId="{CB5EECE7-297F-4026-BD73-27F5D4CE2898}" type="pres">
      <dgm:prSet presAssocID="{81DA37F0-918A-4549-A299-A765209DC071}" presName="firstComp" presStyleCnt="0"/>
      <dgm:spPr/>
    </dgm:pt>
    <dgm:pt modelId="{4B1D0557-09A9-4A0E-9534-A4A77097263B}" type="pres">
      <dgm:prSet presAssocID="{81DA37F0-918A-4549-A299-A765209DC071}" presName="firstChild" presStyleLbl="bgAccFollowNode1" presStyleIdx="0" presStyleCnt="3" custScaleX="101548" custScaleY="207571" custLinFactNeighborX="4740"/>
      <dgm:spPr/>
    </dgm:pt>
    <dgm:pt modelId="{39C8D025-66DF-492C-82BB-AE8E0890180E}" type="pres">
      <dgm:prSet presAssocID="{81DA37F0-918A-4549-A299-A765209DC071}" presName="firstChildTx" presStyleLbl="bgAccFollowNode1" presStyleIdx="0" presStyleCnt="3">
        <dgm:presLayoutVars>
          <dgm:bulletEnabled val="1"/>
        </dgm:presLayoutVars>
      </dgm:prSet>
      <dgm:spPr/>
    </dgm:pt>
    <dgm:pt modelId="{264ED3FC-7759-443B-8CFE-325403DD9A18}" type="pres">
      <dgm:prSet presAssocID="{81DA37F0-918A-4549-A299-A765209DC071}" presName="negSpace" presStyleCnt="0"/>
      <dgm:spPr/>
    </dgm:pt>
    <dgm:pt modelId="{BA05DA78-6482-4DEB-94CC-F7346CE0F501}" type="pres">
      <dgm:prSet presAssocID="{81DA37F0-918A-4549-A299-A765209DC071}" presName="circle" presStyleLbl="node1" presStyleIdx="0" presStyleCnt="3" custLinFactNeighborX="5544"/>
      <dgm:spPr/>
    </dgm:pt>
    <dgm:pt modelId="{5373ABDA-3BF8-45B7-BD0D-254F163F9132}" type="pres">
      <dgm:prSet presAssocID="{4277F5EC-193B-488A-8488-C7333BDC54E9}" presName="transSpace" presStyleCnt="0"/>
      <dgm:spPr/>
    </dgm:pt>
    <dgm:pt modelId="{E664315D-FE47-4374-9DD3-DBC347F12D14}" type="pres">
      <dgm:prSet presAssocID="{3D56BD3E-7648-4F67-A35F-72FA9FE16ACE}" presName="posSpace" presStyleCnt="0"/>
      <dgm:spPr/>
    </dgm:pt>
    <dgm:pt modelId="{CB2EA075-59D4-40A3-A73A-E4DA1AE48043}" type="pres">
      <dgm:prSet presAssocID="{3D56BD3E-7648-4F67-A35F-72FA9FE16ACE}" presName="vertFlow" presStyleCnt="0"/>
      <dgm:spPr/>
    </dgm:pt>
    <dgm:pt modelId="{FD374C39-1276-4FE9-BBDC-5A8ACF13CFF2}" type="pres">
      <dgm:prSet presAssocID="{3D56BD3E-7648-4F67-A35F-72FA9FE16ACE}" presName="topSpace" presStyleCnt="0"/>
      <dgm:spPr/>
    </dgm:pt>
    <dgm:pt modelId="{0EFB9322-7F07-49B1-AFF7-387B70D15FF3}" type="pres">
      <dgm:prSet presAssocID="{3D56BD3E-7648-4F67-A35F-72FA9FE16ACE}" presName="firstComp" presStyleCnt="0"/>
      <dgm:spPr/>
    </dgm:pt>
    <dgm:pt modelId="{CF4A251E-B988-430C-B091-5D5076F8B098}" type="pres">
      <dgm:prSet presAssocID="{3D56BD3E-7648-4F67-A35F-72FA9FE16ACE}" presName="firstChild" presStyleLbl="bgAccFollowNode1" presStyleIdx="1" presStyleCnt="3" custScaleX="100561" custScaleY="207572" custLinFactNeighborX="-7069"/>
      <dgm:spPr/>
    </dgm:pt>
    <dgm:pt modelId="{B2D18AF6-D4F0-468E-B374-BE6BE616FCFA}" type="pres">
      <dgm:prSet presAssocID="{3D56BD3E-7648-4F67-A35F-72FA9FE16ACE}" presName="firstChildTx" presStyleLbl="bgAccFollowNode1" presStyleIdx="1" presStyleCnt="3">
        <dgm:presLayoutVars>
          <dgm:bulletEnabled val="1"/>
        </dgm:presLayoutVars>
      </dgm:prSet>
      <dgm:spPr/>
    </dgm:pt>
    <dgm:pt modelId="{E18159D5-03EA-4813-A3FC-6666C0FCFFEA}" type="pres">
      <dgm:prSet presAssocID="{3D56BD3E-7648-4F67-A35F-72FA9FE16ACE}" presName="negSpace" presStyleCnt="0"/>
      <dgm:spPr/>
    </dgm:pt>
    <dgm:pt modelId="{24166A8C-524D-45D0-8E2B-CFBFD92DBCB7}" type="pres">
      <dgm:prSet presAssocID="{3D56BD3E-7648-4F67-A35F-72FA9FE16ACE}" presName="circle" presStyleLbl="node1" presStyleIdx="1" presStyleCnt="3" custLinFactNeighborX="-4991"/>
      <dgm:spPr/>
    </dgm:pt>
    <dgm:pt modelId="{E3999C40-9FCE-4155-BD5F-77D6B34F1193}" type="pres">
      <dgm:prSet presAssocID="{BA4DDCEB-8895-4D1D-81C2-C16DD75700C4}" presName="transSpace" presStyleCnt="0"/>
      <dgm:spPr/>
    </dgm:pt>
    <dgm:pt modelId="{F91CAA03-34FE-400F-8FE1-43E281628B46}" type="pres">
      <dgm:prSet presAssocID="{6A6B5A7F-8341-45D8-A695-A9D8E1609F96}" presName="posSpace" presStyleCnt="0"/>
      <dgm:spPr/>
    </dgm:pt>
    <dgm:pt modelId="{E2D507BC-0861-41C8-A540-42D9D8D2DA6D}" type="pres">
      <dgm:prSet presAssocID="{6A6B5A7F-8341-45D8-A695-A9D8E1609F96}" presName="vertFlow" presStyleCnt="0"/>
      <dgm:spPr/>
    </dgm:pt>
    <dgm:pt modelId="{DE908A03-8247-4865-9AB0-11AD8414A4D6}" type="pres">
      <dgm:prSet presAssocID="{6A6B5A7F-8341-45D8-A695-A9D8E1609F96}" presName="topSpace" presStyleCnt="0"/>
      <dgm:spPr/>
    </dgm:pt>
    <dgm:pt modelId="{C434090A-11E0-4B2F-9276-436F81CF2299}" type="pres">
      <dgm:prSet presAssocID="{6A6B5A7F-8341-45D8-A695-A9D8E1609F96}" presName="firstComp" presStyleCnt="0"/>
      <dgm:spPr/>
    </dgm:pt>
    <dgm:pt modelId="{D697F381-F587-48A4-BF7A-3DCE71871037}" type="pres">
      <dgm:prSet presAssocID="{6A6B5A7F-8341-45D8-A695-A9D8E1609F96}" presName="firstChild" presStyleLbl="bgAccFollowNode1" presStyleIdx="2" presStyleCnt="3" custScaleY="208479" custLinFactNeighborX="-17661"/>
      <dgm:spPr/>
    </dgm:pt>
    <dgm:pt modelId="{F4F16123-A3DE-483C-8FB0-2B80CFCFE2DC}" type="pres">
      <dgm:prSet presAssocID="{6A6B5A7F-8341-45D8-A695-A9D8E1609F96}" presName="firstChildTx" presStyleLbl="bgAccFollowNode1" presStyleIdx="2" presStyleCnt="3">
        <dgm:presLayoutVars>
          <dgm:bulletEnabled val="1"/>
        </dgm:presLayoutVars>
      </dgm:prSet>
      <dgm:spPr/>
    </dgm:pt>
    <dgm:pt modelId="{AC60D0E2-C4AF-480C-A340-A8CDF0C531B6}" type="pres">
      <dgm:prSet presAssocID="{6A6B5A7F-8341-45D8-A695-A9D8E1609F96}" presName="negSpace" presStyleCnt="0"/>
      <dgm:spPr/>
    </dgm:pt>
    <dgm:pt modelId="{E2A690A3-F33B-43B7-84B5-62A3E560BCBC}" type="pres">
      <dgm:prSet presAssocID="{6A6B5A7F-8341-45D8-A695-A9D8E1609F96}" presName="circle" presStyleLbl="node1" presStyleIdx="2" presStyleCnt="3" custLinFactNeighborX="-10142"/>
      <dgm:spPr/>
    </dgm:pt>
  </dgm:ptLst>
  <dgm:cxnLst>
    <dgm:cxn modelId="{C039F114-7C1D-491F-9B56-41D6216BE562}" type="presOf" srcId="{98FE53A8-4AF4-48A0-848E-C06548D43D84}" destId="{B2D18AF6-D4F0-468E-B374-BE6BE616FCFA}" srcOrd="1" destOrd="0" presId="urn:microsoft.com/office/officeart/2005/8/layout/hList9"/>
    <dgm:cxn modelId="{B4261021-2AE4-46CC-830B-492E44F5407A}" type="presOf" srcId="{06B81674-F4C8-44B1-A404-6585956E1287}" destId="{39C8D025-66DF-492C-82BB-AE8E0890180E}" srcOrd="1" destOrd="0" presId="urn:microsoft.com/office/officeart/2005/8/layout/hList9"/>
    <dgm:cxn modelId="{199D6F43-4325-42CA-99D2-8203E31A83BD}" type="presOf" srcId="{81DA37F0-918A-4549-A299-A765209DC071}" destId="{BA05DA78-6482-4DEB-94CC-F7346CE0F501}" srcOrd="0" destOrd="0" presId="urn:microsoft.com/office/officeart/2005/8/layout/hList9"/>
    <dgm:cxn modelId="{5AF82C50-0A6D-45D0-977A-3C901C625F0B}" type="presOf" srcId="{98FE53A8-4AF4-48A0-848E-C06548D43D84}" destId="{CF4A251E-B988-430C-B091-5D5076F8B098}" srcOrd="0" destOrd="0" presId="urn:microsoft.com/office/officeart/2005/8/layout/hList9"/>
    <dgm:cxn modelId="{FA1E3182-8FB0-4D4F-8D31-C2F2E6D70811}" srcId="{1700E353-421C-4386-ACD5-E14E2116E291}" destId="{6A6B5A7F-8341-45D8-A695-A9D8E1609F96}" srcOrd="2" destOrd="0" parTransId="{3A422BB9-BD1C-4B00-B0B3-B88C4195E0B8}" sibTransId="{548DF7B5-71BA-46D5-95DB-C5B65FA086AD}"/>
    <dgm:cxn modelId="{B840AB91-8C00-4222-8131-CA3964FF0644}" srcId="{1700E353-421C-4386-ACD5-E14E2116E291}" destId="{81DA37F0-918A-4549-A299-A765209DC071}" srcOrd="0" destOrd="0" parTransId="{DF758EEF-425C-4CC3-9EC7-012187C3F74C}" sibTransId="{4277F5EC-193B-488A-8488-C7333BDC54E9}"/>
    <dgm:cxn modelId="{D0DEAE94-55BE-4DCE-92DF-26D6D4F1043E}" srcId="{6A6B5A7F-8341-45D8-A695-A9D8E1609F96}" destId="{93A3670D-A436-494F-ABAB-30E90466AA8F}" srcOrd="0" destOrd="0" parTransId="{78D3D1F4-F75D-4D03-862F-01C8DEF6554F}" sibTransId="{9A41F072-149B-4A22-AE23-117467EF0FA2}"/>
    <dgm:cxn modelId="{A94EC798-E95C-429E-AA27-CCC4B6A17C30}" type="presOf" srcId="{93A3670D-A436-494F-ABAB-30E90466AA8F}" destId="{D697F381-F587-48A4-BF7A-3DCE71871037}" srcOrd="0" destOrd="0" presId="urn:microsoft.com/office/officeart/2005/8/layout/hList9"/>
    <dgm:cxn modelId="{2EF1A6A2-D835-43BD-BE74-A2C839D94727}" type="presOf" srcId="{1700E353-421C-4386-ACD5-E14E2116E291}" destId="{64464D50-BEE0-4A22-A8DB-E9388552AB02}" srcOrd="0" destOrd="0" presId="urn:microsoft.com/office/officeart/2005/8/layout/hList9"/>
    <dgm:cxn modelId="{AD5F76AA-ECBB-4CCD-9666-0ED88BA1FE76}" type="presOf" srcId="{06B81674-F4C8-44B1-A404-6585956E1287}" destId="{4B1D0557-09A9-4A0E-9534-A4A77097263B}" srcOrd="0" destOrd="0" presId="urn:microsoft.com/office/officeart/2005/8/layout/hList9"/>
    <dgm:cxn modelId="{4E7EC6BA-5290-4EFB-9280-34D57F93B36D}" srcId="{1700E353-421C-4386-ACD5-E14E2116E291}" destId="{3D56BD3E-7648-4F67-A35F-72FA9FE16ACE}" srcOrd="1" destOrd="0" parTransId="{3EF19F8D-3748-4693-9A1D-862CC129EB3B}" sibTransId="{BA4DDCEB-8895-4D1D-81C2-C16DD75700C4}"/>
    <dgm:cxn modelId="{121CF9CE-3C16-4DEE-9F7D-35E9B90D8EFD}" srcId="{81DA37F0-918A-4549-A299-A765209DC071}" destId="{06B81674-F4C8-44B1-A404-6585956E1287}" srcOrd="0" destOrd="0" parTransId="{A28F326C-BC4A-47BD-9CE5-1C056FBB4C4D}" sibTransId="{5D15E661-E2B5-48BF-AAC2-B49C26A369A5}"/>
    <dgm:cxn modelId="{395715D0-4DC8-4B73-B85E-D1F205D9785E}" type="presOf" srcId="{6A6B5A7F-8341-45D8-A695-A9D8E1609F96}" destId="{E2A690A3-F33B-43B7-84B5-62A3E560BCBC}" srcOrd="0" destOrd="0" presId="urn:microsoft.com/office/officeart/2005/8/layout/hList9"/>
    <dgm:cxn modelId="{72B73FDD-8341-4B8B-9BCF-7996B289A633}" type="presOf" srcId="{93A3670D-A436-494F-ABAB-30E90466AA8F}" destId="{F4F16123-A3DE-483C-8FB0-2B80CFCFE2DC}" srcOrd="1" destOrd="0" presId="urn:microsoft.com/office/officeart/2005/8/layout/hList9"/>
    <dgm:cxn modelId="{4EAE4BE9-3E64-43D4-9455-082B05BC3EA3}" type="presOf" srcId="{3D56BD3E-7648-4F67-A35F-72FA9FE16ACE}" destId="{24166A8C-524D-45D0-8E2B-CFBFD92DBCB7}" srcOrd="0" destOrd="0" presId="urn:microsoft.com/office/officeart/2005/8/layout/hList9"/>
    <dgm:cxn modelId="{2EB4FCEE-9067-4515-B362-370D12F23A59}" srcId="{3D56BD3E-7648-4F67-A35F-72FA9FE16ACE}" destId="{98FE53A8-4AF4-48A0-848E-C06548D43D84}" srcOrd="0" destOrd="0" parTransId="{F932B28D-FCD0-4212-96C5-89473A6F6861}" sibTransId="{7072068A-A059-4A3C-9EDE-4351DA735284}"/>
    <dgm:cxn modelId="{EA60D6AF-4B41-4486-AF6F-10EC8A08D8F8}" type="presParOf" srcId="{64464D50-BEE0-4A22-A8DB-E9388552AB02}" destId="{991DD127-B9DA-4526-921D-983BC5331477}" srcOrd="0" destOrd="0" presId="urn:microsoft.com/office/officeart/2005/8/layout/hList9"/>
    <dgm:cxn modelId="{DFC58010-DDB1-44FF-B62C-EAB19598E0CD}" type="presParOf" srcId="{64464D50-BEE0-4A22-A8DB-E9388552AB02}" destId="{B9D5819B-27C4-42AB-9117-0F8FD512110E}" srcOrd="1" destOrd="0" presId="urn:microsoft.com/office/officeart/2005/8/layout/hList9"/>
    <dgm:cxn modelId="{AB4BD462-0BCE-4791-B5D0-71EEF47725A9}" type="presParOf" srcId="{B9D5819B-27C4-42AB-9117-0F8FD512110E}" destId="{15021269-E396-4D9C-A290-5BC93603A414}" srcOrd="0" destOrd="0" presId="urn:microsoft.com/office/officeart/2005/8/layout/hList9"/>
    <dgm:cxn modelId="{2F97653C-DCBB-4F1C-96CF-4C036C7A35C6}" type="presParOf" srcId="{B9D5819B-27C4-42AB-9117-0F8FD512110E}" destId="{CB5EECE7-297F-4026-BD73-27F5D4CE2898}" srcOrd="1" destOrd="0" presId="urn:microsoft.com/office/officeart/2005/8/layout/hList9"/>
    <dgm:cxn modelId="{530CEE32-CD12-4DB7-B68F-0011CE3236B7}" type="presParOf" srcId="{CB5EECE7-297F-4026-BD73-27F5D4CE2898}" destId="{4B1D0557-09A9-4A0E-9534-A4A77097263B}" srcOrd="0" destOrd="0" presId="urn:microsoft.com/office/officeart/2005/8/layout/hList9"/>
    <dgm:cxn modelId="{303E105C-4FF5-41DE-A357-3DFD5DB9E1FD}" type="presParOf" srcId="{CB5EECE7-297F-4026-BD73-27F5D4CE2898}" destId="{39C8D025-66DF-492C-82BB-AE8E0890180E}" srcOrd="1" destOrd="0" presId="urn:microsoft.com/office/officeart/2005/8/layout/hList9"/>
    <dgm:cxn modelId="{AE1B8E6A-5306-49E7-8A85-FC511E917093}" type="presParOf" srcId="{64464D50-BEE0-4A22-A8DB-E9388552AB02}" destId="{264ED3FC-7759-443B-8CFE-325403DD9A18}" srcOrd="2" destOrd="0" presId="urn:microsoft.com/office/officeart/2005/8/layout/hList9"/>
    <dgm:cxn modelId="{2A85365A-AF07-4754-B16B-38EC1D9E91ED}" type="presParOf" srcId="{64464D50-BEE0-4A22-A8DB-E9388552AB02}" destId="{BA05DA78-6482-4DEB-94CC-F7346CE0F501}" srcOrd="3" destOrd="0" presId="urn:microsoft.com/office/officeart/2005/8/layout/hList9"/>
    <dgm:cxn modelId="{A195234B-8FCE-4351-A573-7B5C9126BA78}" type="presParOf" srcId="{64464D50-BEE0-4A22-A8DB-E9388552AB02}" destId="{5373ABDA-3BF8-45B7-BD0D-254F163F9132}" srcOrd="4" destOrd="0" presId="urn:microsoft.com/office/officeart/2005/8/layout/hList9"/>
    <dgm:cxn modelId="{E8429E0C-50E2-41F3-AA16-7C1D315C460C}" type="presParOf" srcId="{64464D50-BEE0-4A22-A8DB-E9388552AB02}" destId="{E664315D-FE47-4374-9DD3-DBC347F12D14}" srcOrd="5" destOrd="0" presId="urn:microsoft.com/office/officeart/2005/8/layout/hList9"/>
    <dgm:cxn modelId="{72C9F668-BF6C-48C1-AD01-D3AE552887A2}" type="presParOf" srcId="{64464D50-BEE0-4A22-A8DB-E9388552AB02}" destId="{CB2EA075-59D4-40A3-A73A-E4DA1AE48043}" srcOrd="6" destOrd="0" presId="urn:microsoft.com/office/officeart/2005/8/layout/hList9"/>
    <dgm:cxn modelId="{0EFEA2D4-1985-40F2-BE0E-F5425B8373C9}" type="presParOf" srcId="{CB2EA075-59D4-40A3-A73A-E4DA1AE48043}" destId="{FD374C39-1276-4FE9-BBDC-5A8ACF13CFF2}" srcOrd="0" destOrd="0" presId="urn:microsoft.com/office/officeart/2005/8/layout/hList9"/>
    <dgm:cxn modelId="{2752A716-501F-40A7-8F74-3882D9AEA83A}" type="presParOf" srcId="{CB2EA075-59D4-40A3-A73A-E4DA1AE48043}" destId="{0EFB9322-7F07-49B1-AFF7-387B70D15FF3}" srcOrd="1" destOrd="0" presId="urn:microsoft.com/office/officeart/2005/8/layout/hList9"/>
    <dgm:cxn modelId="{32E6B76C-9550-4652-BB16-E05DFEAA28F4}" type="presParOf" srcId="{0EFB9322-7F07-49B1-AFF7-387B70D15FF3}" destId="{CF4A251E-B988-430C-B091-5D5076F8B098}" srcOrd="0" destOrd="0" presId="urn:microsoft.com/office/officeart/2005/8/layout/hList9"/>
    <dgm:cxn modelId="{BB88C194-CBD2-417B-9126-2C357B3BAC82}" type="presParOf" srcId="{0EFB9322-7F07-49B1-AFF7-387B70D15FF3}" destId="{B2D18AF6-D4F0-468E-B374-BE6BE616FCFA}" srcOrd="1" destOrd="0" presId="urn:microsoft.com/office/officeart/2005/8/layout/hList9"/>
    <dgm:cxn modelId="{72CF54DA-6405-4FD6-A050-1CD716071E1F}" type="presParOf" srcId="{64464D50-BEE0-4A22-A8DB-E9388552AB02}" destId="{E18159D5-03EA-4813-A3FC-6666C0FCFFEA}" srcOrd="7" destOrd="0" presId="urn:microsoft.com/office/officeart/2005/8/layout/hList9"/>
    <dgm:cxn modelId="{2180BA0B-5EAA-408E-93E5-AA1AF7FF88DF}" type="presParOf" srcId="{64464D50-BEE0-4A22-A8DB-E9388552AB02}" destId="{24166A8C-524D-45D0-8E2B-CFBFD92DBCB7}" srcOrd="8" destOrd="0" presId="urn:microsoft.com/office/officeart/2005/8/layout/hList9"/>
    <dgm:cxn modelId="{4B021634-757F-4ED2-AFE5-F984E1D3FF99}" type="presParOf" srcId="{64464D50-BEE0-4A22-A8DB-E9388552AB02}" destId="{E3999C40-9FCE-4155-BD5F-77D6B34F1193}" srcOrd="9" destOrd="0" presId="urn:microsoft.com/office/officeart/2005/8/layout/hList9"/>
    <dgm:cxn modelId="{98C62143-BB81-40EC-BB66-C381AC40D2FE}" type="presParOf" srcId="{64464D50-BEE0-4A22-A8DB-E9388552AB02}" destId="{F91CAA03-34FE-400F-8FE1-43E281628B46}" srcOrd="10" destOrd="0" presId="urn:microsoft.com/office/officeart/2005/8/layout/hList9"/>
    <dgm:cxn modelId="{A5B3FBCC-5356-4361-8627-26BC9E2F5568}" type="presParOf" srcId="{64464D50-BEE0-4A22-A8DB-E9388552AB02}" destId="{E2D507BC-0861-41C8-A540-42D9D8D2DA6D}" srcOrd="11" destOrd="0" presId="urn:microsoft.com/office/officeart/2005/8/layout/hList9"/>
    <dgm:cxn modelId="{D61340D0-EE8F-4943-94D8-750118E4BFF7}" type="presParOf" srcId="{E2D507BC-0861-41C8-A540-42D9D8D2DA6D}" destId="{DE908A03-8247-4865-9AB0-11AD8414A4D6}" srcOrd="0" destOrd="0" presId="urn:microsoft.com/office/officeart/2005/8/layout/hList9"/>
    <dgm:cxn modelId="{8840BDCE-5D48-49BD-B98A-BF43BCEFCC06}" type="presParOf" srcId="{E2D507BC-0861-41C8-A540-42D9D8D2DA6D}" destId="{C434090A-11E0-4B2F-9276-436F81CF2299}" srcOrd="1" destOrd="0" presId="urn:microsoft.com/office/officeart/2005/8/layout/hList9"/>
    <dgm:cxn modelId="{629EBAA8-A0D9-4BCD-916A-8186CCA71052}" type="presParOf" srcId="{C434090A-11E0-4B2F-9276-436F81CF2299}" destId="{D697F381-F587-48A4-BF7A-3DCE71871037}" srcOrd="0" destOrd="0" presId="urn:microsoft.com/office/officeart/2005/8/layout/hList9"/>
    <dgm:cxn modelId="{207B4705-C83E-40F1-9E3F-2AEEF24607BF}" type="presParOf" srcId="{C434090A-11E0-4B2F-9276-436F81CF2299}" destId="{F4F16123-A3DE-483C-8FB0-2B80CFCFE2DC}" srcOrd="1" destOrd="0" presId="urn:microsoft.com/office/officeart/2005/8/layout/hList9"/>
    <dgm:cxn modelId="{32DC8081-CEF8-4330-B4FE-A977E88367B2}" type="presParOf" srcId="{64464D50-BEE0-4A22-A8DB-E9388552AB02}" destId="{AC60D0E2-C4AF-480C-A340-A8CDF0C531B6}" srcOrd="12" destOrd="0" presId="urn:microsoft.com/office/officeart/2005/8/layout/hList9"/>
    <dgm:cxn modelId="{966901B6-B413-4DEF-BC85-7502473C436E}" type="presParOf" srcId="{64464D50-BEE0-4A22-A8DB-E9388552AB02}" destId="{E2A690A3-F33B-43B7-84B5-62A3E560BCB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3CE05CC-90DF-4FB2-AEE2-B9F3FB7F2C5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kumimoji="0" lang="zh-TW" altLang="zh-TW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考生個人密碼設定於</a:t>
          </a:r>
          <a:r>
            <a:rPr kumimoji="0" lang="en-US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113.03.05</a:t>
          </a:r>
          <a:r>
            <a:rPr kumimoji="0" lang="zh-TW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200" b="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開放</a:t>
          </a:r>
          <a:r>
            <a:rPr kumimoji="0" lang="zh-TW" altLang="en-US" sz="22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2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</dgm:pt>
    <dgm:pt modelId="{F06A4647-AA7F-4B22-8CEB-1A436EF14766}" type="pres">
      <dgm:prSet presAssocID="{23CE05CC-90DF-4FB2-AEE2-B9F3FB7F2C5E}" presName="parentText" presStyleLbl="node1" presStyleIdx="0" presStyleCnt="1" custScaleX="100000" custScaleY="69324" custLinFactNeighborX="24838" custLinFactNeighborY="3427">
        <dgm:presLayoutVars>
          <dgm:chMax val="0"/>
          <dgm:bulletEnabled val="1"/>
        </dgm:presLayoutVars>
      </dgm:prSet>
      <dgm:spPr/>
    </dgm:pt>
  </dgm:ptLst>
  <dgm:cxnLst>
    <dgm:cxn modelId="{8EF7C039-70EF-475C-9C45-81A0FBEA7914}" srcId="{B5AAFE08-CF64-4CA3-A1AF-C6A976ED3699}" destId="{23CE05CC-90DF-4FB2-AEE2-B9F3FB7F2C5E}" srcOrd="0" destOrd="0" parTransId="{CBEE4CFE-B704-443E-B34F-FDD661081D9C}" sibTransId="{F2D734DF-E119-44D6-81EA-A7067C9AEA08}"/>
    <dgm:cxn modelId="{BAD73949-124E-490B-B857-0DBACB86DC7E}" type="presOf" srcId="{B5AAFE08-CF64-4CA3-A1AF-C6A976ED3699}" destId="{8FC71BBB-79FB-49C4-99B7-1142041553AE}" srcOrd="0" destOrd="0" presId="urn:microsoft.com/office/officeart/2005/8/layout/vList2"/>
    <dgm:cxn modelId="{CF5944EB-69A8-4878-887C-E4EFAEE31DA4}" type="presOf" srcId="{23CE05CC-90DF-4FB2-AEE2-B9F3FB7F2C5E}" destId="{F06A4647-AA7F-4B22-8CEB-1A436EF14766}" srcOrd="0" destOrd="0" presId="urn:microsoft.com/office/officeart/2005/8/layout/vList2"/>
    <dgm:cxn modelId="{E3862EAD-36DE-4A03-903F-640F3FCC2BD0}" type="presParOf" srcId="{8FC71BBB-79FB-49C4-99B7-1142041553AE}" destId="{F06A4647-AA7F-4B22-8CEB-1A436EF14766}" srcOrd="0" destOrd="0" presId="urn:microsoft.com/office/officeart/2005/8/layout/vList2"/>
  </dgm:cxnLst>
  <dgm:bg>
    <a:solidFill>
      <a:srgbClr val="FFFF0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3CE05CC-90DF-4FB2-AEE2-B9F3FB7F2C5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zh-TW" altLang="en-US" sz="2200" dirty="0">
              <a:latin typeface="標楷體" pitchFamily="65" charset="-120"/>
              <a:ea typeface="標楷體" pitchFamily="65" charset="-120"/>
            </a:rPr>
            <a:t>網路就讀志願序登記期間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113.06.06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113.06.07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200" b="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</dgm:pt>
    <dgm:pt modelId="{F06A4647-AA7F-4B22-8CEB-1A436EF14766}" type="pres">
      <dgm:prSet presAssocID="{23CE05CC-90DF-4FB2-AEE2-B9F3FB7F2C5E}" presName="parentText" presStyleLbl="node1" presStyleIdx="0" presStyleCnt="1" custScaleX="100000" custScaleY="69324" custLinFactNeighborY="963">
        <dgm:presLayoutVars>
          <dgm:chMax val="0"/>
          <dgm:bulletEnabled val="1"/>
        </dgm:presLayoutVars>
      </dgm:prSet>
      <dgm:spPr/>
    </dgm:pt>
  </dgm:ptLst>
  <dgm:cxnLst>
    <dgm:cxn modelId="{8EF7C039-70EF-475C-9C45-81A0FBEA7914}" srcId="{B5AAFE08-CF64-4CA3-A1AF-C6A976ED3699}" destId="{23CE05CC-90DF-4FB2-AEE2-B9F3FB7F2C5E}" srcOrd="0" destOrd="0" parTransId="{CBEE4CFE-B704-443E-B34F-FDD661081D9C}" sibTransId="{F2D734DF-E119-44D6-81EA-A7067C9AEA08}"/>
    <dgm:cxn modelId="{BAD73949-124E-490B-B857-0DBACB86DC7E}" type="presOf" srcId="{B5AAFE08-CF64-4CA3-A1AF-C6A976ED3699}" destId="{8FC71BBB-79FB-49C4-99B7-1142041553AE}" srcOrd="0" destOrd="0" presId="urn:microsoft.com/office/officeart/2005/8/layout/vList2"/>
    <dgm:cxn modelId="{CF5944EB-69A8-4878-887C-E4EFAEE31DA4}" type="presOf" srcId="{23CE05CC-90DF-4FB2-AEE2-B9F3FB7F2C5E}" destId="{F06A4647-AA7F-4B22-8CEB-1A436EF14766}" srcOrd="0" destOrd="0" presId="urn:microsoft.com/office/officeart/2005/8/layout/vList2"/>
    <dgm:cxn modelId="{E3862EAD-36DE-4A03-903F-640F3FCC2BD0}" type="presParOf" srcId="{8FC71BBB-79FB-49C4-99B7-1142041553AE}" destId="{F06A4647-AA7F-4B22-8CEB-1A436EF14766}" srcOrd="0" destOrd="0" presId="urn:microsoft.com/office/officeart/2005/8/layout/vList2"/>
  </dgm:cxnLst>
  <dgm:bg>
    <a:solidFill>
      <a:srgbClr val="FFFF0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 tIns="324000" anchor="ctr" anchorCtr="0"/>
        <a:lstStyle/>
        <a:p>
          <a:pPr marL="0" indent="0">
            <a:lnSpc>
              <a:spcPts val="2600"/>
            </a:lnSpc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學年度大學「繁星推薦」第八類學群錄取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10DFD4E3-57D8-45DC-BD5B-5EF735DC3E1F}">
      <dgm:prSet custT="1"/>
      <dgm:spPr>
        <a:solidFill>
          <a:srgbClr val="002060"/>
        </a:solidFill>
      </dgm:spPr>
      <dgm:t>
        <a:bodyPr tIns="36000" rIns="252000"/>
        <a:lstStyle/>
        <a:p>
          <a:pPr marL="0" indent="0"/>
          <a:r>
            <a:rPr kumimoji="0" lang="zh-TW" alt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</a:t>
          </a:r>
          <a:r>
            <a:rPr kumimoji="0" 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「原住民生」、「離島生」或「願景計畫生」身分報名參加「申請入學」招生者，</a:t>
          </a:r>
          <a:r>
            <a:rPr kumimoji="0" lang="zh-TW" sz="2400" b="0" dirty="0">
              <a:solidFill>
                <a:schemeClr val="bg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zh-TW" sz="2400" b="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同一校系</a:t>
          </a:r>
          <a:r>
            <a:rPr kumimoji="0" lang="zh-TW" sz="2400" b="0" dirty="0">
              <a:solidFill>
                <a:schemeClr val="bg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招生名額及外加名額皆獲錄取</a:t>
          </a:r>
          <a:r>
            <a:rPr kumimoji="0" 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含正、備取</a:t>
          </a:r>
          <a:r>
            <a:rPr kumimoji="0" lang="en-US" altLang="zh-TW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en-US" sz="2400" b="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endParaRPr kumimoji="0" lang="en-US" altLang="zh-TW" sz="24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CE964C28-8B8D-41C5-AAF6-91A3EE47AEE5}" type="par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42377F51-E478-40EA-877C-CACF031652BC}" type="sib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36A71CA8-424D-43B0-885E-36A1F936C3C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 lIns="241200" tIns="36000" rIns="219600" bIns="0" anchor="ctr" anchorCtr="0"/>
        <a:lstStyle/>
        <a:p>
          <a:pPr marL="0" indent="0" algn="just" defTabSz="803275"/>
          <a:r>
            <a:rPr kumimoji="0" lang="zh-TW" altLang="zh-TW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「申請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入學</a:t>
          </a:r>
          <a:r>
            <a:rPr kumimoji="0" lang="zh-TW" altLang="zh-TW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」錄取生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</a:t>
          </a:r>
          <a:r>
            <a:rPr kumimoji="0" lang="zh-TW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網路就登記讀志願序，</a:t>
          </a:r>
          <a:r>
            <a:rPr kumimoji="0" lang="zh-TW" altLang="en-US" sz="24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接受統一分發：</a:t>
          </a:r>
          <a:endParaRPr kumimoji="0" lang="en-US" altLang="zh-TW" sz="2400" b="1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B4594C23-44D8-492F-A056-A5263EB76E2E}" type="par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4531E673-D44D-4755-B8A9-68DE0CCC52E4}" type="sib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5DBC98E7-6CF1-402D-9AE3-C5F068E2AED9}">
      <dgm:prSet custT="1"/>
      <dgm:spPr/>
      <dgm:t>
        <a:bodyPr tIns="1224000" bIns="0" anchor="ctr" anchorCtr="0"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0C583595-ADFE-425A-9D1E-0067CEDCFCCC}" type="par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F0590398-761B-4DB9-ADA1-45849BEF213D}" type="sib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8017CFDC-34F4-4906-824C-7DD49C0FA7AA}">
      <dgm:prSet custT="1"/>
      <dgm:spPr/>
      <dgm:t>
        <a:bodyPr tIns="1224000" bIns="0" anchor="ctr" anchorCtr="0"/>
        <a:lstStyle/>
        <a:p>
          <a:pPr marL="0" marR="0" lvl="0" indent="0" algn="l" defTabSz="914400" eaLnBrk="1" fontAlgn="auto" latinLnBrk="0" hangingPunct="1">
            <a:lnSpc>
              <a:spcPts val="26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志願</a:t>
          </a:r>
          <a:r>
            <a:rPr kumimoji="0" lang="zh-TW" altLang="zh-TW" sz="2000" b="0" kern="1200" dirty="0">
              <a:latin typeface="+mn-ea"/>
              <a:ea typeface="+mn-ea"/>
              <a:cs typeface="Times New Roman" panose="02020603050405020304" pitchFamily="18" charset="0"/>
            </a:rPr>
            <a:t>登記就讀序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時，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須先將該校系</a:t>
          </a:r>
          <a:r>
            <a:rPr kumimoji="0" lang="zh-TW" altLang="en-US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招生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名額志願序登記於外加名額志願序之前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；</a:t>
          </a:r>
          <a:endParaRPr kumimoji="0" lang="en-US" altLang="zh-TW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35560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若將該校系招生名額備取志願之就讀順序選填為放棄，該校系外加名額正</a:t>
          </a:r>
          <a:r>
            <a:rPr kumimoji="0" lang="zh-TW" alt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、備</a:t>
          </a: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取志願之就讀順序一律須選填為放棄，考生不得異議。</a:t>
          </a:r>
          <a:endParaRPr kumimoji="0" lang="en-US" altLang="zh-TW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</dgm:t>
    </dgm:pt>
    <dgm:pt modelId="{E7E061F2-01C6-4089-B15B-2B8072010FEF}" type="parTrans" cxnId="{A32FD3EE-1449-4C10-A657-07C82C1B9340}">
      <dgm:prSet/>
      <dgm:spPr/>
      <dgm:t>
        <a:bodyPr/>
        <a:lstStyle/>
        <a:p>
          <a:endParaRPr lang="zh-TW" altLang="en-US"/>
        </a:p>
      </dgm:t>
    </dgm:pt>
    <dgm:pt modelId="{53DD0225-4480-48AF-987F-41DE85F96D1B}" type="sibTrans" cxnId="{A32FD3EE-1449-4C10-A657-07C82C1B9340}">
      <dgm:prSet/>
      <dgm:spPr/>
      <dgm:t>
        <a:bodyPr/>
        <a:lstStyle/>
        <a:p>
          <a:endParaRPr lang="zh-TW" altLang="en-US"/>
        </a:p>
      </dgm:t>
    </dgm:pt>
    <dgm:pt modelId="{1911A902-6492-4F8B-B0D1-198ECC9A7415}">
      <dgm:prSet custT="1"/>
      <dgm:spPr/>
      <dgm:t>
        <a:bodyPr tIns="324000" anchor="ctr" anchorCtr="0"/>
        <a:lstStyle/>
        <a:p>
          <a:pPr marL="0" indent="0">
            <a:lnSpc>
              <a:spcPts val="2600"/>
            </a:lnSpc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學年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度</a:t>
          </a:r>
          <a:r>
            <a:rPr kumimoji="0" lang="zh-TW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國立臺北教育大學音樂系、國立</a:t>
          </a:r>
          <a:r>
            <a:rPr kumimoji="0" lang="zh-TW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臺北藝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術大學音樂學系及美術學系錄取並完成報到者。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18916488-BB08-413E-80E4-B7AF3A742CBA}" type="parTrans" cxnId="{63C30556-D873-46A3-AF1D-5262E34A229A}">
      <dgm:prSet/>
      <dgm:spPr/>
      <dgm:t>
        <a:bodyPr/>
        <a:lstStyle/>
        <a:p>
          <a:endParaRPr lang="zh-TW" altLang="en-US"/>
        </a:p>
      </dgm:t>
    </dgm:pt>
    <dgm:pt modelId="{676BF609-309D-4658-9FD1-3B73F5FBAD88}" type="sibTrans" cxnId="{63C30556-D873-46A3-AF1D-5262E34A229A}">
      <dgm:prSet/>
      <dgm:spPr/>
      <dgm:t>
        <a:bodyPr/>
        <a:lstStyle/>
        <a:p>
          <a:endParaRPr lang="zh-TW" altLang="en-US"/>
        </a:p>
      </dgm:t>
    </dgm:pt>
    <dgm:pt modelId="{6FC5BC30-B084-4859-B2E5-B128736698DD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</dgm:pt>
    <dgm:pt modelId="{3878939C-ACF2-4D64-95D1-CA85748E517C}" type="pres">
      <dgm:prSet presAssocID="{36A71CA8-424D-43B0-885E-36A1F936C3CF}" presName="parentLin" presStyleCnt="0"/>
      <dgm:spPr/>
    </dgm:pt>
    <dgm:pt modelId="{5161C88C-74A8-430D-BB81-D343989DBB6C}" type="pres">
      <dgm:prSet presAssocID="{36A71CA8-424D-43B0-885E-36A1F936C3CF}" presName="parentLeftMargin" presStyleLbl="node1" presStyleIdx="0" presStyleCnt="2"/>
      <dgm:spPr/>
    </dgm:pt>
    <dgm:pt modelId="{D23E3E88-A1F2-4A4B-B205-73FF6997A88D}" type="pres">
      <dgm:prSet presAssocID="{36A71CA8-424D-43B0-885E-36A1F936C3CF}" presName="parentText" presStyleLbl="node1" presStyleIdx="0" presStyleCnt="2" custScaleX="132365" custScaleY="49840" custLinFactNeighborX="-49800" custLinFactNeighborY="-19888">
        <dgm:presLayoutVars>
          <dgm:chMax val="0"/>
          <dgm:bulletEnabled val="1"/>
        </dgm:presLayoutVars>
      </dgm:prSet>
      <dgm:spPr/>
    </dgm:pt>
    <dgm:pt modelId="{DC73D2D0-12E1-4C0D-B1C0-7F326E386578}" type="pres">
      <dgm:prSet presAssocID="{36A71CA8-424D-43B0-885E-36A1F936C3CF}" presName="negativeSpace" presStyleCnt="0"/>
      <dgm:spPr/>
    </dgm:pt>
    <dgm:pt modelId="{102EF5FC-2A82-4F40-B393-9FC6EF156D72}" type="pres">
      <dgm:prSet presAssocID="{36A71CA8-424D-43B0-885E-36A1F936C3CF}" presName="childText" presStyleLbl="conFgAcc1" presStyleIdx="0" presStyleCnt="2" custScaleX="100000" custScaleY="107922" custLinFactY="9696" custLinFactNeighborY="100000">
        <dgm:presLayoutVars>
          <dgm:bulletEnabled val="1"/>
        </dgm:presLayoutVars>
      </dgm:prSet>
      <dgm:spPr/>
    </dgm:pt>
    <dgm:pt modelId="{AEDE92F6-6FAC-4712-B116-05A110993E25}" type="pres">
      <dgm:prSet presAssocID="{4531E673-D44D-4755-B8A9-68DE0CCC52E4}" presName="spaceBetweenRectangles" presStyleCnt="0"/>
      <dgm:spPr/>
    </dgm:pt>
    <dgm:pt modelId="{A4F76A04-EC07-4484-8EF8-EDE88AB91775}" type="pres">
      <dgm:prSet presAssocID="{10DFD4E3-57D8-45DC-BD5B-5EF735DC3E1F}" presName="parentLin" presStyleCnt="0"/>
      <dgm:spPr/>
    </dgm:pt>
    <dgm:pt modelId="{4DF4EEDF-367C-4FE6-B737-AB2FEA399D1B}" type="pres">
      <dgm:prSet presAssocID="{10DFD4E3-57D8-45DC-BD5B-5EF735DC3E1F}" presName="parentLeftMargin" presStyleLbl="node1" presStyleIdx="0" presStyleCnt="2"/>
      <dgm:spPr/>
    </dgm:pt>
    <dgm:pt modelId="{41B8DBDB-90C4-492B-883F-EF10CD32687C}" type="pres">
      <dgm:prSet presAssocID="{10DFD4E3-57D8-45DC-BD5B-5EF735DC3E1F}" presName="parentText" presStyleLbl="node1" presStyleIdx="1" presStyleCnt="2" custAng="0" custScaleX="149024" custScaleY="50496" custLinFactNeighborX="-49800" custLinFactNeighborY="-80">
        <dgm:presLayoutVars>
          <dgm:chMax val="0"/>
          <dgm:bulletEnabled val="1"/>
        </dgm:presLayoutVars>
      </dgm:prSet>
      <dgm:spPr/>
    </dgm:pt>
    <dgm:pt modelId="{A9CE11C8-D51D-4589-A80A-E899C79B4292}" type="pres">
      <dgm:prSet presAssocID="{10DFD4E3-57D8-45DC-BD5B-5EF735DC3E1F}" presName="negativeSpace" presStyleCnt="0"/>
      <dgm:spPr/>
    </dgm:pt>
    <dgm:pt modelId="{432C6864-3E3B-499F-94FF-8FA7580E8A60}" type="pres">
      <dgm:prSet presAssocID="{10DFD4E3-57D8-45DC-BD5B-5EF735DC3E1F}" presName="childText" presStyleLbl="conFgAcc1" presStyleIdx="1" presStyleCnt="2" custAng="0" custScaleX="100000" custScaleY="87549" custLinFactNeighborY="1996">
        <dgm:presLayoutVars>
          <dgm:bulletEnabled val="1"/>
        </dgm:presLayoutVars>
      </dgm:prSet>
      <dgm:spPr/>
    </dgm:pt>
  </dgm:ptLst>
  <dgm:cxnLst>
    <dgm:cxn modelId="{C63D5A0A-2AC2-4EF6-A87B-90E513F72C85}" srcId="{36A71CA8-424D-43B0-885E-36A1F936C3CF}" destId="{B1014872-DA90-4CA8-A352-7A174331058B}" srcOrd="0" destOrd="0" parTransId="{46A0ED77-FED6-4A34-A0C2-A8C8D883DB34}" sibTransId="{E7631219-DAD9-4180-A36F-E2B79A451B66}"/>
    <dgm:cxn modelId="{FAC40715-C95A-4D07-B94F-90F0C112D798}" srcId="{B5AAFE08-CF64-4CA3-A1AF-C6A976ED3699}" destId="{36A71CA8-424D-43B0-885E-36A1F936C3CF}" srcOrd="0" destOrd="0" parTransId="{B4594C23-44D8-492F-A056-A5263EB76E2E}" sibTransId="{4531E673-D44D-4755-B8A9-68DE0CCC52E4}"/>
    <dgm:cxn modelId="{B6FDE316-1B6A-420D-8C41-CF8D6771BC16}" srcId="{B5AAFE08-CF64-4CA3-A1AF-C6A976ED3699}" destId="{10DFD4E3-57D8-45DC-BD5B-5EF735DC3E1F}" srcOrd="1" destOrd="0" parTransId="{CE964C28-8B8D-41C5-AAF6-91A3EE47AEE5}" sibTransId="{42377F51-E478-40EA-877C-CACF031652BC}"/>
    <dgm:cxn modelId="{9B4AD72E-FE01-44D8-A011-0E7F9D955A3C}" type="presOf" srcId="{10DFD4E3-57D8-45DC-BD5B-5EF735DC3E1F}" destId="{41B8DBDB-90C4-492B-883F-EF10CD32687C}" srcOrd="1" destOrd="0" presId="urn:microsoft.com/office/officeart/2005/8/layout/list1"/>
    <dgm:cxn modelId="{5B644C31-2B65-4FE7-B88B-6DC278845B87}" type="presOf" srcId="{1911A902-6492-4F8B-B0D1-198ECC9A7415}" destId="{102EF5FC-2A82-4F40-B393-9FC6EF156D72}" srcOrd="0" destOrd="1" presId="urn:microsoft.com/office/officeart/2005/8/layout/list1"/>
    <dgm:cxn modelId="{C1E0A069-65AE-4F04-BBC1-73EA3B666325}" type="presOf" srcId="{36A71CA8-424D-43B0-885E-36A1F936C3CF}" destId="{5161C88C-74A8-430D-BB81-D343989DBB6C}" srcOrd="0" destOrd="0" presId="urn:microsoft.com/office/officeart/2005/8/layout/list1"/>
    <dgm:cxn modelId="{63C30556-D873-46A3-AF1D-5262E34A229A}" srcId="{36A71CA8-424D-43B0-885E-36A1F936C3CF}" destId="{1911A902-6492-4F8B-B0D1-198ECC9A7415}" srcOrd="1" destOrd="0" parTransId="{18916488-BB08-413E-80E4-B7AF3A742CBA}" sibTransId="{676BF609-309D-4658-9FD1-3B73F5FBAD88}"/>
    <dgm:cxn modelId="{478A9857-F761-4E2B-9A70-6F175B6FB2A5}" type="presOf" srcId="{5DBC98E7-6CF1-402D-9AE3-C5F068E2AED9}" destId="{432C6864-3E3B-499F-94FF-8FA7580E8A60}" srcOrd="0" destOrd="1" presId="urn:microsoft.com/office/officeart/2005/8/layout/list1"/>
    <dgm:cxn modelId="{F21FD77B-B5CD-454F-A0F2-CDCC57E18C02}" type="presOf" srcId="{B1014872-DA90-4CA8-A352-7A174331058B}" destId="{102EF5FC-2A82-4F40-B393-9FC6EF156D72}" srcOrd="0" destOrd="0" presId="urn:microsoft.com/office/officeart/2005/8/layout/list1"/>
    <dgm:cxn modelId="{FD852097-7701-4B72-A176-21A88C1603D8}" type="presOf" srcId="{8017CFDC-34F4-4906-824C-7DD49C0FA7AA}" destId="{432C6864-3E3B-499F-94FF-8FA7580E8A60}" srcOrd="0" destOrd="0" presId="urn:microsoft.com/office/officeart/2005/8/layout/list1"/>
    <dgm:cxn modelId="{A3F0BF97-CBE3-4D34-9866-23809E63A10C}" type="presOf" srcId="{B5AAFE08-CF64-4CA3-A1AF-C6A976ED3699}" destId="{6FC5BC30-B084-4859-B2E5-B128736698DD}" srcOrd="0" destOrd="0" presId="urn:microsoft.com/office/officeart/2005/8/layout/list1"/>
    <dgm:cxn modelId="{182FA1DC-BF84-43BC-8ED1-432FA9F38AD4}" srcId="{10DFD4E3-57D8-45DC-BD5B-5EF735DC3E1F}" destId="{5DBC98E7-6CF1-402D-9AE3-C5F068E2AED9}" srcOrd="1" destOrd="0" parTransId="{0C583595-ADFE-425A-9D1E-0067CEDCFCCC}" sibTransId="{F0590398-761B-4DB9-ADA1-45849BEF213D}"/>
    <dgm:cxn modelId="{3D43E6DE-8EDF-496E-B77C-6A73B73BF320}" type="presOf" srcId="{36A71CA8-424D-43B0-885E-36A1F936C3CF}" destId="{D23E3E88-A1F2-4A4B-B205-73FF6997A88D}" srcOrd="1" destOrd="0" presId="urn:microsoft.com/office/officeart/2005/8/layout/list1"/>
    <dgm:cxn modelId="{A32FD3EE-1449-4C10-A657-07C82C1B9340}" srcId="{10DFD4E3-57D8-45DC-BD5B-5EF735DC3E1F}" destId="{8017CFDC-34F4-4906-824C-7DD49C0FA7AA}" srcOrd="0" destOrd="0" parTransId="{E7E061F2-01C6-4089-B15B-2B8072010FEF}" sibTransId="{53DD0225-4480-48AF-987F-41DE85F96D1B}"/>
    <dgm:cxn modelId="{435FEEFF-62B5-4FB1-B5BB-034FC25521A6}" type="presOf" srcId="{10DFD4E3-57D8-45DC-BD5B-5EF735DC3E1F}" destId="{4DF4EEDF-367C-4FE6-B737-AB2FEA399D1B}" srcOrd="0" destOrd="0" presId="urn:microsoft.com/office/officeart/2005/8/layout/list1"/>
    <dgm:cxn modelId="{3E55E6C2-2881-4EA7-A58A-A28E9C6E23F4}" type="presParOf" srcId="{6FC5BC30-B084-4859-B2E5-B128736698DD}" destId="{3878939C-ACF2-4D64-95D1-CA85748E517C}" srcOrd="0" destOrd="0" presId="urn:microsoft.com/office/officeart/2005/8/layout/list1"/>
    <dgm:cxn modelId="{7938377E-3A6A-4AE9-807D-2CBD79CA230C}" type="presParOf" srcId="{3878939C-ACF2-4D64-95D1-CA85748E517C}" destId="{5161C88C-74A8-430D-BB81-D343989DBB6C}" srcOrd="0" destOrd="0" presId="urn:microsoft.com/office/officeart/2005/8/layout/list1"/>
    <dgm:cxn modelId="{9A9952DC-B209-4B42-8603-FA1744EB35E0}" type="presParOf" srcId="{3878939C-ACF2-4D64-95D1-CA85748E517C}" destId="{D23E3E88-A1F2-4A4B-B205-73FF6997A88D}" srcOrd="1" destOrd="0" presId="urn:microsoft.com/office/officeart/2005/8/layout/list1"/>
    <dgm:cxn modelId="{29B892BD-376D-4249-8139-EDA73180D963}" type="presParOf" srcId="{6FC5BC30-B084-4859-B2E5-B128736698DD}" destId="{DC73D2D0-12E1-4C0D-B1C0-7F326E386578}" srcOrd="1" destOrd="0" presId="urn:microsoft.com/office/officeart/2005/8/layout/list1"/>
    <dgm:cxn modelId="{D186152A-CDA8-4BAD-AB46-9C77731955FD}" type="presParOf" srcId="{6FC5BC30-B084-4859-B2E5-B128736698DD}" destId="{102EF5FC-2A82-4F40-B393-9FC6EF156D72}" srcOrd="2" destOrd="0" presId="urn:microsoft.com/office/officeart/2005/8/layout/list1"/>
    <dgm:cxn modelId="{593724F3-B47B-44D4-A66B-9FB16202DED3}" type="presParOf" srcId="{6FC5BC30-B084-4859-B2E5-B128736698DD}" destId="{AEDE92F6-6FAC-4712-B116-05A110993E25}" srcOrd="3" destOrd="0" presId="urn:microsoft.com/office/officeart/2005/8/layout/list1"/>
    <dgm:cxn modelId="{4AAA300B-AE92-49AA-92DD-12FDCBDDD205}" type="presParOf" srcId="{6FC5BC30-B084-4859-B2E5-B128736698DD}" destId="{A4F76A04-EC07-4484-8EF8-EDE88AB91775}" srcOrd="4" destOrd="0" presId="urn:microsoft.com/office/officeart/2005/8/layout/list1"/>
    <dgm:cxn modelId="{D46993EF-C96F-41EA-8DB2-25082F1EBB97}" type="presParOf" srcId="{A4F76A04-EC07-4484-8EF8-EDE88AB91775}" destId="{4DF4EEDF-367C-4FE6-B737-AB2FEA399D1B}" srcOrd="0" destOrd="0" presId="urn:microsoft.com/office/officeart/2005/8/layout/list1"/>
    <dgm:cxn modelId="{D6C8111E-21A5-47A5-8AA9-3F93005E1AB1}" type="presParOf" srcId="{A4F76A04-EC07-4484-8EF8-EDE88AB91775}" destId="{41B8DBDB-90C4-492B-883F-EF10CD32687C}" srcOrd="1" destOrd="0" presId="urn:microsoft.com/office/officeart/2005/8/layout/list1"/>
    <dgm:cxn modelId="{029C1324-8811-484F-8875-F8261AB13544}" type="presParOf" srcId="{6FC5BC30-B084-4859-B2E5-B128736698DD}" destId="{A9CE11C8-D51D-4589-A80A-E899C79B4292}" srcOrd="5" destOrd="0" presId="urn:microsoft.com/office/officeart/2005/8/layout/list1"/>
    <dgm:cxn modelId="{5049C6F4-414F-48D2-8B54-9A15871FA008}" type="presParOf" srcId="{6FC5BC30-B084-4859-B2E5-B128736698DD}" destId="{432C6864-3E3B-499F-94FF-8FA7580E8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1014872-DA90-4CA8-A352-7A174331058B}">
      <dgm:prSet custT="1"/>
      <dgm:spPr/>
      <dgm:t>
        <a:bodyPr/>
        <a:lstStyle/>
        <a:p>
          <a:pPr marL="358775" indent="-3587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甲生仍可參加申請入學統一分發，且分發結果公告後甲生如獲分發至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校，不影響其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校的分發錄取資格。</a:t>
          </a:r>
          <a:endParaRPr kumimoji="0" lang="en-US" altLang="zh-TW" sz="2000" b="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46A0ED77-FED6-4A34-A0C2-A8C8D883DB34}" type="par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E7631219-DAD9-4180-A36F-E2B79A451B66}" type="sibTrans" cxnId="{C63D5A0A-2AC2-4EF6-A87B-90E513F72C85}">
      <dgm:prSet/>
      <dgm:spPr/>
      <dgm:t>
        <a:bodyPr/>
        <a:lstStyle/>
        <a:p>
          <a:endParaRPr lang="zh-TW" altLang="en-US" sz="2800"/>
        </a:p>
      </dgm:t>
    </dgm:pt>
    <dgm:pt modelId="{10DFD4E3-57D8-45DC-BD5B-5EF735DC3E1F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marL="717550" indent="-717550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例二：乙生於統一分發結果公告後，獲分發至申請入學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校，後來又接獲四技申請入學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校的報到通知。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CE964C28-8B8D-41C5-AAF6-91A3EE47AEE5}" type="par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42377F51-E478-40EA-877C-CACF031652BC}" type="sibTrans" cxnId="{B6FDE316-1B6A-420D-8C41-CF8D6771BC16}">
      <dgm:prSet/>
      <dgm:spPr/>
      <dgm:t>
        <a:bodyPr/>
        <a:lstStyle/>
        <a:p>
          <a:endParaRPr lang="zh-TW" altLang="en-US"/>
        </a:p>
      </dgm:t>
    </dgm:pt>
    <dgm:pt modelId="{36A71CA8-424D-43B0-885E-36A1F936C3C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marL="717550" indent="-717550" algn="just" defTabSz="8032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例一：甲生於申請入學有錄取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校，於統一分發結果公告前，因分發結果未定，故甲生已先到四技申請入學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B4594C23-44D8-492F-A056-A5263EB76E2E}" type="par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4531E673-D44D-4755-B8A9-68DE0CCC52E4}" type="sibTrans" cxnId="{FAC40715-C95A-4D07-B94F-90F0C112D798}">
      <dgm:prSet/>
      <dgm:spPr/>
      <dgm:t>
        <a:bodyPr/>
        <a:lstStyle/>
        <a:p>
          <a:endParaRPr lang="zh-TW" altLang="en-US"/>
        </a:p>
      </dgm:t>
    </dgm:pt>
    <dgm:pt modelId="{E668F60F-B0E5-4793-95A4-F15331FDE932}">
      <dgm:prSet custT="1"/>
      <dgm:spPr/>
      <dgm:t>
        <a:bodyPr/>
        <a:lstStyle/>
        <a:p>
          <a:pPr marL="358775" indent="-358775"/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但仍建議甲生可主動向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、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其中之一校聲明放棄入學資格，使大學名額得以回流至「大學分發入學」使用。</a:t>
          </a:r>
          <a:endParaRPr kumimoji="0" lang="en-US" altLang="zh-TW" sz="20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6E572FDB-AFEB-44E1-8505-2BB17CC564FF}" type="parTrans" cxnId="{413A3ADA-24FC-4FE5-9B72-E10E2DD93B8D}">
      <dgm:prSet/>
      <dgm:spPr/>
      <dgm:t>
        <a:bodyPr/>
        <a:lstStyle/>
        <a:p>
          <a:endParaRPr lang="zh-TW" altLang="en-US"/>
        </a:p>
      </dgm:t>
    </dgm:pt>
    <dgm:pt modelId="{617C12BA-B792-4214-AF9F-6C68BD3FA328}" type="sibTrans" cxnId="{413A3ADA-24FC-4FE5-9B72-E10E2DD93B8D}">
      <dgm:prSet/>
      <dgm:spPr/>
      <dgm:t>
        <a:bodyPr/>
        <a:lstStyle/>
        <a:p>
          <a:endParaRPr lang="zh-TW" altLang="en-US"/>
        </a:p>
      </dgm:t>
    </dgm:pt>
    <dgm:pt modelId="{5DBC98E7-6CF1-402D-9AE3-C5F068E2AED9}">
      <dgm:prSet custT="1"/>
      <dgm:spPr/>
      <dgm:t>
        <a:bodyPr/>
        <a:lstStyle/>
        <a:p>
          <a:pPr marL="358775" indent="-358775"/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乙生至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校報到前，應先向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校聲明放棄入學資格，否則一經發現，即取消其</a:t>
          </a:r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校的入學資格。</a:t>
          </a:r>
          <a:endParaRPr kumimoji="0" lang="en-US" altLang="zh-TW" sz="2000" b="1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gm:t>
    </dgm:pt>
    <dgm:pt modelId="{0C583595-ADFE-425A-9D1E-0067CEDCFCCC}" type="par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F0590398-761B-4DB9-ADA1-45849BEF213D}" type="sibTrans" cxnId="{182FA1DC-BF84-43BC-8ED1-432FA9F38AD4}">
      <dgm:prSet/>
      <dgm:spPr/>
      <dgm:t>
        <a:bodyPr/>
        <a:lstStyle/>
        <a:p>
          <a:endParaRPr lang="zh-TW" altLang="en-US"/>
        </a:p>
      </dgm:t>
    </dgm:pt>
    <dgm:pt modelId="{6FC5BC30-B084-4859-B2E5-B128736698DD}" type="pres">
      <dgm:prSet presAssocID="{B5AAFE08-CF64-4CA3-A1AF-C6A976ED3699}" presName="linear" presStyleCnt="0">
        <dgm:presLayoutVars>
          <dgm:dir/>
          <dgm:animLvl val="lvl"/>
          <dgm:resizeHandles val="exact"/>
        </dgm:presLayoutVars>
      </dgm:prSet>
      <dgm:spPr/>
    </dgm:pt>
    <dgm:pt modelId="{3878939C-ACF2-4D64-95D1-CA85748E517C}" type="pres">
      <dgm:prSet presAssocID="{36A71CA8-424D-43B0-885E-36A1F936C3CF}" presName="parentLin" presStyleCnt="0"/>
      <dgm:spPr/>
    </dgm:pt>
    <dgm:pt modelId="{5161C88C-74A8-430D-BB81-D343989DBB6C}" type="pres">
      <dgm:prSet presAssocID="{36A71CA8-424D-43B0-885E-36A1F936C3CF}" presName="parentLeftMargin" presStyleLbl="node1" presStyleIdx="0" presStyleCnt="2"/>
      <dgm:spPr/>
    </dgm:pt>
    <dgm:pt modelId="{D23E3E88-A1F2-4A4B-B205-73FF6997A88D}" type="pres">
      <dgm:prSet presAssocID="{36A71CA8-424D-43B0-885E-36A1F936C3CF}" presName="parentText" presStyleLbl="node1" presStyleIdx="0" presStyleCnt="2" custScaleX="125785" custScaleY="33947" custLinFactNeighborX="-49800" custLinFactNeighborY="-19888">
        <dgm:presLayoutVars>
          <dgm:chMax val="0"/>
          <dgm:bulletEnabled val="1"/>
        </dgm:presLayoutVars>
      </dgm:prSet>
      <dgm:spPr/>
    </dgm:pt>
    <dgm:pt modelId="{DC73D2D0-12E1-4C0D-B1C0-7F326E386578}" type="pres">
      <dgm:prSet presAssocID="{36A71CA8-424D-43B0-885E-36A1F936C3CF}" presName="negativeSpace" presStyleCnt="0"/>
      <dgm:spPr/>
    </dgm:pt>
    <dgm:pt modelId="{102EF5FC-2A82-4F40-B393-9FC6EF156D72}" type="pres">
      <dgm:prSet presAssocID="{36A71CA8-424D-43B0-885E-36A1F936C3CF}" presName="childText" presStyleLbl="conFgAcc1" presStyleIdx="0" presStyleCnt="2" custScaleX="99424" custScaleY="63095" custLinFactNeighborY="98838">
        <dgm:presLayoutVars>
          <dgm:bulletEnabled val="1"/>
        </dgm:presLayoutVars>
      </dgm:prSet>
      <dgm:spPr/>
    </dgm:pt>
    <dgm:pt modelId="{AEDE92F6-6FAC-4712-B116-05A110993E25}" type="pres">
      <dgm:prSet presAssocID="{4531E673-D44D-4755-B8A9-68DE0CCC52E4}" presName="spaceBetweenRectangles" presStyleCnt="0"/>
      <dgm:spPr/>
    </dgm:pt>
    <dgm:pt modelId="{A4F76A04-EC07-4484-8EF8-EDE88AB91775}" type="pres">
      <dgm:prSet presAssocID="{10DFD4E3-57D8-45DC-BD5B-5EF735DC3E1F}" presName="parentLin" presStyleCnt="0"/>
      <dgm:spPr/>
    </dgm:pt>
    <dgm:pt modelId="{4DF4EEDF-367C-4FE6-B737-AB2FEA399D1B}" type="pres">
      <dgm:prSet presAssocID="{10DFD4E3-57D8-45DC-BD5B-5EF735DC3E1F}" presName="parentLeftMargin" presStyleLbl="node1" presStyleIdx="0" presStyleCnt="2"/>
      <dgm:spPr/>
    </dgm:pt>
    <dgm:pt modelId="{41B8DBDB-90C4-492B-883F-EF10CD32687C}" type="pres">
      <dgm:prSet presAssocID="{10DFD4E3-57D8-45DC-BD5B-5EF735DC3E1F}" presName="parentText" presStyleLbl="node1" presStyleIdx="1" presStyleCnt="2" custScaleX="125174" custScaleY="38428" custLinFactNeighborX="-49800">
        <dgm:presLayoutVars>
          <dgm:chMax val="0"/>
          <dgm:bulletEnabled val="1"/>
        </dgm:presLayoutVars>
      </dgm:prSet>
      <dgm:spPr/>
    </dgm:pt>
    <dgm:pt modelId="{A9CE11C8-D51D-4589-A80A-E899C79B4292}" type="pres">
      <dgm:prSet presAssocID="{10DFD4E3-57D8-45DC-BD5B-5EF735DC3E1F}" presName="negativeSpace" presStyleCnt="0"/>
      <dgm:spPr/>
    </dgm:pt>
    <dgm:pt modelId="{432C6864-3E3B-499F-94FF-8FA7580E8A60}" type="pres">
      <dgm:prSet presAssocID="{10DFD4E3-57D8-45DC-BD5B-5EF735DC3E1F}" presName="childText" presStyleLbl="conFgAcc1" presStyleIdx="1" presStyleCnt="2" custScaleX="100000" custScaleY="45166" custLinFactNeighborY="78735">
        <dgm:presLayoutVars>
          <dgm:bulletEnabled val="1"/>
        </dgm:presLayoutVars>
      </dgm:prSet>
      <dgm:spPr/>
    </dgm:pt>
  </dgm:ptLst>
  <dgm:cxnLst>
    <dgm:cxn modelId="{D429BC05-3FEC-4570-AB07-6C950EA30F6E}" type="presOf" srcId="{10DFD4E3-57D8-45DC-BD5B-5EF735DC3E1F}" destId="{41B8DBDB-90C4-492B-883F-EF10CD32687C}" srcOrd="1" destOrd="0" presId="urn:microsoft.com/office/officeart/2005/8/layout/list1"/>
    <dgm:cxn modelId="{C5C0420A-2A60-4B7B-B830-B6AD53683739}" type="presOf" srcId="{5DBC98E7-6CF1-402D-9AE3-C5F068E2AED9}" destId="{432C6864-3E3B-499F-94FF-8FA7580E8A60}" srcOrd="0" destOrd="0" presId="urn:microsoft.com/office/officeart/2005/8/layout/list1"/>
    <dgm:cxn modelId="{C63D5A0A-2AC2-4EF6-A87B-90E513F72C85}" srcId="{36A71CA8-424D-43B0-885E-36A1F936C3CF}" destId="{B1014872-DA90-4CA8-A352-7A174331058B}" srcOrd="0" destOrd="0" parTransId="{46A0ED77-FED6-4A34-A0C2-A8C8D883DB34}" sibTransId="{E7631219-DAD9-4180-A36F-E2B79A451B66}"/>
    <dgm:cxn modelId="{FAC40715-C95A-4D07-B94F-90F0C112D798}" srcId="{B5AAFE08-CF64-4CA3-A1AF-C6A976ED3699}" destId="{36A71CA8-424D-43B0-885E-36A1F936C3CF}" srcOrd="0" destOrd="0" parTransId="{B4594C23-44D8-492F-A056-A5263EB76E2E}" sibTransId="{4531E673-D44D-4755-B8A9-68DE0CCC52E4}"/>
    <dgm:cxn modelId="{B6FDE316-1B6A-420D-8C41-CF8D6771BC16}" srcId="{B5AAFE08-CF64-4CA3-A1AF-C6A976ED3699}" destId="{10DFD4E3-57D8-45DC-BD5B-5EF735DC3E1F}" srcOrd="1" destOrd="0" parTransId="{CE964C28-8B8D-41C5-AAF6-91A3EE47AEE5}" sibTransId="{42377F51-E478-40EA-877C-CACF031652BC}"/>
    <dgm:cxn modelId="{21AE282D-3257-4523-965D-1D40D87FDF8F}" type="presOf" srcId="{B1014872-DA90-4CA8-A352-7A174331058B}" destId="{102EF5FC-2A82-4F40-B393-9FC6EF156D72}" srcOrd="0" destOrd="0" presId="urn:microsoft.com/office/officeart/2005/8/layout/list1"/>
    <dgm:cxn modelId="{A2817D2D-71BC-44FA-958C-E43379E9A38F}" type="presOf" srcId="{36A71CA8-424D-43B0-885E-36A1F936C3CF}" destId="{5161C88C-74A8-430D-BB81-D343989DBB6C}" srcOrd="0" destOrd="0" presId="urn:microsoft.com/office/officeart/2005/8/layout/list1"/>
    <dgm:cxn modelId="{F635B887-C17B-48B4-9176-0EFE92AAE542}" type="presOf" srcId="{E668F60F-B0E5-4793-95A4-F15331FDE932}" destId="{102EF5FC-2A82-4F40-B393-9FC6EF156D72}" srcOrd="0" destOrd="1" presId="urn:microsoft.com/office/officeart/2005/8/layout/list1"/>
    <dgm:cxn modelId="{A3F0BF97-CBE3-4D34-9866-23809E63A10C}" type="presOf" srcId="{B5AAFE08-CF64-4CA3-A1AF-C6A976ED3699}" destId="{6FC5BC30-B084-4859-B2E5-B128736698DD}" srcOrd="0" destOrd="0" presId="urn:microsoft.com/office/officeart/2005/8/layout/list1"/>
    <dgm:cxn modelId="{1A768EB1-C5FD-476B-8DF4-D36FAAF7DE16}" type="presOf" srcId="{10DFD4E3-57D8-45DC-BD5B-5EF735DC3E1F}" destId="{4DF4EEDF-367C-4FE6-B737-AB2FEA399D1B}" srcOrd="0" destOrd="0" presId="urn:microsoft.com/office/officeart/2005/8/layout/list1"/>
    <dgm:cxn modelId="{856018C2-0691-4203-AB4E-C7BBBE8434EC}" type="presOf" srcId="{36A71CA8-424D-43B0-885E-36A1F936C3CF}" destId="{D23E3E88-A1F2-4A4B-B205-73FF6997A88D}" srcOrd="1" destOrd="0" presId="urn:microsoft.com/office/officeart/2005/8/layout/list1"/>
    <dgm:cxn modelId="{413A3ADA-24FC-4FE5-9B72-E10E2DD93B8D}" srcId="{36A71CA8-424D-43B0-885E-36A1F936C3CF}" destId="{E668F60F-B0E5-4793-95A4-F15331FDE932}" srcOrd="1" destOrd="0" parTransId="{6E572FDB-AFEB-44E1-8505-2BB17CC564FF}" sibTransId="{617C12BA-B792-4214-AF9F-6C68BD3FA328}"/>
    <dgm:cxn modelId="{182FA1DC-BF84-43BC-8ED1-432FA9F38AD4}" srcId="{10DFD4E3-57D8-45DC-BD5B-5EF735DC3E1F}" destId="{5DBC98E7-6CF1-402D-9AE3-C5F068E2AED9}" srcOrd="0" destOrd="0" parTransId="{0C583595-ADFE-425A-9D1E-0067CEDCFCCC}" sibTransId="{F0590398-761B-4DB9-ADA1-45849BEF213D}"/>
    <dgm:cxn modelId="{896F1205-F3C4-4429-B701-C06D0D2B1228}" type="presParOf" srcId="{6FC5BC30-B084-4859-B2E5-B128736698DD}" destId="{3878939C-ACF2-4D64-95D1-CA85748E517C}" srcOrd="0" destOrd="0" presId="urn:microsoft.com/office/officeart/2005/8/layout/list1"/>
    <dgm:cxn modelId="{96B6EE8E-0A76-4E67-81F1-F5F5634C91A7}" type="presParOf" srcId="{3878939C-ACF2-4D64-95D1-CA85748E517C}" destId="{5161C88C-74A8-430D-BB81-D343989DBB6C}" srcOrd="0" destOrd="0" presId="urn:microsoft.com/office/officeart/2005/8/layout/list1"/>
    <dgm:cxn modelId="{F1F1E4F8-1BF4-4CAD-B8BE-C7CCD753D961}" type="presParOf" srcId="{3878939C-ACF2-4D64-95D1-CA85748E517C}" destId="{D23E3E88-A1F2-4A4B-B205-73FF6997A88D}" srcOrd="1" destOrd="0" presId="urn:microsoft.com/office/officeart/2005/8/layout/list1"/>
    <dgm:cxn modelId="{FD906EEF-1435-4D43-9408-D36500E4E2A1}" type="presParOf" srcId="{6FC5BC30-B084-4859-B2E5-B128736698DD}" destId="{DC73D2D0-12E1-4C0D-B1C0-7F326E386578}" srcOrd="1" destOrd="0" presId="urn:microsoft.com/office/officeart/2005/8/layout/list1"/>
    <dgm:cxn modelId="{3DBDF8D7-578F-4FB7-A797-C32E62A495FA}" type="presParOf" srcId="{6FC5BC30-B084-4859-B2E5-B128736698DD}" destId="{102EF5FC-2A82-4F40-B393-9FC6EF156D72}" srcOrd="2" destOrd="0" presId="urn:microsoft.com/office/officeart/2005/8/layout/list1"/>
    <dgm:cxn modelId="{1E4F5174-839F-4EA6-8F77-4CEC61F42D86}" type="presParOf" srcId="{6FC5BC30-B084-4859-B2E5-B128736698DD}" destId="{AEDE92F6-6FAC-4712-B116-05A110993E25}" srcOrd="3" destOrd="0" presId="urn:microsoft.com/office/officeart/2005/8/layout/list1"/>
    <dgm:cxn modelId="{FA1DB675-0C01-41AE-B242-C021216B04D1}" type="presParOf" srcId="{6FC5BC30-B084-4859-B2E5-B128736698DD}" destId="{A4F76A04-EC07-4484-8EF8-EDE88AB91775}" srcOrd="4" destOrd="0" presId="urn:microsoft.com/office/officeart/2005/8/layout/list1"/>
    <dgm:cxn modelId="{BEBB2BDF-895C-491B-BF67-B119080415EE}" type="presParOf" srcId="{A4F76A04-EC07-4484-8EF8-EDE88AB91775}" destId="{4DF4EEDF-367C-4FE6-B737-AB2FEA399D1B}" srcOrd="0" destOrd="0" presId="urn:microsoft.com/office/officeart/2005/8/layout/list1"/>
    <dgm:cxn modelId="{08710A5C-D81B-4B27-A4A8-1CC1CE4F2C59}" type="presParOf" srcId="{A4F76A04-EC07-4484-8EF8-EDE88AB91775}" destId="{41B8DBDB-90C4-492B-883F-EF10CD32687C}" srcOrd="1" destOrd="0" presId="urn:microsoft.com/office/officeart/2005/8/layout/list1"/>
    <dgm:cxn modelId="{5E5D9CBA-2138-45DA-B729-B6212608D173}" type="presParOf" srcId="{6FC5BC30-B084-4859-B2E5-B128736698DD}" destId="{A9CE11C8-D51D-4589-A80A-E899C79B4292}" srcOrd="5" destOrd="0" presId="urn:microsoft.com/office/officeart/2005/8/layout/list1"/>
    <dgm:cxn modelId="{E20F34B8-15D0-4040-BDB5-BF6247F46D06}" type="presParOf" srcId="{6FC5BC30-B084-4859-B2E5-B128736698DD}" destId="{432C6864-3E3B-499F-94FF-8FA7580E8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7876D-3075-43CC-93AA-F04CC7E0F5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76357AE-277F-4DBC-A183-40DCFF9041E2}">
      <dgm:prSet phldrT="[文字]" custT="1"/>
      <dgm:spPr>
        <a:solidFill>
          <a:srgbClr val="7030A0"/>
        </a:solidFill>
      </dgm:spPr>
      <dgm:t>
        <a:bodyPr/>
        <a:lstStyle/>
        <a:p>
          <a:pPr marL="269875" indent="-269875"/>
          <a:r>
            <a: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※</a:t>
          </a:r>
          <a:r>
            <a:rPr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案例中其他入學管道僅以四技申請入學為例，其他入學管道包含四技申請入學、各大學單招、軍警校院招生等非屬大學申請入學之入學管道。</a:t>
          </a:r>
          <a:endParaRPr lang="zh-TW" altLang="en-US" sz="2000" dirty="0"/>
        </a:p>
      </dgm:t>
    </dgm:pt>
    <dgm:pt modelId="{71719C45-6D00-4D2F-B0E5-0BF91FAF22E5}" type="parTrans" cxnId="{325C6C9F-E95D-4A57-9CFF-5054CD5779E9}">
      <dgm:prSet/>
      <dgm:spPr/>
      <dgm:t>
        <a:bodyPr/>
        <a:lstStyle/>
        <a:p>
          <a:endParaRPr lang="zh-TW" altLang="en-US" sz="2000"/>
        </a:p>
      </dgm:t>
    </dgm:pt>
    <dgm:pt modelId="{65FC8223-0750-407E-BA91-08FF73BE21B3}" type="sibTrans" cxnId="{325C6C9F-E95D-4A57-9CFF-5054CD5779E9}">
      <dgm:prSet/>
      <dgm:spPr/>
      <dgm:t>
        <a:bodyPr/>
        <a:lstStyle/>
        <a:p>
          <a:endParaRPr lang="zh-TW" altLang="en-US" sz="2000"/>
        </a:p>
      </dgm:t>
    </dgm:pt>
    <dgm:pt modelId="{6F60A512-44C1-4FFD-B6B0-D91A27D3D1BD}" type="pres">
      <dgm:prSet presAssocID="{9617876D-3075-43CC-93AA-F04CC7E0F5DC}" presName="linear" presStyleCnt="0">
        <dgm:presLayoutVars>
          <dgm:animLvl val="lvl"/>
          <dgm:resizeHandles val="exact"/>
        </dgm:presLayoutVars>
      </dgm:prSet>
      <dgm:spPr/>
    </dgm:pt>
    <dgm:pt modelId="{8516D9FE-180E-41D1-86AA-8907290C0AC7}" type="pres">
      <dgm:prSet presAssocID="{176357AE-277F-4DBC-A183-40DCFF9041E2}" presName="parentText" presStyleLbl="node1" presStyleIdx="0" presStyleCnt="1" custScaleY="384907" custLinFactNeighborY="-17399">
        <dgm:presLayoutVars>
          <dgm:chMax val="0"/>
          <dgm:bulletEnabled val="1"/>
        </dgm:presLayoutVars>
      </dgm:prSet>
      <dgm:spPr/>
    </dgm:pt>
  </dgm:ptLst>
  <dgm:cxnLst>
    <dgm:cxn modelId="{18076723-3EB9-4D69-B5B7-73BE0A633C0A}" type="presOf" srcId="{9617876D-3075-43CC-93AA-F04CC7E0F5DC}" destId="{6F60A512-44C1-4FFD-B6B0-D91A27D3D1BD}" srcOrd="0" destOrd="0" presId="urn:microsoft.com/office/officeart/2005/8/layout/vList2"/>
    <dgm:cxn modelId="{325C6C9F-E95D-4A57-9CFF-5054CD5779E9}" srcId="{9617876D-3075-43CC-93AA-F04CC7E0F5DC}" destId="{176357AE-277F-4DBC-A183-40DCFF9041E2}" srcOrd="0" destOrd="0" parTransId="{71719C45-6D00-4D2F-B0E5-0BF91FAF22E5}" sibTransId="{65FC8223-0750-407E-BA91-08FF73BE21B3}"/>
    <dgm:cxn modelId="{5AF200B4-4145-44E5-BC71-B933705372AF}" type="presOf" srcId="{176357AE-277F-4DBC-A183-40DCFF9041E2}" destId="{8516D9FE-180E-41D1-86AA-8907290C0AC7}" srcOrd="0" destOrd="0" presId="urn:microsoft.com/office/officeart/2005/8/layout/vList2"/>
    <dgm:cxn modelId="{2BC726F1-358F-4A14-8B1D-1F3FD559C8E9}" type="presParOf" srcId="{6F60A512-44C1-4FFD-B6B0-D91A27D3D1BD}" destId="{8516D9FE-180E-41D1-86AA-8907290C0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D0557-09A9-4A0E-9534-A4A77097263B}">
      <dsp:nvSpPr>
        <dsp:cNvPr id="0" name=""/>
        <dsp:cNvSpPr/>
      </dsp:nvSpPr>
      <dsp:spPr>
        <a:xfrm>
          <a:off x="713684" y="478825"/>
          <a:ext cx="1282721" cy="172219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12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的級分總和較低，未通過超額篩選，此時仍超過預計甄試人數，故進行順序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  <a:endParaRPr lang="en-US" altLang="zh-TW" sz="1350" kern="1200" dirty="0">
            <a:solidFill>
              <a:schemeClr val="tx1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918919" y="478825"/>
        <a:ext cx="1077485" cy="1722194"/>
      </dsp:txXfrm>
    </dsp:sp>
    <dsp:sp modelId="{BA05DA78-6482-4DEB-94CC-F7346CE0F501}">
      <dsp:nvSpPr>
        <dsp:cNvPr id="0" name=""/>
        <dsp:cNvSpPr/>
      </dsp:nvSpPr>
      <dsp:spPr>
        <a:xfrm>
          <a:off x="98162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kern="1200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19606" y="268559"/>
        <a:ext cx="586386" cy="586386"/>
      </dsp:txXfrm>
    </dsp:sp>
    <dsp:sp modelId="{CF4A251E-B988-430C-B091-5D5076F8B098}">
      <dsp:nvSpPr>
        <dsp:cNvPr id="0" name=""/>
        <dsp:cNvSpPr/>
      </dsp:nvSpPr>
      <dsp:spPr>
        <a:xfrm>
          <a:off x="2677380" y="478825"/>
          <a:ext cx="1257907" cy="172220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的級分較低，未通過超額篩選，此時仍超過預計甄試人數，故進行順序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篩選。</a:t>
          </a:r>
        </a:p>
      </dsp:txBody>
      <dsp:txXfrm>
        <a:off x="2878646" y="478825"/>
        <a:ext cx="1056642" cy="1722202"/>
      </dsp:txXfrm>
    </dsp:sp>
    <dsp:sp modelId="{24166A8C-524D-45D0-8E2B-CFBFD92DBCB7}">
      <dsp:nvSpPr>
        <dsp:cNvPr id="0" name=""/>
        <dsp:cNvSpPr/>
      </dsp:nvSpPr>
      <dsp:spPr>
        <a:xfrm>
          <a:off x="2054298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2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  <a:endParaRPr lang="en-US" altLang="zh-TW" sz="1800" b="1" kern="1200" dirty="0">
            <a:solidFill>
              <a:srgbClr val="FFFF00"/>
            </a:solidFill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175742" y="268559"/>
        <a:ext cx="586386" cy="586386"/>
      </dsp:txXfrm>
    </dsp:sp>
    <dsp:sp modelId="{D697F381-F587-48A4-BF7A-3DCE71871037}">
      <dsp:nvSpPr>
        <dsp:cNvPr id="0" name=""/>
        <dsp:cNvSpPr/>
      </dsp:nvSpPr>
      <dsp:spPr>
        <a:xfrm>
          <a:off x="4633301" y="478825"/>
          <a:ext cx="1243911" cy="172972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</a:t>
          </a:r>
          <a:r>
            <a:rPr lang="en-US" altLang="zh-TW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lang="zh-TW" altLang="en-US" sz="135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的級分較低，未通過超額篩選，此時通過人數</a:t>
          </a:r>
          <a:r>
            <a:rPr lang="zh-TW" altLang="en-US" sz="1350" b="0" kern="1200" dirty="0">
              <a:solidFill>
                <a:srgbClr val="3333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符合預計甄試人數，超額篩選結束</a:t>
          </a:r>
          <a:r>
            <a:rPr lang="zh-TW" altLang="en-US" sz="1350" b="0" kern="120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</a:p>
      </dsp:txBody>
      <dsp:txXfrm>
        <a:off x="4832327" y="478825"/>
        <a:ext cx="1044885" cy="1729727"/>
      </dsp:txXfrm>
    </dsp:sp>
    <dsp:sp modelId="{E2A690A3-F33B-43B7-84B5-62A3E560BCBC}">
      <dsp:nvSpPr>
        <dsp:cNvPr id="0" name=""/>
        <dsp:cNvSpPr/>
      </dsp:nvSpPr>
      <dsp:spPr>
        <a:xfrm>
          <a:off x="3996127" y="147115"/>
          <a:ext cx="829274" cy="829274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順序</a:t>
          </a:r>
          <a:r>
            <a:rPr lang="en-US" altLang="zh-TW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lang="zh-TW" altLang="en-US" sz="1800" b="1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篩選</a:t>
          </a:r>
        </a:p>
      </dsp:txBody>
      <dsp:txXfrm>
        <a:off x="4117571" y="268559"/>
        <a:ext cx="586386" cy="586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4647-AA7F-4B22-8CEB-1A436EF14766}">
      <dsp:nvSpPr>
        <dsp:cNvPr id="0" name=""/>
        <dsp:cNvSpPr/>
      </dsp:nvSpPr>
      <dsp:spPr>
        <a:xfrm>
          <a:off x="0" y="326"/>
          <a:ext cx="7564689" cy="632468"/>
        </a:xfrm>
        <a:prstGeom prst="round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zh-TW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考生個人密碼設定於</a:t>
          </a:r>
          <a:r>
            <a:rPr kumimoji="0" lang="en-US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113.03.05</a:t>
          </a:r>
          <a:r>
            <a:rPr kumimoji="0" lang="zh-TW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200" b="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</a:t>
          </a:r>
          <a:r>
            <a:rPr kumimoji="0" lang="zh-TW" altLang="en-US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起</a:t>
          </a:r>
          <a:r>
            <a:rPr kumimoji="0" lang="zh-TW" altLang="zh-TW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開放</a:t>
          </a:r>
          <a:r>
            <a:rPr kumimoji="0" lang="zh-TW" altLang="en-US" sz="22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2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0875" y="31201"/>
        <a:ext cx="7502939" cy="57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4647-AA7F-4B22-8CEB-1A436EF14766}">
      <dsp:nvSpPr>
        <dsp:cNvPr id="0" name=""/>
        <dsp:cNvSpPr/>
      </dsp:nvSpPr>
      <dsp:spPr>
        <a:xfrm>
          <a:off x="0" y="326"/>
          <a:ext cx="8946103" cy="632468"/>
        </a:xfrm>
        <a:prstGeom prst="round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網路就讀志願序登記期間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113.06.06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至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113.06.07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每日上午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時至下午</a:t>
          </a:r>
          <a:r>
            <a:rPr lang="en-US" altLang="zh-TW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lang="zh-TW" altLang="en-US" sz="2200" kern="1200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時。</a:t>
          </a:r>
          <a:endParaRPr kumimoji="0" lang="en-US" altLang="zh-TW" sz="2200" b="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0875" y="31201"/>
        <a:ext cx="8884353" cy="57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F5FC-2A82-4F40-B393-9FC6EF156D72}">
      <dsp:nvSpPr>
        <dsp:cNvPr id="0" name=""/>
        <dsp:cNvSpPr/>
      </dsp:nvSpPr>
      <dsp:spPr>
        <a:xfrm>
          <a:off x="0" y="562660"/>
          <a:ext cx="10924675" cy="1738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76" tIns="324000" rIns="847876" bIns="142240" numCol="1" spcCol="1270" anchor="ctr" anchorCtr="0">
          <a:noAutofit/>
        </a:bodyPr>
        <a:lstStyle/>
        <a:p>
          <a:pPr marL="0" lvl="1" indent="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學年度大學「繁星推薦」第八類學群錄取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生</a:t>
          </a:r>
          <a:r>
            <a:rPr kumimoji="0" lang="zh-TW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  <a:p>
          <a:pPr marL="0" lvl="1" indent="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zh-TW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113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學年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度</a:t>
          </a:r>
          <a:r>
            <a:rPr kumimoji="0" lang="zh-TW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國立臺北教育大學音樂系、國立</a:t>
          </a:r>
          <a:r>
            <a:rPr kumimoji="0" lang="zh-TW" alt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臺北藝</a:t>
          </a:r>
          <a:r>
            <a:rPr kumimoji="0" lang="zh-TW" altLang="en-US" sz="20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術大學音樂學系及美術學系錄取並完成報到者。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562660"/>
        <a:ext cx="10924675" cy="1738866"/>
      </dsp:txXfrm>
    </dsp:sp>
    <dsp:sp modelId="{D23E3E88-A1F2-4A4B-B205-73FF6997A88D}">
      <dsp:nvSpPr>
        <dsp:cNvPr id="0" name=""/>
        <dsp:cNvSpPr/>
      </dsp:nvSpPr>
      <dsp:spPr>
        <a:xfrm>
          <a:off x="274209" y="0"/>
          <a:ext cx="10122312" cy="940697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00" tIns="36000" rIns="219600" bIns="0" numCol="1" spcCol="1270" anchor="ctr" anchorCtr="0">
          <a:noAutofit/>
        </a:bodyPr>
        <a:lstStyle/>
        <a:p>
          <a:pPr marL="0" lvl="0" indent="0" algn="just" defTabSz="803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zh-TW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「申請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入學</a:t>
          </a:r>
          <a:r>
            <a:rPr kumimoji="0" lang="zh-TW" altLang="zh-TW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」錄取生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有以下情形者，不得再參加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網路就登記讀志願序，</a:t>
          </a:r>
          <a:r>
            <a:rPr kumimoji="0" lang="zh-TW" altLang="en-US" sz="24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接受統一分發：</a:t>
          </a:r>
          <a:endParaRPr kumimoji="0" lang="en-US" altLang="zh-TW" sz="24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20130" y="45921"/>
        <a:ext cx="10030470" cy="848855"/>
      </dsp:txXfrm>
    </dsp:sp>
    <dsp:sp modelId="{432C6864-3E3B-499F-94FF-8FA7580E8A60}">
      <dsp:nvSpPr>
        <dsp:cNvPr id="0" name=""/>
        <dsp:cNvSpPr/>
      </dsp:nvSpPr>
      <dsp:spPr>
        <a:xfrm>
          <a:off x="0" y="2173500"/>
          <a:ext cx="10924675" cy="22481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76" tIns="1224000" rIns="84787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ts val="26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志願</a:t>
          </a:r>
          <a:r>
            <a:rPr kumimoji="0" lang="zh-TW" altLang="zh-TW" sz="2000" b="0" kern="1200" dirty="0">
              <a:latin typeface="+mn-ea"/>
              <a:ea typeface="+mn-ea"/>
              <a:cs typeface="Times New Roman" panose="02020603050405020304" pitchFamily="18" charset="0"/>
            </a:rPr>
            <a:t>登記就讀序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時，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須先將該校系</a:t>
          </a:r>
          <a:r>
            <a:rPr kumimoji="0" lang="zh-TW" altLang="en-US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招生</a:t>
          </a:r>
          <a:r>
            <a:rPr kumimoji="0" lang="zh-TW" altLang="zh-TW" sz="2000" b="0" kern="120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名額志願序登記於外加名額志願序之前</a:t>
          </a:r>
          <a:r>
            <a:rPr kumimoji="0" lang="zh-TW" altLang="zh-TW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；</a:t>
          </a:r>
          <a:endParaRPr kumimoji="0" lang="en-US" altLang="zh-TW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355600" algn="l" defTabSz="889000">
            <a:lnSpc>
              <a:spcPts val="26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若將該校系招生名額備取志願之就讀順序選填為放棄，該校系外加名額正</a:t>
          </a:r>
          <a:r>
            <a:rPr kumimoji="0" lang="zh-TW" altLang="en-US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、備</a:t>
          </a:r>
          <a:r>
            <a:rPr kumimoji="0" lang="zh-TW" altLang="zh-TW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Times New Roman" panose="02020603050405020304" pitchFamily="18" charset="0"/>
            </a:rPr>
            <a:t>取志願之就讀順序一律須選填為放棄，考生不得異議。</a:t>
          </a:r>
          <a:endParaRPr kumimoji="0" lang="en-US" altLang="zh-TW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ea"/>
            <a:ea typeface="+mn-ea"/>
            <a:cs typeface="Times New Roman" panose="02020603050405020304" pitchFamily="18" charset="0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0" y="2173500"/>
        <a:ext cx="10924675" cy="2248161"/>
      </dsp:txXfrm>
    </dsp:sp>
    <dsp:sp modelId="{41B8DBDB-90C4-492B-883F-EF10CD32687C}">
      <dsp:nvSpPr>
        <dsp:cNvPr id="0" name=""/>
        <dsp:cNvSpPr/>
      </dsp:nvSpPr>
      <dsp:spPr>
        <a:xfrm>
          <a:off x="250644" y="2143792"/>
          <a:ext cx="10416904" cy="953079"/>
        </a:xfrm>
        <a:prstGeom prst="roundRect">
          <a:avLst/>
        </a:prstGeom>
        <a:solidFill>
          <a:srgbClr val="002060"/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49" tIns="36000" rIns="2520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以</a:t>
          </a:r>
          <a:r>
            <a:rPr kumimoji="0" 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「原住民生」、「離島生」或「願景計畫生」身分報名參加「申請入學」招生者，</a:t>
          </a:r>
          <a:r>
            <a:rPr kumimoji="0" lang="zh-TW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zh-TW" sz="2400" b="0" kern="1200" dirty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同一校系</a:t>
          </a:r>
          <a:r>
            <a:rPr kumimoji="0" lang="zh-TW" sz="2400" b="0" kern="1200" dirty="0">
              <a:solidFill>
                <a:schemeClr val="bg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招生名額及外加名額皆獲錄取</a:t>
          </a:r>
          <a:r>
            <a:rPr kumimoji="0" 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</a:t>
          </a:r>
          <a:r>
            <a:rPr kumimoji="0" 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含正、備取</a:t>
          </a:r>
          <a:r>
            <a:rPr kumimoji="0" lang="en-US" altLang="zh-TW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)</a:t>
          </a:r>
          <a:r>
            <a:rPr kumimoji="0" lang="zh-TW" altLang="en-US" sz="2400" b="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：</a:t>
          </a:r>
          <a:endParaRPr kumimoji="0" lang="en-US" altLang="zh-TW" sz="2400" b="1" kern="1200" dirty="0">
            <a:latin typeface="標楷體" pitchFamily="65" charset="-12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297169" y="2190317"/>
        <a:ext cx="10323854" cy="860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EF5FC-2A82-4F40-B393-9FC6EF156D72}">
      <dsp:nvSpPr>
        <dsp:cNvPr id="0" name=""/>
        <dsp:cNvSpPr/>
      </dsp:nvSpPr>
      <dsp:spPr>
        <a:xfrm>
          <a:off x="0" y="1124667"/>
          <a:ext cx="10342064" cy="1748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9" tIns="354076" rIns="807309" bIns="142240" numCol="1" spcCol="1270" anchor="t" anchorCtr="0">
          <a:noAutofit/>
        </a:bodyPr>
        <a:lstStyle/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甲生仍可參加申請入學統一分發，且分發結果公告後甲生如獲分發至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校，不影響其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校的分發錄取資格。</a:t>
          </a:r>
          <a:endParaRPr kumimoji="0" lang="en-US" altLang="zh-TW" sz="2000" b="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但仍建議甲生可主動向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、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其中之一校聲明放棄入學資格，使大學名額得以回流至「大學分發入學」使用。</a:t>
          </a:r>
          <a:endParaRPr kumimoji="0" lang="en-US" altLang="zh-TW" sz="2000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1124667"/>
        <a:ext cx="10342064" cy="1748993"/>
      </dsp:txXfrm>
    </dsp:sp>
    <dsp:sp modelId="{D23E3E88-A1F2-4A4B-B205-73FF6997A88D}">
      <dsp:nvSpPr>
        <dsp:cNvPr id="0" name=""/>
        <dsp:cNvSpPr/>
      </dsp:nvSpPr>
      <dsp:spPr>
        <a:xfrm>
          <a:off x="261089" y="710629"/>
          <a:ext cx="9158891" cy="641353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219" tIns="0" rIns="275219" bIns="0" numCol="1" spcCol="1270" anchor="ctr" anchorCtr="0">
          <a:noAutofit/>
        </a:bodyPr>
        <a:lstStyle/>
        <a:p>
          <a:pPr marL="717550" lvl="0" indent="-717550" algn="just" defTabSz="803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例一：甲生於申請入學有錄取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A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校，於統一分發結果公告前，因分發結果未定，故甲生已先到四技申請入學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B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92397" y="741937"/>
        <a:ext cx="9096275" cy="578737"/>
      </dsp:txXfrm>
    </dsp:sp>
    <dsp:sp modelId="{432C6864-3E3B-499F-94FF-8FA7580E8A60}">
      <dsp:nvSpPr>
        <dsp:cNvPr id="0" name=""/>
        <dsp:cNvSpPr/>
      </dsp:nvSpPr>
      <dsp:spPr>
        <a:xfrm>
          <a:off x="0" y="3402811"/>
          <a:ext cx="10401979" cy="9560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9" tIns="354076" rIns="807309" bIns="142240" numCol="1" spcCol="1270" anchor="t" anchorCtr="0">
          <a:noAutofit/>
        </a:bodyPr>
        <a:lstStyle/>
        <a:p>
          <a:pPr marL="358775" lvl="1" indent="-3587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乙生至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校報到前，應先向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校聲明放棄入學資格，否則一經發現，即取消其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校的入學資格。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0" y="3402811"/>
        <a:ext cx="10401979" cy="956073"/>
      </dsp:txXfrm>
    </dsp:sp>
    <dsp:sp modelId="{41B8DBDB-90C4-492B-883F-EF10CD32687C}">
      <dsp:nvSpPr>
        <dsp:cNvPr id="0" name=""/>
        <dsp:cNvSpPr/>
      </dsp:nvSpPr>
      <dsp:spPr>
        <a:xfrm>
          <a:off x="261089" y="2877676"/>
          <a:ext cx="9114402" cy="726012"/>
        </a:xfrm>
        <a:prstGeom prst="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219" tIns="0" rIns="275219" bIns="0" numCol="1" spcCol="1270" anchor="ctr" anchorCtr="0">
          <a:noAutofit/>
        </a:bodyPr>
        <a:lstStyle/>
        <a:p>
          <a:pPr marL="717550" lvl="0" indent="-7175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例二：乙生於統一分發結果公告後，獲分發至申請入學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C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校，後來又接獲四技申請入學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D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校的報到通知。</a:t>
          </a:r>
          <a:endParaRPr kumimoji="0" lang="en-US" altLang="zh-TW" sz="2000" b="1" kern="1200" dirty="0"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296530" y="2913117"/>
        <a:ext cx="9043520" cy="655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6D9FE-180E-41D1-86AA-8907290C0AC7}">
      <dsp:nvSpPr>
        <dsp:cNvPr id="0" name=""/>
        <dsp:cNvSpPr/>
      </dsp:nvSpPr>
      <dsp:spPr>
        <a:xfrm>
          <a:off x="0" y="45055"/>
          <a:ext cx="10196677" cy="98978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69875" lvl="0" indent="-2698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※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案例中其他入學管道僅以四技申請入學為例，其他入學管道包含四技申請入學、各大學單招、軍警校院招生等非屬大學申請入學之入學管道。</a:t>
          </a:r>
          <a:endParaRPr lang="zh-TW" altLang="en-US" sz="2000" kern="1200" dirty="0"/>
        </a:p>
      </dsp:txBody>
      <dsp:txXfrm>
        <a:off x="48317" y="93372"/>
        <a:ext cx="10100043" cy="89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1E8C-134B-428D-B72F-457D4412D1FC}" type="datetimeFigureOut">
              <a:rPr lang="zh-TW" altLang="en-US" smtClean="0"/>
              <a:pPr/>
              <a:t>2024/2/20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420D-888F-48E5-BB00-F54CF9D2D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D5F2-6DFF-47A4-865B-B8A65451C95A}" type="datetimeFigureOut">
              <a:rPr lang="zh-TW" altLang="en-US" smtClean="0"/>
              <a:pPr/>
              <a:t>2024/2/20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E4DB-DD18-4DF8-9AD4-7B73B65568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0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72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0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1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95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33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74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34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566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77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8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9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52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24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80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65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6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48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E4DB-DD18-4DF8-9AD4-7B73B65568D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7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87C-1832-4820-8D7A-6EBDA521321C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F0DC37-F548-43DF-9059-E63E9B438B5D}"/>
              </a:ext>
            </a:extLst>
          </p:cNvPr>
          <p:cNvSpPr txBox="1"/>
          <p:nvPr userDrawn="1"/>
        </p:nvSpPr>
        <p:spPr>
          <a:xfrm>
            <a:off x="11544300" y="6473163"/>
            <a:ext cx="63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508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906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64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326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C48B913-C915-46BA-ABAA-7CC103ACF1BE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670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784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3246-CA4E-4F0D-88E9-F651A60C3A6D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4C0C-B1A4-41D4-A04B-B5CA7E4B4AC7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39025C-5D3E-4231-BE45-E6E7002D218D}"/>
              </a:ext>
            </a:extLst>
          </p:cNvPr>
          <p:cNvSpPr txBox="1"/>
          <p:nvPr userDrawn="1"/>
        </p:nvSpPr>
        <p:spPr>
          <a:xfrm>
            <a:off x="11544300" y="6473163"/>
            <a:ext cx="63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36BB55-F818-4F93-858E-1DFD2556FD5F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173F45-60FB-4F10-8A6A-7192F9CC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7759" cy="9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445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E536-3E24-4143-B4A0-C28429F21001}" type="datetime1">
              <a:rPr lang="en-US" altLang="zh-TW" smtClean="0"/>
              <a:pPr/>
              <a:t>2/20/2024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595C06-F117-4B8A-9B97-DD50F14A65B9}" type="datetime1">
              <a:rPr lang="en-US" altLang="zh-TW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c.edu.tw/apply113/system/ColQry_vforStu113apply_GF84ad9zx/html/113_001352.htm?v=1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2/system_area_highschool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6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4C2F687-B4ED-4495-9077-9D92FAA5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8"/>
          <p:cNvSpPr txBox="1">
            <a:spLocks noChangeArrowheads="1"/>
          </p:cNvSpPr>
          <p:nvPr/>
        </p:nvSpPr>
        <p:spPr>
          <a:xfrm>
            <a:off x="2379942" y="2117558"/>
            <a:ext cx="6976822" cy="1649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latinLnBrk="1">
              <a:spcBef>
                <a:spcPts val="1800"/>
              </a:spcBef>
              <a:defRPr/>
            </a:pPr>
            <a:r>
              <a:rPr lang="en-US" altLang="zh-TW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學年度大學申請入學</a:t>
            </a:r>
            <a:br>
              <a:rPr lang="en-US" altLang="zh-TW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集體報名試務作業說明</a:t>
            </a:r>
            <a:endParaRPr lang="zh-TW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5"/>
          <p:cNvSpPr txBox="1">
            <a:spLocks/>
          </p:cNvSpPr>
          <p:nvPr/>
        </p:nvSpPr>
        <p:spPr>
          <a:xfrm>
            <a:off x="4108511" y="4969184"/>
            <a:ext cx="4983733" cy="3739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報告單位：</a:t>
            </a:r>
            <a:r>
              <a:rPr lang="zh-TW" altLang="en-US" sz="2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大學甄選入學委員會</a:t>
            </a:r>
            <a:endParaRPr lang="en-US" altLang="zh-TW" sz="2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3037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82686"/>
              </p:ext>
            </p:extLst>
          </p:nvPr>
        </p:nvGraphicFramePr>
        <p:xfrm>
          <a:off x="707365" y="3053743"/>
          <a:ext cx="3655930" cy="336842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45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學測、英聽</a:t>
                      </a: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篩選方式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第一階段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科目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檢定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篩選倍率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英文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TW" alt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kumimoji="0" lang="en-US" altLang="zh-TW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endParaRPr kumimoji="0" lang="zh-TW" sz="1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自然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均</a:t>
                      </a:r>
                      <a:r>
                        <a:rPr kumimoji="0" lang="zh-TW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標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60985"/>
                  </a:ext>
                </a:extLst>
              </a:tr>
              <a:tr h="42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國數</a:t>
                      </a: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TW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自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7775" marR="17775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416725" y="2939390"/>
            <a:ext cx="6788989" cy="3509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8163" indent="-538163" algn="just" eaLnBrk="0" hangingPunct="0">
              <a:spcAft>
                <a:spcPts val="300"/>
              </a:spcAft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例：某系的第一階段篩選內容如左，若其招生名額為</a:t>
            </a:r>
            <a:r>
              <a:rPr lang="en-US" altLang="zh-TW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名，</a:t>
            </a:r>
            <a:r>
              <a:rPr lang="zh-TW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通過國文均標、英文均標、數學</a:t>
            </a:r>
            <a:r>
              <a:rPr lang="en-US" altLang="zh-TW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均標、自然均標檢定的考生才能參加倍率篩選</a:t>
            </a: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；篩選倍率由高至低，依次篩選，倍率篩選方式如下所示。</a:t>
            </a: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538163" algn="just" eaLnBrk="0" hangingPunct="0">
              <a:lnSpc>
                <a:spcPts val="1200"/>
              </a:lnSpc>
              <a:spcAft>
                <a:spcPts val="300"/>
              </a:spcAft>
              <a:defRPr/>
            </a:pP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國文級分：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8.5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26</a:t>
            </a:r>
          </a:p>
          <a:p>
            <a:pPr marL="192088" lvl="1" eaLnBrk="0" hangingPunct="0">
              <a:lnSpc>
                <a:spcPts val="2200"/>
              </a:lnSpc>
              <a:spcAft>
                <a:spcPts val="300"/>
              </a:spcAft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　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國文、數學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、自然級分總和：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15</a:t>
            </a:r>
          </a:p>
          <a:p>
            <a:pPr marL="192088" lvl="1" eaLnBrk="0" hangingPunct="0">
              <a:lnSpc>
                <a:spcPts val="1200"/>
              </a:lnSpc>
              <a:spcAft>
                <a:spcPts val="300"/>
              </a:spcAft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1200"/>
              </a:lnSpc>
              <a:spcAft>
                <a:spcPts val="300"/>
              </a:spcAft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lnSpc>
                <a:spcPts val="2880"/>
              </a:lnSpc>
              <a:spcAft>
                <a:spcPts val="300"/>
              </a:spcAft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　　英文級分：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手繪多邊形 7"/>
          <p:cNvSpPr/>
          <p:nvPr/>
        </p:nvSpPr>
        <p:spPr>
          <a:xfrm rot="5400000">
            <a:off x="7834168" y="4727062"/>
            <a:ext cx="352086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手繪多邊形 8"/>
          <p:cNvSpPr/>
          <p:nvPr/>
        </p:nvSpPr>
        <p:spPr>
          <a:xfrm rot="5400000">
            <a:off x="7860046" y="5484965"/>
            <a:ext cx="352086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圆角矩形 23">
            <a:extLst>
              <a:ext uri="{FF2B5EF4-FFF2-40B4-BE49-F238E27FC236}">
                <a16:creationId xmlns:a16="http://schemas.microsoft.com/office/drawing/2014/main" id="{9B07D286-BB03-43FE-83DF-422B08EB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694" y="1319674"/>
            <a:ext cx="6788989" cy="1310170"/>
          </a:xfrm>
          <a:prstGeom prst="roundRect">
            <a:avLst>
              <a:gd name="adj" fmla="val 639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01600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00B0F0"/>
              </a:solidFill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275D08B-E0B6-4D21-A0AA-FBA9AE5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09" y="1000664"/>
            <a:ext cx="2573542" cy="528396"/>
          </a:xfrm>
          <a:prstGeom prst="roundRect">
            <a:avLst>
              <a:gd name="adj" fmla="val 16667"/>
            </a:avLst>
          </a:prstGeom>
          <a:solidFill>
            <a:srgbClr val="B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倍率篩選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BF2F4A0B-ABC8-4C5A-9E92-27E2F91F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8633" y="1051098"/>
            <a:ext cx="1662930" cy="124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26">
            <a:extLst>
              <a:ext uri="{FF2B5EF4-FFF2-40B4-BE49-F238E27FC236}">
                <a16:creationId xmlns:a16="http://schemas.microsoft.com/office/drawing/2014/main" id="{A4B748E1-FFCD-47E6-9943-3B3875A9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702" y="1494280"/>
            <a:ext cx="6416241" cy="9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FontTx/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考生需先通過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檢定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篩選，才能參加次項之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</a:t>
            </a:r>
            <a:r>
              <a:rPr lang="zh-TW" altLang="en-US" sz="18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倍率由高至低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，依次篩選。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en-US" altLang="zh-TW" sz="18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倍率相同之學科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術科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，以其級分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分數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之和，進行</a:t>
            </a:r>
            <a:r>
              <a:rPr lang="zh-TW" altLang="en-US" sz="1800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1800" dirty="0">
              <a:solidFill>
                <a:srgbClr val="2C2C2C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4" name="Group 26">
            <a:extLst>
              <a:ext uri="{FF2B5EF4-FFF2-40B4-BE49-F238E27FC236}">
                <a16:creationId xmlns:a16="http://schemas.microsoft.com/office/drawing/2014/main" id="{D397BA23-B12F-4711-B5CF-FBFFFC8492C7}"/>
              </a:ext>
            </a:extLst>
          </p:cNvPr>
          <p:cNvGrpSpPr>
            <a:grpSpLocks noChangeAspect="1"/>
          </p:cNvGrpSpPr>
          <p:nvPr/>
        </p:nvGrpSpPr>
        <p:grpSpPr>
          <a:xfrm>
            <a:off x="5014792" y="5753981"/>
            <a:ext cx="854869" cy="854869"/>
            <a:chOff x="5385173" y="1917525"/>
            <a:chExt cx="1440000" cy="1440000"/>
          </a:xfrm>
        </p:grpSpPr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C6ACFEF1-DAFA-4D68-9DC4-EDA1A2251B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F6E0D326-5C54-49B3-B0EE-296D5361EF92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31A6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F735DB48-459C-41C4-8F1A-6D8BCEA55FC5}"/>
              </a:ext>
            </a:extLst>
          </p:cNvPr>
          <p:cNvGrpSpPr>
            <a:grpSpLocks noChangeAspect="1"/>
          </p:cNvGrpSpPr>
          <p:nvPr/>
        </p:nvGrpSpPr>
        <p:grpSpPr>
          <a:xfrm>
            <a:off x="4937970" y="4384508"/>
            <a:ext cx="473668" cy="473669"/>
            <a:chOff x="5385173" y="1917525"/>
            <a:chExt cx="1440000" cy="1440000"/>
          </a:xfrm>
        </p:grpSpPr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A65EF9F4-8164-4BE9-A0A2-6BFD1A439F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EC567FB5-0186-438C-AFFE-FA4A41895C03}"/>
                </a:ext>
              </a:extLst>
            </p:cNvPr>
            <p:cNvSpPr/>
            <p:nvPr/>
          </p:nvSpPr>
          <p:spPr>
            <a:xfrm>
              <a:off x="5475175" y="2007524"/>
              <a:ext cx="1260002" cy="1259999"/>
            </a:xfrm>
            <a:prstGeom prst="ellipse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8E79BB11-D21C-4CE9-8DD4-952142AA85FC}"/>
              </a:ext>
            </a:extLst>
          </p:cNvPr>
          <p:cNvGrpSpPr>
            <a:grpSpLocks noChangeAspect="1"/>
          </p:cNvGrpSpPr>
          <p:nvPr/>
        </p:nvGrpSpPr>
        <p:grpSpPr>
          <a:xfrm>
            <a:off x="4980484" y="4986071"/>
            <a:ext cx="665463" cy="665463"/>
            <a:chOff x="5385173" y="1917525"/>
            <a:chExt cx="1440000" cy="1440000"/>
          </a:xfrm>
        </p:grpSpPr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FC82E2E1-C0A4-496A-A476-CBA31D06A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7FE4BF4C-31FA-4309-89F9-6881BA228E41}"/>
                </a:ext>
              </a:extLst>
            </p:cNvPr>
            <p:cNvSpPr/>
            <p:nvPr/>
          </p:nvSpPr>
          <p:spPr>
            <a:xfrm>
              <a:off x="5456506" y="2007524"/>
              <a:ext cx="1260000" cy="1260000"/>
            </a:xfrm>
            <a:prstGeom prst="ellipse">
              <a:avLst/>
            </a:prstGeom>
            <a:solidFill>
              <a:srgbClr val="FF7C8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21">
            <a:extLst>
              <a:ext uri="{FF2B5EF4-FFF2-40B4-BE49-F238E27FC236}">
                <a16:creationId xmlns:a16="http://schemas.microsoft.com/office/drawing/2014/main" id="{CAA425CB-6BCD-4144-85BD-AD7A269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33" y="5750005"/>
            <a:ext cx="914911" cy="7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３</a:t>
            </a:r>
            <a:endParaRPr lang="nb-NO" altLang="id-ID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9EBC0F10-A807-4E01-8038-EE6EAC05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666" y="4984532"/>
            <a:ext cx="565689" cy="5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２</a:t>
            </a:r>
            <a:endParaRPr lang="nb-NO" altLang="id-ID" sz="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ACF2A843-1BCF-4794-B35D-A0507B23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33" y="4328253"/>
            <a:ext cx="340864" cy="5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b-NO" altLang="id-ID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3037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 rot="5400000">
            <a:off x="10986609" y="5170860"/>
            <a:ext cx="332222" cy="392619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646613" y="2801474"/>
            <a:ext cx="4859381" cy="387662"/>
          </a:xfrm>
          <a:custGeom>
            <a:avLst/>
            <a:gdLst>
              <a:gd name="connsiteX0" fmla="*/ 0 w 1979446"/>
              <a:gd name="connsiteY0" fmla="*/ 118767 h 1187667"/>
              <a:gd name="connsiteX1" fmla="*/ 118767 w 1979446"/>
              <a:gd name="connsiteY1" fmla="*/ 0 h 1187667"/>
              <a:gd name="connsiteX2" fmla="*/ 1860679 w 1979446"/>
              <a:gd name="connsiteY2" fmla="*/ 0 h 1187667"/>
              <a:gd name="connsiteX3" fmla="*/ 1979446 w 1979446"/>
              <a:gd name="connsiteY3" fmla="*/ 118767 h 1187667"/>
              <a:gd name="connsiteX4" fmla="*/ 1979446 w 1979446"/>
              <a:gd name="connsiteY4" fmla="*/ 1068900 h 1187667"/>
              <a:gd name="connsiteX5" fmla="*/ 1860679 w 1979446"/>
              <a:gd name="connsiteY5" fmla="*/ 1187667 h 1187667"/>
              <a:gd name="connsiteX6" fmla="*/ 118767 w 1979446"/>
              <a:gd name="connsiteY6" fmla="*/ 1187667 h 1187667"/>
              <a:gd name="connsiteX7" fmla="*/ 0 w 1979446"/>
              <a:gd name="connsiteY7" fmla="*/ 1068900 h 1187667"/>
              <a:gd name="connsiteX8" fmla="*/ 0 w 1979446"/>
              <a:gd name="connsiteY8" fmla="*/ 118767 h 118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446" h="1187667">
                <a:moveTo>
                  <a:pt x="0" y="118767"/>
                </a:moveTo>
                <a:cubicBezTo>
                  <a:pt x="0" y="53174"/>
                  <a:pt x="53174" y="0"/>
                  <a:pt x="118767" y="0"/>
                </a:cubicBezTo>
                <a:lnTo>
                  <a:pt x="1860679" y="0"/>
                </a:lnTo>
                <a:cubicBezTo>
                  <a:pt x="1926272" y="0"/>
                  <a:pt x="1979446" y="53174"/>
                  <a:pt x="1979446" y="118767"/>
                </a:cubicBezTo>
                <a:lnTo>
                  <a:pt x="1979446" y="1068900"/>
                </a:lnTo>
                <a:cubicBezTo>
                  <a:pt x="1979446" y="1134493"/>
                  <a:pt x="1926272" y="1187667"/>
                  <a:pt x="1860679" y="1187667"/>
                </a:cubicBezTo>
                <a:lnTo>
                  <a:pt x="118767" y="1187667"/>
                </a:lnTo>
                <a:cubicBezTo>
                  <a:pt x="53174" y="1187667"/>
                  <a:pt x="0" y="1134493"/>
                  <a:pt x="0" y="1068900"/>
                </a:cubicBezTo>
                <a:lnTo>
                  <a:pt x="0" y="118767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746" tIns="95746" rIns="95746" bIns="95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考生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7-12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「同級分超額篩選方式」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進行超額篩選</a:t>
            </a:r>
          </a:p>
        </p:txBody>
      </p:sp>
      <p:sp>
        <p:nvSpPr>
          <p:cNvPr id="23" name="手繪多邊形 22"/>
          <p:cNvSpPr/>
          <p:nvPr/>
        </p:nvSpPr>
        <p:spPr>
          <a:xfrm>
            <a:off x="8134708" y="5590649"/>
            <a:ext cx="3583243" cy="557412"/>
          </a:xfrm>
          <a:custGeom>
            <a:avLst/>
            <a:gdLst>
              <a:gd name="connsiteX0" fmla="*/ 0 w 1979446"/>
              <a:gd name="connsiteY0" fmla="*/ 118767 h 1187667"/>
              <a:gd name="connsiteX1" fmla="*/ 118767 w 1979446"/>
              <a:gd name="connsiteY1" fmla="*/ 0 h 1187667"/>
              <a:gd name="connsiteX2" fmla="*/ 1860679 w 1979446"/>
              <a:gd name="connsiteY2" fmla="*/ 0 h 1187667"/>
              <a:gd name="connsiteX3" fmla="*/ 1979446 w 1979446"/>
              <a:gd name="connsiteY3" fmla="*/ 118767 h 1187667"/>
              <a:gd name="connsiteX4" fmla="*/ 1979446 w 1979446"/>
              <a:gd name="connsiteY4" fmla="*/ 1068900 h 1187667"/>
              <a:gd name="connsiteX5" fmla="*/ 1860679 w 1979446"/>
              <a:gd name="connsiteY5" fmla="*/ 1187667 h 1187667"/>
              <a:gd name="connsiteX6" fmla="*/ 118767 w 1979446"/>
              <a:gd name="connsiteY6" fmla="*/ 1187667 h 1187667"/>
              <a:gd name="connsiteX7" fmla="*/ 0 w 1979446"/>
              <a:gd name="connsiteY7" fmla="*/ 1068900 h 1187667"/>
              <a:gd name="connsiteX8" fmla="*/ 0 w 1979446"/>
              <a:gd name="connsiteY8" fmla="*/ 118767 h 118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446" h="1187667">
                <a:moveTo>
                  <a:pt x="0" y="118767"/>
                </a:moveTo>
                <a:cubicBezTo>
                  <a:pt x="0" y="53174"/>
                  <a:pt x="53174" y="0"/>
                  <a:pt x="118767" y="0"/>
                </a:cubicBezTo>
                <a:lnTo>
                  <a:pt x="1860679" y="0"/>
                </a:lnTo>
                <a:cubicBezTo>
                  <a:pt x="1926272" y="0"/>
                  <a:pt x="1979446" y="53174"/>
                  <a:pt x="1979446" y="118767"/>
                </a:cubicBezTo>
                <a:lnTo>
                  <a:pt x="1979446" y="1068900"/>
                </a:lnTo>
                <a:cubicBezTo>
                  <a:pt x="1979446" y="1134493"/>
                  <a:pt x="1926272" y="1187667"/>
                  <a:pt x="1860679" y="1187667"/>
                </a:cubicBezTo>
                <a:lnTo>
                  <a:pt x="118767" y="1187667"/>
                </a:lnTo>
                <a:cubicBezTo>
                  <a:pt x="53174" y="1187667"/>
                  <a:pt x="0" y="1134493"/>
                  <a:pt x="0" y="1068900"/>
                </a:cubicBezTo>
                <a:lnTo>
                  <a:pt x="0" y="118767"/>
                </a:lnTo>
                <a:close/>
              </a:path>
            </a:pathLst>
          </a:cu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5746" tIns="95746" rIns="95746" bIns="9574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考生</a:t>
            </a:r>
            <a:r>
              <a: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1-7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、考生</a:t>
            </a:r>
            <a:r>
              <a: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9-10</a:t>
            </a:r>
            <a:r>
              <a:rPr lang="zh-TW" altLang="en-US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通過第一階段篩選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42469"/>
              </p:ext>
            </p:extLst>
          </p:nvPr>
        </p:nvGraphicFramePr>
        <p:xfrm>
          <a:off x="3298864" y="2722934"/>
          <a:ext cx="2801075" cy="3643354"/>
        </p:xfrm>
        <a:graphic>
          <a:graphicData uri="http://schemas.openxmlformats.org/drawingml/2006/table">
            <a:tbl>
              <a:tblPr/>
              <a:tblGrid>
                <a:gridCol w="56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34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英文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級分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細明體"/>
                        </a:rPr>
                        <a:t>同級分超額篩選方式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順序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7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40*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8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kern="1200" dirty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標楷體"/>
                        </a:rPr>
                        <a:t>考生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標楷體"/>
                      </a:endParaRPr>
                    </a:p>
                  </a:txBody>
                  <a:tcPr marL="8709" marR="8709" marT="8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11*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  <a:endParaRPr lang="en-US" altLang="zh-TW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11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考生</a:t>
                      </a:r>
                      <a:r>
                        <a:rPr lang="en-US" altLang="zh-TW" sz="135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12</a:t>
                      </a:r>
                      <a:endParaRPr lang="zh-TW" altLang="en-US" sz="14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2597642506"/>
              </p:ext>
            </p:extLst>
          </p:nvPr>
        </p:nvGraphicFramePr>
        <p:xfrm>
          <a:off x="5848795" y="2958050"/>
          <a:ext cx="6087291" cy="235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7D64420A-B0AF-40E4-86BD-922D2CA9A659}"/>
              </a:ext>
            </a:extLst>
          </p:cNvPr>
          <p:cNvGrpSpPr/>
          <p:nvPr/>
        </p:nvGrpSpPr>
        <p:grpSpPr>
          <a:xfrm>
            <a:off x="2147731" y="847956"/>
            <a:ext cx="7780036" cy="1682719"/>
            <a:chOff x="2708694" y="1000664"/>
            <a:chExt cx="6788989" cy="1629180"/>
          </a:xfrm>
        </p:grpSpPr>
        <p:sp>
          <p:nvSpPr>
            <p:cNvPr id="12" name="圆角矩形 23">
              <a:extLst>
                <a:ext uri="{FF2B5EF4-FFF2-40B4-BE49-F238E27FC236}">
                  <a16:creationId xmlns:a16="http://schemas.microsoft.com/office/drawing/2014/main" id="{4B56C7F7-99BA-4D51-8BF1-4DCAF8C24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694" y="1319674"/>
              <a:ext cx="6788989" cy="1310170"/>
            </a:xfrm>
            <a:prstGeom prst="roundRect">
              <a:avLst>
                <a:gd name="adj" fmla="val 6394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01600">
              <a:solidFill>
                <a:srgbClr val="40404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869D6A82-5976-4603-BCE3-DA8BD5D9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786" y="1000664"/>
              <a:ext cx="2435334" cy="520640"/>
            </a:xfrm>
            <a:prstGeom prst="roundRect">
              <a:avLst>
                <a:gd name="adj" fmla="val 16667"/>
              </a:avLst>
            </a:prstGeom>
            <a:solidFill>
              <a:srgbClr val="B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latinLnBrk="1">
                <a:lnSpc>
                  <a:spcPct val="110000"/>
                </a:lnSpc>
                <a:spcBef>
                  <a:spcPct val="0"/>
                </a:spcBef>
                <a:buClr>
                  <a:srgbClr val="384DC0"/>
                </a:buClr>
                <a:buNone/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Times New Roman" panose="02020603050405020304" pitchFamily="18" charset="0"/>
                </a:rPr>
                <a:t>同級分超額篩選</a:t>
              </a:r>
              <a:endPara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26">
              <a:extLst>
                <a:ext uri="{FF2B5EF4-FFF2-40B4-BE49-F238E27FC236}">
                  <a16:creationId xmlns:a16="http://schemas.microsoft.com/office/drawing/2014/main" id="{66EC9273-DD17-47F5-A277-A9C0101C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702" y="1494280"/>
              <a:ext cx="6416241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265113" indent="-265113" algn="just" latinLnBrk="1">
                <a:lnSpc>
                  <a:spcPts val="2000"/>
                </a:lnSpc>
                <a:spcBef>
                  <a:spcPct val="0"/>
                </a:spcBef>
                <a:buClr>
                  <a:srgbClr val="384DC0"/>
                </a:buClr>
                <a:buNone/>
                <a:defRPr/>
              </a:pP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※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倍率篩選至</a:t>
              </a:r>
              <a:r>
                <a:rPr lang="zh-TW" altLang="en-US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最低倍率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時，若篩選出的人數大於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校系原訂參加指定項目甄試的人數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該級分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之同級分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考生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則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依校系分則於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「同級分</a:t>
              </a:r>
              <a:r>
                <a:rPr lang="en-US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分數</a:t>
              </a:r>
              <a:r>
                <a:rPr lang="en-US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超額篩選方式」中所訂之學科能力測驗科目及順序</a:t>
              </a:r>
              <a:r>
                <a:rPr lang="zh-TW" altLang="zh-TW" sz="18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，依序篩選至達校系原訂參加指定項目甄試的人數。</a:t>
              </a:r>
              <a:endParaRPr lang="en-US" altLang="ja-JP" sz="18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D86FC0A-0F5F-4A91-9575-D76499B442F9}"/>
              </a:ext>
            </a:extLst>
          </p:cNvPr>
          <p:cNvGrpSpPr/>
          <p:nvPr/>
        </p:nvGrpSpPr>
        <p:grpSpPr>
          <a:xfrm>
            <a:off x="266168" y="2173857"/>
            <a:ext cx="2975430" cy="4684144"/>
            <a:chOff x="2617470" y="1066800"/>
            <a:chExt cx="4164330" cy="5502866"/>
          </a:xfrm>
        </p:grpSpPr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68E21BD-9BF7-4745-9B2E-3B7743FB46FB}"/>
                </a:ext>
              </a:extLst>
            </p:cNvPr>
            <p:cNvGrpSpPr/>
            <p:nvPr/>
          </p:nvGrpSpPr>
          <p:grpSpPr>
            <a:xfrm>
              <a:off x="2617470" y="1066800"/>
              <a:ext cx="4164330" cy="5502866"/>
              <a:chOff x="2895600" y="1143000"/>
              <a:chExt cx="3867150" cy="5110163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022BA55-8E35-480E-BD4A-C89ED6977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75" y="4381500"/>
                <a:ext cx="53975" cy="588963"/>
              </a:xfrm>
              <a:custGeom>
                <a:avLst/>
                <a:gdLst/>
                <a:ahLst/>
                <a:cxnLst>
                  <a:cxn ang="0">
                    <a:pos x="14" y="156"/>
                  </a:cxn>
                  <a:cxn ang="0">
                    <a:pos x="14" y="157"/>
                  </a:cxn>
                  <a:cxn ang="0">
                    <a:pos x="3" y="157"/>
                  </a:cxn>
                  <a:cxn ang="0">
                    <a:pos x="3" y="15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4" y="156"/>
                  </a:cxn>
                </a:cxnLst>
                <a:rect l="0" t="0" r="r" b="b"/>
                <a:pathLst>
                  <a:path w="14" h="157">
                    <a:moveTo>
                      <a:pt x="14" y="156"/>
                    </a:moveTo>
                    <a:cubicBezTo>
                      <a:pt x="14" y="156"/>
                      <a:pt x="14" y="157"/>
                      <a:pt x="14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7"/>
                      <a:pt x="3" y="157"/>
                      <a:pt x="3" y="15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5FD5694-4F49-47E5-8367-AB973D3E0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4945063"/>
                <a:ext cx="71438" cy="666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9" y="7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8" y="15"/>
                  </a:cxn>
                  <a:cxn ang="0">
                    <a:pos x="10" y="17"/>
                  </a:cxn>
                  <a:cxn ang="0">
                    <a:pos x="1" y="15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19" h="18">
                    <a:moveTo>
                      <a:pt x="4" y="0"/>
                    </a:moveTo>
                    <a:cubicBezTo>
                      <a:pt x="4" y="0"/>
                      <a:pt x="2" y="7"/>
                      <a:pt x="9" y="7"/>
                    </a:cubicBezTo>
                    <a:cubicBezTo>
                      <a:pt x="16" y="6"/>
                      <a:pt x="16" y="2"/>
                      <a:pt x="16" y="2"/>
                    </a:cubicBezTo>
                    <a:cubicBezTo>
                      <a:pt x="16" y="2"/>
                      <a:pt x="18" y="2"/>
                      <a:pt x="18" y="4"/>
                    </a:cubicBezTo>
                    <a:cubicBezTo>
                      <a:pt x="18" y="6"/>
                      <a:pt x="19" y="14"/>
                      <a:pt x="18" y="15"/>
                    </a:cubicBezTo>
                    <a:cubicBezTo>
                      <a:pt x="17" y="16"/>
                      <a:pt x="16" y="18"/>
                      <a:pt x="10" y="17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0" y="13"/>
                      <a:pt x="1" y="4"/>
                      <a:pt x="2" y="3"/>
                    </a:cubicBezTo>
                    <a:cubicBezTo>
                      <a:pt x="2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BE759664-8AF4-4384-A6C1-AE849BE5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5" y="4953000"/>
                <a:ext cx="374650" cy="1244600"/>
              </a:xfrm>
              <a:custGeom>
                <a:avLst/>
                <a:gdLst/>
                <a:ahLst/>
                <a:cxnLst>
                  <a:cxn ang="0">
                    <a:pos x="18" y="329"/>
                  </a:cxn>
                  <a:cxn ang="0">
                    <a:pos x="16" y="332"/>
                  </a:cxn>
                  <a:cxn ang="0">
                    <a:pos x="0" y="328"/>
                  </a:cxn>
                  <a:cxn ang="0">
                    <a:pos x="1" y="325"/>
                  </a:cxn>
                  <a:cxn ang="0">
                    <a:pos x="83" y="3"/>
                  </a:cxn>
                  <a:cxn ang="0">
                    <a:pos x="84" y="0"/>
                  </a:cxn>
                  <a:cxn ang="0">
                    <a:pos x="100" y="4"/>
                  </a:cxn>
                  <a:cxn ang="0">
                    <a:pos x="99" y="8"/>
                  </a:cxn>
                  <a:cxn ang="0">
                    <a:pos x="18" y="329"/>
                  </a:cxn>
                </a:cxnLst>
                <a:rect l="0" t="0" r="r" b="b"/>
                <a:pathLst>
                  <a:path w="100" h="332">
                    <a:moveTo>
                      <a:pt x="18" y="329"/>
                    </a:moveTo>
                    <a:cubicBezTo>
                      <a:pt x="17" y="331"/>
                      <a:pt x="16" y="332"/>
                      <a:pt x="16" y="33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28"/>
                      <a:pt x="0" y="327"/>
                      <a:pt x="1" y="325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1"/>
                      <a:pt x="84" y="0"/>
                      <a:pt x="84" y="0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100" y="6"/>
                      <a:pt x="99" y="8"/>
                    </a:cubicBezTo>
                    <a:lnTo>
                      <a:pt x="18" y="329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88F5552A-40F5-454B-A822-92C2D8164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575" y="5027613"/>
                <a:ext cx="325438" cy="1184275"/>
              </a:xfrm>
              <a:custGeom>
                <a:avLst/>
                <a:gdLst/>
                <a:ahLst/>
                <a:cxnLst>
                  <a:cxn ang="0">
                    <a:pos x="72" y="313"/>
                  </a:cxn>
                  <a:cxn ang="0">
                    <a:pos x="73" y="316"/>
                  </a:cxn>
                  <a:cxn ang="0">
                    <a:pos x="87" y="312"/>
                  </a:cxn>
                  <a:cxn ang="0">
                    <a:pos x="87" y="309"/>
                  </a:cxn>
                  <a:cxn ang="0">
                    <a:pos x="16" y="4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72" y="313"/>
                  </a:cxn>
                </a:cxnLst>
                <a:rect l="0" t="0" r="r" b="b"/>
                <a:pathLst>
                  <a:path w="87" h="316">
                    <a:moveTo>
                      <a:pt x="72" y="313"/>
                    </a:moveTo>
                    <a:cubicBezTo>
                      <a:pt x="72" y="315"/>
                      <a:pt x="73" y="316"/>
                      <a:pt x="73" y="316"/>
                    </a:cubicBezTo>
                    <a:cubicBezTo>
                      <a:pt x="87" y="312"/>
                      <a:pt x="87" y="312"/>
                      <a:pt x="87" y="312"/>
                    </a:cubicBezTo>
                    <a:cubicBezTo>
                      <a:pt x="87" y="312"/>
                      <a:pt x="87" y="311"/>
                      <a:pt x="87" y="30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2"/>
                      <a:pt x="15" y="0"/>
                      <a:pt x="1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8"/>
                    </a:cubicBezTo>
                    <a:lnTo>
                      <a:pt x="72" y="313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6BD5B40A-ED0B-45A4-AFF1-6030058A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137275"/>
                <a:ext cx="98425" cy="10477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3" y="10"/>
                  </a:cxn>
                  <a:cxn ang="0">
                    <a:pos x="23" y="7"/>
                  </a:cxn>
                  <a:cxn ang="0">
                    <a:pos x="24" y="15"/>
                  </a:cxn>
                  <a:cxn ang="0">
                    <a:pos x="22" y="25"/>
                  </a:cxn>
                  <a:cxn ang="0">
                    <a:pos x="10" y="26"/>
                  </a:cxn>
                  <a:cxn ang="0">
                    <a:pos x="0" y="17"/>
                  </a:cxn>
                  <a:cxn ang="0">
                    <a:pos x="7" y="1"/>
                  </a:cxn>
                </a:cxnLst>
                <a:rect l="0" t="0" r="r" b="b"/>
                <a:pathLst>
                  <a:path w="26" h="28">
                    <a:moveTo>
                      <a:pt x="7" y="1"/>
                    </a:moveTo>
                    <a:cubicBezTo>
                      <a:pt x="7" y="1"/>
                      <a:pt x="6" y="10"/>
                      <a:pt x="13" y="10"/>
                    </a:cubicBezTo>
                    <a:cubicBezTo>
                      <a:pt x="21" y="11"/>
                      <a:pt x="23" y="7"/>
                      <a:pt x="23" y="7"/>
                    </a:cubicBezTo>
                    <a:cubicBezTo>
                      <a:pt x="23" y="7"/>
                      <a:pt x="26" y="9"/>
                      <a:pt x="24" y="15"/>
                    </a:cubicBezTo>
                    <a:cubicBezTo>
                      <a:pt x="23" y="21"/>
                      <a:pt x="22" y="25"/>
                      <a:pt x="22" y="25"/>
                    </a:cubicBezTo>
                    <a:cubicBezTo>
                      <a:pt x="22" y="25"/>
                      <a:pt x="22" y="28"/>
                      <a:pt x="10" y="26"/>
                    </a:cubicBezTo>
                    <a:cubicBezTo>
                      <a:pt x="0" y="24"/>
                      <a:pt x="0" y="19"/>
                      <a:pt x="0" y="17"/>
                    </a:cubicBezTo>
                    <a:cubicBezTo>
                      <a:pt x="0" y="15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19F5A6E-5819-4B1F-AC4A-27F99C901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6148388"/>
                <a:ext cx="96838" cy="10477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11"/>
                  </a:cxn>
                  <a:cxn ang="0">
                    <a:pos x="4" y="25"/>
                  </a:cxn>
                  <a:cxn ang="0">
                    <a:pos x="18" y="26"/>
                  </a:cxn>
                  <a:cxn ang="0">
                    <a:pos x="25" y="19"/>
                  </a:cxn>
                  <a:cxn ang="0">
                    <a:pos x="21" y="3"/>
                  </a:cxn>
                  <a:cxn ang="0">
                    <a:pos x="17" y="0"/>
                  </a:cxn>
                  <a:cxn ang="0">
                    <a:pos x="11" y="7"/>
                  </a:cxn>
                  <a:cxn ang="0">
                    <a:pos x="2" y="6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cubicBezTo>
                      <a:pt x="2" y="6"/>
                      <a:pt x="0" y="8"/>
                      <a:pt x="0" y="11"/>
                    </a:cubicBezTo>
                    <a:cubicBezTo>
                      <a:pt x="0" y="13"/>
                      <a:pt x="3" y="25"/>
                      <a:pt x="4" y="25"/>
                    </a:cubicBezTo>
                    <a:cubicBezTo>
                      <a:pt x="5" y="25"/>
                      <a:pt x="14" y="28"/>
                      <a:pt x="18" y="26"/>
                    </a:cubicBezTo>
                    <a:cubicBezTo>
                      <a:pt x="21" y="23"/>
                      <a:pt x="26" y="22"/>
                      <a:pt x="25" y="19"/>
                    </a:cubicBezTo>
                    <a:cubicBezTo>
                      <a:pt x="25" y="16"/>
                      <a:pt x="22" y="5"/>
                      <a:pt x="21" y="3"/>
                    </a:cubicBezTo>
                    <a:cubicBezTo>
                      <a:pt x="20" y="1"/>
                      <a:pt x="17" y="0"/>
                      <a:pt x="17" y="0"/>
                    </a:cubicBezTo>
                    <a:cubicBezTo>
                      <a:pt x="17" y="0"/>
                      <a:pt x="17" y="6"/>
                      <a:pt x="11" y="7"/>
                    </a:cubicBezTo>
                    <a:cubicBezTo>
                      <a:pt x="5" y="8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BF882EFB-381D-4B30-BFF0-3DC597A8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325" y="1217613"/>
                <a:ext cx="1035050" cy="3746500"/>
              </a:xfrm>
              <a:custGeom>
                <a:avLst/>
                <a:gdLst/>
                <a:ahLst/>
                <a:cxnLst>
                  <a:cxn ang="0">
                    <a:pos x="20" y="988"/>
                  </a:cxn>
                  <a:cxn ang="0">
                    <a:pos x="17" y="998"/>
                  </a:cxn>
                  <a:cxn ang="0">
                    <a:pos x="0" y="994"/>
                  </a:cxn>
                  <a:cxn ang="0">
                    <a:pos x="2" y="983"/>
                  </a:cxn>
                  <a:cxn ang="0">
                    <a:pos x="256" y="10"/>
                  </a:cxn>
                  <a:cxn ang="0">
                    <a:pos x="259" y="0"/>
                  </a:cxn>
                  <a:cxn ang="0">
                    <a:pos x="276" y="4"/>
                  </a:cxn>
                  <a:cxn ang="0">
                    <a:pos x="274" y="15"/>
                  </a:cxn>
                  <a:cxn ang="0">
                    <a:pos x="20" y="988"/>
                  </a:cxn>
                </a:cxnLst>
                <a:rect l="0" t="0" r="r" b="b"/>
                <a:pathLst>
                  <a:path w="276" h="999">
                    <a:moveTo>
                      <a:pt x="20" y="988"/>
                    </a:moveTo>
                    <a:cubicBezTo>
                      <a:pt x="19" y="994"/>
                      <a:pt x="17" y="999"/>
                      <a:pt x="17" y="998"/>
                    </a:cubicBezTo>
                    <a:cubicBezTo>
                      <a:pt x="0" y="994"/>
                      <a:pt x="0" y="994"/>
                      <a:pt x="0" y="994"/>
                    </a:cubicBezTo>
                    <a:cubicBezTo>
                      <a:pt x="0" y="994"/>
                      <a:pt x="1" y="989"/>
                      <a:pt x="2" y="983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7" y="4"/>
                      <a:pt x="259" y="0"/>
                      <a:pt x="259" y="0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76" y="4"/>
                      <a:pt x="276" y="9"/>
                      <a:pt x="274" y="15"/>
                    </a:cubicBezTo>
                    <a:lnTo>
                      <a:pt x="20" y="988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0962BD2-458C-46DC-A841-12688119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1225550"/>
                <a:ext cx="919163" cy="3771900"/>
              </a:xfrm>
              <a:custGeom>
                <a:avLst/>
                <a:gdLst/>
                <a:ahLst/>
                <a:cxnLst>
                  <a:cxn ang="0">
                    <a:pos x="225" y="995"/>
                  </a:cxn>
                  <a:cxn ang="0">
                    <a:pos x="228" y="1006"/>
                  </a:cxn>
                  <a:cxn ang="0">
                    <a:pos x="245" y="1002"/>
                  </a:cxn>
                  <a:cxn ang="0">
                    <a:pos x="243" y="991"/>
                  </a:cxn>
                  <a:cxn ang="0">
                    <a:pos x="20" y="1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" y="14"/>
                  </a:cxn>
                  <a:cxn ang="0">
                    <a:pos x="225" y="995"/>
                  </a:cxn>
                </a:cxnLst>
                <a:rect l="0" t="0" r="r" b="b"/>
                <a:pathLst>
                  <a:path w="245" h="1006">
                    <a:moveTo>
                      <a:pt x="225" y="995"/>
                    </a:moveTo>
                    <a:cubicBezTo>
                      <a:pt x="226" y="1001"/>
                      <a:pt x="227" y="1006"/>
                      <a:pt x="228" y="1006"/>
                    </a:cubicBezTo>
                    <a:cubicBezTo>
                      <a:pt x="245" y="1002"/>
                      <a:pt x="245" y="1002"/>
                      <a:pt x="245" y="1002"/>
                    </a:cubicBezTo>
                    <a:cubicBezTo>
                      <a:pt x="245" y="1002"/>
                      <a:pt x="244" y="997"/>
                      <a:pt x="243" y="99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4"/>
                      <a:pt x="17" y="0"/>
                      <a:pt x="1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9"/>
                      <a:pt x="2" y="14"/>
                    </a:cubicBezTo>
                    <a:lnTo>
                      <a:pt x="225" y="995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20EBA171-3446-43CF-8CEE-8B1A2ED65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00" y="1214438"/>
                <a:ext cx="66675" cy="2706688"/>
              </a:xfrm>
              <a:custGeom>
                <a:avLst/>
                <a:gdLst/>
                <a:ahLst/>
                <a:cxnLst>
                  <a:cxn ang="0">
                    <a:pos x="6" y="713"/>
                  </a:cxn>
                  <a:cxn ang="0">
                    <a:pos x="6" y="721"/>
                  </a:cxn>
                  <a:cxn ang="0">
                    <a:pos x="18" y="722"/>
                  </a:cxn>
                  <a:cxn ang="0">
                    <a:pos x="18" y="714"/>
                  </a:cxn>
                  <a:cxn ang="0">
                    <a:pos x="12" y="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13"/>
                  </a:cxn>
                </a:cxnLst>
                <a:rect l="0" t="0" r="r" b="b"/>
                <a:pathLst>
                  <a:path w="18" h="722">
                    <a:moveTo>
                      <a:pt x="6" y="713"/>
                    </a:moveTo>
                    <a:cubicBezTo>
                      <a:pt x="6" y="718"/>
                      <a:pt x="6" y="721"/>
                      <a:pt x="6" y="721"/>
                    </a:cubicBezTo>
                    <a:cubicBezTo>
                      <a:pt x="18" y="722"/>
                      <a:pt x="18" y="722"/>
                      <a:pt x="18" y="722"/>
                    </a:cubicBezTo>
                    <a:cubicBezTo>
                      <a:pt x="18" y="722"/>
                      <a:pt x="18" y="718"/>
                      <a:pt x="18" y="71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3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7"/>
                    </a:cubicBezTo>
                    <a:lnTo>
                      <a:pt x="6" y="713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2FCF7A4E-2990-4C99-8424-E6557E3D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600" y="1143000"/>
                <a:ext cx="431800" cy="146050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60" y="34"/>
                  </a:cxn>
                  <a:cxn ang="0">
                    <a:pos x="110" y="33"/>
                  </a:cxn>
                  <a:cxn ang="0">
                    <a:pos x="102" y="3"/>
                  </a:cxn>
                  <a:cxn ang="0">
                    <a:pos x="11" y="3"/>
                  </a:cxn>
                  <a:cxn ang="0">
                    <a:pos x="4" y="33"/>
                  </a:cxn>
                </a:cxnLst>
                <a:rect l="0" t="0" r="r" b="b"/>
                <a:pathLst>
                  <a:path w="115" h="39">
                    <a:moveTo>
                      <a:pt x="4" y="33"/>
                    </a:moveTo>
                    <a:cubicBezTo>
                      <a:pt x="8" y="35"/>
                      <a:pt x="48" y="34"/>
                      <a:pt x="60" y="34"/>
                    </a:cubicBezTo>
                    <a:cubicBezTo>
                      <a:pt x="72" y="34"/>
                      <a:pt x="106" y="39"/>
                      <a:pt x="110" y="33"/>
                    </a:cubicBezTo>
                    <a:cubicBezTo>
                      <a:pt x="115" y="28"/>
                      <a:pt x="106" y="3"/>
                      <a:pt x="102" y="3"/>
                    </a:cubicBezTo>
                    <a:cubicBezTo>
                      <a:pt x="98" y="3"/>
                      <a:pt x="12" y="0"/>
                      <a:pt x="11" y="3"/>
                    </a:cubicBezTo>
                    <a:cubicBezTo>
                      <a:pt x="10" y="5"/>
                      <a:pt x="0" y="33"/>
                      <a:pt x="4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6">
                <a:extLst>
                  <a:ext uri="{FF2B5EF4-FFF2-40B4-BE49-F238E27FC236}">
                    <a16:creationId xmlns:a16="http://schemas.microsoft.com/office/drawing/2014/main" id="{10D0924C-5577-4DDF-9C26-BD1B414D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875" y="1214438"/>
                <a:ext cx="55563" cy="47625"/>
              </a:xfrm>
              <a:prstGeom prst="ellipse">
                <a:avLst/>
              </a:prstGeom>
              <a:solidFill>
                <a:srgbClr val="93959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3131F46C-8E66-4A62-8729-DB962608B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25" y="1217613"/>
                <a:ext cx="55563" cy="44450"/>
              </a:xfrm>
              <a:prstGeom prst="ellipse">
                <a:avLst/>
              </a:prstGeom>
              <a:solidFill>
                <a:srgbClr val="93959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D3445938-4BF2-4D12-A1F9-2EA069D5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600" y="4862513"/>
                <a:ext cx="142875" cy="20637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6" y="5"/>
                  </a:cxn>
                  <a:cxn ang="0">
                    <a:pos x="25" y="1"/>
                  </a:cxn>
                  <a:cxn ang="0">
                    <a:pos x="30" y="18"/>
                  </a:cxn>
                  <a:cxn ang="0">
                    <a:pos x="35" y="52"/>
                  </a:cxn>
                  <a:cxn ang="0">
                    <a:pos x="20" y="55"/>
                  </a:cxn>
                  <a:cxn ang="0">
                    <a:pos x="10" y="50"/>
                  </a:cxn>
                  <a:cxn ang="0">
                    <a:pos x="3" y="3"/>
                  </a:cxn>
                </a:cxnLst>
                <a:rect l="0" t="0" r="r" b="b"/>
                <a:pathLst>
                  <a:path w="38" h="55">
                    <a:moveTo>
                      <a:pt x="3" y="3"/>
                    </a:moveTo>
                    <a:cubicBezTo>
                      <a:pt x="3" y="3"/>
                      <a:pt x="9" y="8"/>
                      <a:pt x="16" y="5"/>
                    </a:cubicBezTo>
                    <a:cubicBezTo>
                      <a:pt x="22" y="2"/>
                      <a:pt x="25" y="1"/>
                      <a:pt x="25" y="1"/>
                    </a:cubicBezTo>
                    <a:cubicBezTo>
                      <a:pt x="25" y="1"/>
                      <a:pt x="25" y="0"/>
                      <a:pt x="30" y="18"/>
                    </a:cubicBezTo>
                    <a:cubicBezTo>
                      <a:pt x="35" y="37"/>
                      <a:pt x="38" y="50"/>
                      <a:pt x="35" y="52"/>
                    </a:cubicBezTo>
                    <a:cubicBezTo>
                      <a:pt x="32" y="53"/>
                      <a:pt x="26" y="55"/>
                      <a:pt x="20" y="55"/>
                    </a:cubicBezTo>
                    <a:cubicBezTo>
                      <a:pt x="15" y="55"/>
                      <a:pt x="12" y="53"/>
                      <a:pt x="10" y="50"/>
                    </a:cubicBezTo>
                    <a:cubicBezTo>
                      <a:pt x="8" y="47"/>
                      <a:pt x="0" y="6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E7EE58A0-053F-4EF1-A3F5-472B727D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162" y="4813300"/>
                <a:ext cx="146050" cy="206375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23" y="5"/>
                  </a:cxn>
                  <a:cxn ang="0">
                    <a:pos x="14" y="0"/>
                  </a:cxn>
                  <a:cxn ang="0">
                    <a:pos x="8" y="18"/>
                  </a:cxn>
                  <a:cxn ang="0">
                    <a:pos x="3" y="51"/>
                  </a:cxn>
                  <a:cxn ang="0">
                    <a:pos x="18" y="55"/>
                  </a:cxn>
                  <a:cxn ang="0">
                    <a:pos x="28" y="50"/>
                  </a:cxn>
                  <a:cxn ang="0">
                    <a:pos x="36" y="3"/>
                  </a:cxn>
                </a:cxnLst>
                <a:rect l="0" t="0" r="r" b="b"/>
                <a:pathLst>
                  <a:path w="39" h="55">
                    <a:moveTo>
                      <a:pt x="36" y="3"/>
                    </a:moveTo>
                    <a:cubicBezTo>
                      <a:pt x="36" y="3"/>
                      <a:pt x="29" y="8"/>
                      <a:pt x="23" y="5"/>
                    </a:cubicBezTo>
                    <a:cubicBezTo>
                      <a:pt x="16" y="2"/>
                      <a:pt x="14" y="0"/>
                      <a:pt x="14" y="0"/>
                    </a:cubicBezTo>
                    <a:cubicBezTo>
                      <a:pt x="14" y="0"/>
                      <a:pt x="13" y="0"/>
                      <a:pt x="8" y="18"/>
                    </a:cubicBezTo>
                    <a:cubicBezTo>
                      <a:pt x="4" y="37"/>
                      <a:pt x="0" y="50"/>
                      <a:pt x="3" y="51"/>
                    </a:cubicBezTo>
                    <a:cubicBezTo>
                      <a:pt x="6" y="53"/>
                      <a:pt x="12" y="55"/>
                      <a:pt x="18" y="55"/>
                    </a:cubicBezTo>
                    <a:cubicBezTo>
                      <a:pt x="24" y="55"/>
                      <a:pt x="27" y="52"/>
                      <a:pt x="28" y="50"/>
                    </a:cubicBezTo>
                    <a:cubicBezTo>
                      <a:pt x="30" y="47"/>
                      <a:pt x="39" y="6"/>
                      <a:pt x="36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0C456EC3-3C5A-4B31-8D93-269F7FEB5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362" y="1701800"/>
                <a:ext cx="3857625" cy="2808288"/>
              </a:xfrm>
              <a:custGeom>
                <a:avLst/>
                <a:gdLst/>
                <a:ahLst/>
                <a:cxnLst>
                  <a:cxn ang="0">
                    <a:pos x="1029" y="734"/>
                  </a:cxn>
                  <a:cxn ang="0">
                    <a:pos x="1016" y="749"/>
                  </a:cxn>
                  <a:cxn ang="0">
                    <a:pos x="14" y="749"/>
                  </a:cxn>
                  <a:cxn ang="0">
                    <a:pos x="0" y="734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016" y="0"/>
                  </a:cxn>
                  <a:cxn ang="0">
                    <a:pos x="1029" y="14"/>
                  </a:cxn>
                  <a:cxn ang="0">
                    <a:pos x="1029" y="734"/>
                  </a:cxn>
                </a:cxnLst>
                <a:rect l="0" t="0" r="r" b="b"/>
                <a:pathLst>
                  <a:path w="1029" h="749">
                    <a:moveTo>
                      <a:pt x="1029" y="734"/>
                    </a:moveTo>
                    <a:cubicBezTo>
                      <a:pt x="1029" y="742"/>
                      <a:pt x="1023" y="749"/>
                      <a:pt x="1016" y="749"/>
                    </a:cubicBezTo>
                    <a:cubicBezTo>
                      <a:pt x="14" y="749"/>
                      <a:pt x="14" y="749"/>
                      <a:pt x="14" y="749"/>
                    </a:cubicBezTo>
                    <a:cubicBezTo>
                      <a:pt x="6" y="749"/>
                      <a:pt x="0" y="742"/>
                      <a:pt x="0" y="73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016" y="0"/>
                      <a:pt x="1016" y="0"/>
                      <a:pt x="1016" y="0"/>
                    </a:cubicBezTo>
                    <a:cubicBezTo>
                      <a:pt x="1023" y="0"/>
                      <a:pt x="1029" y="6"/>
                      <a:pt x="1029" y="14"/>
                    </a:cubicBezTo>
                    <a:lnTo>
                      <a:pt x="1029" y="734"/>
                    </a:ln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06141983-5B5F-4395-A502-EB5D92F8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412" y="1716088"/>
                <a:ext cx="3821114" cy="2778125"/>
              </a:xfrm>
              <a:custGeom>
                <a:avLst/>
                <a:gdLst/>
                <a:ahLst/>
                <a:cxnLst>
                  <a:cxn ang="0">
                    <a:pos x="1019" y="727"/>
                  </a:cxn>
                  <a:cxn ang="0">
                    <a:pos x="1005" y="741"/>
                  </a:cxn>
                  <a:cxn ang="0">
                    <a:pos x="14" y="741"/>
                  </a:cxn>
                  <a:cxn ang="0">
                    <a:pos x="0" y="727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1005" y="0"/>
                  </a:cxn>
                  <a:cxn ang="0">
                    <a:pos x="1019" y="14"/>
                  </a:cxn>
                  <a:cxn ang="0">
                    <a:pos x="1019" y="727"/>
                  </a:cxn>
                </a:cxnLst>
                <a:rect l="0" t="0" r="r" b="b"/>
                <a:pathLst>
                  <a:path w="1019" h="741">
                    <a:moveTo>
                      <a:pt x="1019" y="727"/>
                    </a:moveTo>
                    <a:cubicBezTo>
                      <a:pt x="1019" y="734"/>
                      <a:pt x="1013" y="741"/>
                      <a:pt x="1005" y="741"/>
                    </a:cubicBezTo>
                    <a:cubicBezTo>
                      <a:pt x="14" y="741"/>
                      <a:pt x="14" y="741"/>
                      <a:pt x="14" y="741"/>
                    </a:cubicBezTo>
                    <a:cubicBezTo>
                      <a:pt x="6" y="741"/>
                      <a:pt x="0" y="734"/>
                      <a:pt x="0" y="72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005" y="0"/>
                      <a:pt x="1005" y="0"/>
                      <a:pt x="1005" y="0"/>
                    </a:cubicBezTo>
                    <a:cubicBezTo>
                      <a:pt x="1013" y="0"/>
                      <a:pt x="1019" y="6"/>
                      <a:pt x="1019" y="14"/>
                    </a:cubicBezTo>
                    <a:lnTo>
                      <a:pt x="1019" y="72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39598">
                      <a:shade val="30000"/>
                      <a:satMod val="115000"/>
                    </a:srgbClr>
                  </a:gs>
                  <a:gs pos="50000">
                    <a:srgbClr val="939598">
                      <a:shade val="67500"/>
                      <a:satMod val="115000"/>
                    </a:srgbClr>
                  </a:gs>
                  <a:gs pos="100000">
                    <a:srgbClr val="93959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0AD62408-047E-468B-AA13-6A2CB934B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6" y="1768475"/>
                <a:ext cx="3724275" cy="2670175"/>
              </a:xfrm>
              <a:custGeom>
                <a:avLst/>
                <a:gdLst/>
                <a:ahLst/>
                <a:cxnLst>
                  <a:cxn ang="0">
                    <a:pos x="993" y="698"/>
                  </a:cxn>
                  <a:cxn ang="0">
                    <a:pos x="979" y="712"/>
                  </a:cxn>
                  <a:cxn ang="0">
                    <a:pos x="14" y="712"/>
                  </a:cxn>
                  <a:cxn ang="0">
                    <a:pos x="0" y="698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979" y="0"/>
                  </a:cxn>
                  <a:cxn ang="0">
                    <a:pos x="993" y="14"/>
                  </a:cxn>
                  <a:cxn ang="0">
                    <a:pos x="993" y="698"/>
                  </a:cxn>
                </a:cxnLst>
                <a:rect l="0" t="0" r="r" b="b"/>
                <a:pathLst>
                  <a:path w="993" h="712">
                    <a:moveTo>
                      <a:pt x="993" y="698"/>
                    </a:moveTo>
                    <a:cubicBezTo>
                      <a:pt x="993" y="706"/>
                      <a:pt x="987" y="712"/>
                      <a:pt x="979" y="712"/>
                    </a:cubicBezTo>
                    <a:cubicBezTo>
                      <a:pt x="14" y="712"/>
                      <a:pt x="14" y="712"/>
                      <a:pt x="14" y="712"/>
                    </a:cubicBezTo>
                    <a:cubicBezTo>
                      <a:pt x="6" y="712"/>
                      <a:pt x="0" y="706"/>
                      <a:pt x="0" y="69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979" y="0"/>
                      <a:pt x="979" y="0"/>
                      <a:pt x="979" y="0"/>
                    </a:cubicBezTo>
                    <a:cubicBezTo>
                      <a:pt x="987" y="0"/>
                      <a:pt x="993" y="6"/>
                      <a:pt x="993" y="14"/>
                    </a:cubicBezTo>
                    <a:lnTo>
                      <a:pt x="993" y="6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3339715B-EDD4-44CF-9C58-B3780FFEB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7" y="1701800"/>
                <a:ext cx="131763" cy="141288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2" y="18"/>
                  </a:cxn>
                  <a:cxn ang="0">
                    <a:pos x="13" y="24"/>
                  </a:cxn>
                  <a:cxn ang="0">
                    <a:pos x="16" y="37"/>
                  </a:cxn>
                  <a:cxn ang="0">
                    <a:pos x="24" y="35"/>
                  </a:cxn>
                  <a:cxn ang="0">
                    <a:pos x="34" y="38"/>
                  </a:cxn>
                  <a:cxn ang="0">
                    <a:pos x="35" y="15"/>
                  </a:cxn>
                  <a:cxn ang="0">
                    <a:pos x="31" y="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" y="7"/>
                  </a:cxn>
                </a:cxnLst>
                <a:rect l="0" t="0" r="r" b="b"/>
                <a:pathLst>
                  <a:path w="35" h="38">
                    <a:moveTo>
                      <a:pt x="4" y="7"/>
                    </a:moveTo>
                    <a:cubicBezTo>
                      <a:pt x="5" y="12"/>
                      <a:pt x="2" y="18"/>
                      <a:pt x="2" y="18"/>
                    </a:cubicBezTo>
                    <a:cubicBezTo>
                      <a:pt x="2" y="18"/>
                      <a:pt x="11" y="20"/>
                      <a:pt x="13" y="24"/>
                    </a:cubicBezTo>
                    <a:cubicBezTo>
                      <a:pt x="15" y="27"/>
                      <a:pt x="16" y="37"/>
                      <a:pt x="16" y="37"/>
                    </a:cubicBezTo>
                    <a:cubicBezTo>
                      <a:pt x="16" y="37"/>
                      <a:pt x="18" y="34"/>
                      <a:pt x="24" y="35"/>
                    </a:cubicBezTo>
                    <a:cubicBezTo>
                      <a:pt x="31" y="36"/>
                      <a:pt x="34" y="38"/>
                      <a:pt x="34" y="3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7"/>
                      <a:pt x="31" y="4"/>
                    </a:cubicBezTo>
                    <a:cubicBezTo>
                      <a:pt x="27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2"/>
                      <a:pt x="4" y="7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82F786B2-1B00-40ED-B483-044BFB556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875" y="4378325"/>
                <a:ext cx="142875" cy="131763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19" y="2"/>
                  </a:cxn>
                  <a:cxn ang="0">
                    <a:pos x="13" y="13"/>
                  </a:cxn>
                  <a:cxn ang="0">
                    <a:pos x="1" y="16"/>
                  </a:cxn>
                  <a:cxn ang="0">
                    <a:pos x="3" y="25"/>
                  </a:cxn>
                  <a:cxn ang="0">
                    <a:pos x="0" y="35"/>
                  </a:cxn>
                  <a:cxn ang="0">
                    <a:pos x="23" y="35"/>
                  </a:cxn>
                  <a:cxn ang="0">
                    <a:pos x="34" y="31"/>
                  </a:cxn>
                  <a:cxn ang="0">
                    <a:pos x="38" y="21"/>
                  </a:cxn>
                  <a:cxn ang="0">
                    <a:pos x="38" y="0"/>
                  </a:cxn>
                  <a:cxn ang="0">
                    <a:pos x="30" y="4"/>
                  </a:cxn>
                </a:cxnLst>
                <a:rect l="0" t="0" r="r" b="b"/>
                <a:pathLst>
                  <a:path w="38" h="35">
                    <a:moveTo>
                      <a:pt x="30" y="4"/>
                    </a:moveTo>
                    <a:cubicBezTo>
                      <a:pt x="25" y="5"/>
                      <a:pt x="19" y="2"/>
                      <a:pt x="19" y="2"/>
                    </a:cubicBezTo>
                    <a:cubicBezTo>
                      <a:pt x="19" y="2"/>
                      <a:pt x="17" y="12"/>
                      <a:pt x="13" y="13"/>
                    </a:cubicBezTo>
                    <a:cubicBezTo>
                      <a:pt x="10" y="15"/>
                      <a:pt x="1" y="16"/>
                      <a:pt x="1" y="16"/>
                    </a:cubicBezTo>
                    <a:cubicBezTo>
                      <a:pt x="1" y="16"/>
                      <a:pt x="3" y="18"/>
                      <a:pt x="3" y="25"/>
                    </a:cubicBezTo>
                    <a:cubicBezTo>
                      <a:pt x="2" y="31"/>
                      <a:pt x="0" y="35"/>
                      <a:pt x="0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31" y="35"/>
                      <a:pt x="34" y="31"/>
                    </a:cubicBezTo>
                    <a:cubicBezTo>
                      <a:pt x="38" y="26"/>
                      <a:pt x="38" y="21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6" y="3"/>
                      <a:pt x="30" y="4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6B4B6463-A6D1-49A2-8A45-E45975555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1701800"/>
                <a:ext cx="131763" cy="141288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33" y="18"/>
                  </a:cxn>
                  <a:cxn ang="0">
                    <a:pos x="22" y="24"/>
                  </a:cxn>
                  <a:cxn ang="0">
                    <a:pos x="19" y="37"/>
                  </a:cxn>
                  <a:cxn ang="0">
                    <a:pos x="11" y="35"/>
                  </a:cxn>
                  <a:cxn ang="0">
                    <a:pos x="1" y="38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35" y="0"/>
                  </a:cxn>
                  <a:cxn ang="0">
                    <a:pos x="31" y="7"/>
                  </a:cxn>
                </a:cxnLst>
                <a:rect l="0" t="0" r="r" b="b"/>
                <a:pathLst>
                  <a:path w="35" h="38">
                    <a:moveTo>
                      <a:pt x="31" y="7"/>
                    </a:moveTo>
                    <a:cubicBezTo>
                      <a:pt x="30" y="12"/>
                      <a:pt x="33" y="18"/>
                      <a:pt x="33" y="18"/>
                    </a:cubicBezTo>
                    <a:cubicBezTo>
                      <a:pt x="33" y="18"/>
                      <a:pt x="24" y="20"/>
                      <a:pt x="22" y="24"/>
                    </a:cubicBezTo>
                    <a:cubicBezTo>
                      <a:pt x="20" y="27"/>
                      <a:pt x="19" y="37"/>
                      <a:pt x="19" y="37"/>
                    </a:cubicBezTo>
                    <a:cubicBezTo>
                      <a:pt x="19" y="37"/>
                      <a:pt x="17" y="34"/>
                      <a:pt x="11" y="35"/>
                    </a:cubicBezTo>
                    <a:cubicBezTo>
                      <a:pt x="4" y="36"/>
                      <a:pt x="1" y="38"/>
                      <a:pt x="1" y="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7"/>
                      <a:pt x="4" y="4"/>
                    </a:cubicBezTo>
                    <a:cubicBezTo>
                      <a:pt x="9" y="0"/>
                      <a:pt x="14" y="0"/>
                      <a:pt x="1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2" y="1"/>
                      <a:pt x="31" y="7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95C935A-1216-4DB3-94AF-06188684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4378325"/>
                <a:ext cx="142875" cy="131763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19" y="2"/>
                  </a:cxn>
                  <a:cxn ang="0">
                    <a:pos x="25" y="13"/>
                  </a:cxn>
                  <a:cxn ang="0">
                    <a:pos x="37" y="16"/>
                  </a:cxn>
                  <a:cxn ang="0">
                    <a:pos x="36" y="24"/>
                  </a:cxn>
                  <a:cxn ang="0">
                    <a:pos x="38" y="35"/>
                  </a:cxn>
                  <a:cxn ang="0">
                    <a:pos x="15" y="35"/>
                  </a:cxn>
                  <a:cxn ang="0">
                    <a:pos x="4" y="30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8" y="4"/>
                  </a:cxn>
                </a:cxnLst>
                <a:rect l="0" t="0" r="r" b="b"/>
                <a:pathLst>
                  <a:path w="38" h="35">
                    <a:moveTo>
                      <a:pt x="8" y="4"/>
                    </a:moveTo>
                    <a:cubicBezTo>
                      <a:pt x="13" y="5"/>
                      <a:pt x="19" y="2"/>
                      <a:pt x="19" y="2"/>
                    </a:cubicBezTo>
                    <a:cubicBezTo>
                      <a:pt x="19" y="2"/>
                      <a:pt x="21" y="11"/>
                      <a:pt x="25" y="13"/>
                    </a:cubicBezTo>
                    <a:cubicBezTo>
                      <a:pt x="28" y="15"/>
                      <a:pt x="37" y="16"/>
                      <a:pt x="37" y="16"/>
                    </a:cubicBezTo>
                    <a:cubicBezTo>
                      <a:pt x="37" y="16"/>
                      <a:pt x="35" y="18"/>
                      <a:pt x="36" y="24"/>
                    </a:cubicBezTo>
                    <a:cubicBezTo>
                      <a:pt x="36" y="31"/>
                      <a:pt x="38" y="35"/>
                      <a:pt x="38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7" y="35"/>
                      <a:pt x="4" y="30"/>
                    </a:cubicBezTo>
                    <a:cubicBezTo>
                      <a:pt x="0" y="26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3"/>
                      <a:pt x="8" y="4"/>
                    </a:cubicBezTo>
                    <a:close/>
                  </a:path>
                </a:pathLst>
              </a:custGeom>
              <a:solidFill>
                <a:srgbClr val="5C5C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A99EDBAD-A8F2-436D-89B4-A4E16EA90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037" y="1712913"/>
                <a:ext cx="101600" cy="11271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15"/>
                  </a:cxn>
                  <a:cxn ang="0">
                    <a:pos x="9" y="20"/>
                  </a:cxn>
                  <a:cxn ang="0">
                    <a:pos x="12" y="30"/>
                  </a:cxn>
                  <a:cxn ang="0">
                    <a:pos x="21" y="29"/>
                  </a:cxn>
                  <a:cxn ang="0">
                    <a:pos x="19" y="16"/>
                  </a:cxn>
                  <a:cxn ang="0">
                    <a:pos x="27" y="6"/>
                  </a:cxn>
                  <a:cxn ang="0">
                    <a:pos x="21" y="0"/>
                  </a:cxn>
                  <a:cxn ang="0">
                    <a:pos x="13" y="6"/>
                  </a:cxn>
                  <a:cxn ang="0">
                    <a:pos x="2" y="5"/>
                  </a:cxn>
                </a:cxnLst>
                <a:rect l="0" t="0" r="r" b="b"/>
                <a:pathLst>
                  <a:path w="27" h="30">
                    <a:moveTo>
                      <a:pt x="2" y="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7" y="17"/>
                      <a:pt x="9" y="20"/>
                    </a:cubicBezTo>
                    <a:cubicBezTo>
                      <a:pt x="11" y="22"/>
                      <a:pt x="12" y="30"/>
                      <a:pt x="12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19" y="20"/>
                      <a:pt x="19" y="16"/>
                    </a:cubicBezTo>
                    <a:cubicBezTo>
                      <a:pt x="20" y="11"/>
                      <a:pt x="27" y="6"/>
                      <a:pt x="27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3"/>
                      <a:pt x="13" y="6"/>
                    </a:cubicBezTo>
                    <a:cubicBezTo>
                      <a:pt x="6" y="9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806A2A9C-F20F-4A43-B8CE-1F2748023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925" y="4397375"/>
                <a:ext cx="112713" cy="101600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14" y="0"/>
                  </a:cxn>
                  <a:cxn ang="0">
                    <a:pos x="10" y="9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14" y="20"/>
                  </a:cxn>
                  <a:cxn ang="0">
                    <a:pos x="24" y="27"/>
                  </a:cxn>
                  <a:cxn ang="0">
                    <a:pos x="30" y="21"/>
                  </a:cxn>
                  <a:cxn ang="0">
                    <a:pos x="23" y="13"/>
                  </a:cxn>
                  <a:cxn ang="0">
                    <a:pos x="24" y="1"/>
                  </a:cxn>
                </a:cxnLst>
                <a:rect l="0" t="0" r="r" b="b"/>
                <a:pathLst>
                  <a:path w="30" h="27">
                    <a:moveTo>
                      <a:pt x="24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2" y="7"/>
                      <a:pt x="10" y="9"/>
                    </a:cubicBezTo>
                    <a:cubicBezTo>
                      <a:pt x="8" y="11"/>
                      <a:pt x="0" y="12"/>
                      <a:pt x="0" y="1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10" y="19"/>
                      <a:pt x="14" y="20"/>
                    </a:cubicBezTo>
                    <a:cubicBezTo>
                      <a:pt x="18" y="20"/>
                      <a:pt x="24" y="27"/>
                      <a:pt x="24" y="27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26" y="20"/>
                      <a:pt x="23" y="13"/>
                    </a:cubicBezTo>
                    <a:cubicBezTo>
                      <a:pt x="21" y="6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AF7D3EC4-9F07-4AE2-9E5B-D951D54A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2" y="1708150"/>
                <a:ext cx="101600" cy="117475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7" y="16"/>
                  </a:cxn>
                  <a:cxn ang="0">
                    <a:pos x="18" y="20"/>
                  </a:cxn>
                  <a:cxn ang="0">
                    <a:pos x="15" y="31"/>
                  </a:cxn>
                  <a:cxn ang="0">
                    <a:pos x="6" y="30"/>
                  </a:cxn>
                  <a:cxn ang="0">
                    <a:pos x="8" y="17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14" y="7"/>
                  </a:cxn>
                  <a:cxn ang="0">
                    <a:pos x="26" y="6"/>
                  </a:cxn>
                </a:cxnLst>
                <a:rect l="0" t="0" r="r" b="b"/>
                <a:pathLst>
                  <a:path w="27" h="31">
                    <a:moveTo>
                      <a:pt x="26" y="6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0" y="18"/>
                      <a:pt x="18" y="20"/>
                    </a:cubicBezTo>
                    <a:cubicBezTo>
                      <a:pt x="16" y="23"/>
                      <a:pt x="15" y="31"/>
                      <a:pt x="1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8" y="21"/>
                      <a:pt x="8" y="17"/>
                    </a:cubicBezTo>
                    <a:cubicBezTo>
                      <a:pt x="7" y="12"/>
                      <a:pt x="0" y="7"/>
                      <a:pt x="0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14" y="7"/>
                    </a:cubicBezTo>
                    <a:cubicBezTo>
                      <a:pt x="21" y="10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6E619429-BE0C-45AE-9226-7C8299A2E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2" y="4397375"/>
                <a:ext cx="117475" cy="10160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6" y="0"/>
                  </a:cxn>
                  <a:cxn ang="0">
                    <a:pos x="20" y="9"/>
                  </a:cxn>
                  <a:cxn ang="0">
                    <a:pos x="31" y="12"/>
                  </a:cxn>
                  <a:cxn ang="0">
                    <a:pos x="30" y="21"/>
                  </a:cxn>
                  <a:cxn ang="0">
                    <a:pos x="16" y="19"/>
                  </a:cxn>
                  <a:cxn ang="0">
                    <a:pos x="6" y="27"/>
                  </a:cxn>
                  <a:cxn ang="0">
                    <a:pos x="0" y="21"/>
                  </a:cxn>
                  <a:cxn ang="0">
                    <a:pos x="7" y="13"/>
                  </a:cxn>
                  <a:cxn ang="0">
                    <a:pos x="6" y="1"/>
                  </a:cxn>
                </a:cxnLst>
                <a:rect l="0" t="0" r="r" b="b"/>
                <a:pathLst>
                  <a:path w="31" h="27">
                    <a:moveTo>
                      <a:pt x="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8" y="7"/>
                      <a:pt x="20" y="9"/>
                    </a:cubicBezTo>
                    <a:cubicBezTo>
                      <a:pt x="22" y="11"/>
                      <a:pt x="31" y="12"/>
                      <a:pt x="31" y="1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20" y="19"/>
                      <a:pt x="16" y="19"/>
                    </a:cubicBezTo>
                    <a:cubicBezTo>
                      <a:pt x="12" y="20"/>
                      <a:pt x="6" y="27"/>
                      <a:pt x="6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4" y="20"/>
                      <a:pt x="7" y="13"/>
                    </a:cubicBezTo>
                    <a:cubicBezTo>
                      <a:pt x="10" y="6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B67BF1C0-B8E9-482C-B3B2-80D9ECCA13FB}"/>
                </a:ext>
              </a:extLst>
            </p:cNvPr>
            <p:cNvSpPr/>
            <p:nvPr/>
          </p:nvSpPr>
          <p:spPr>
            <a:xfrm>
              <a:off x="2790128" y="1781631"/>
              <a:ext cx="3896792" cy="2839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承上例</a:t>
              </a:r>
              <a:endParaRPr lang="en-US" altLang="zh-TW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招生名額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名，最低倍率為英文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倍率，預計甄試人數為</a:t>
              </a:r>
              <a:r>
                <a:rPr lang="en-US" altLang="zh-TW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9</a:t>
              </a:r>
              <a:r>
                <a:rPr lang="zh-TW" altLang="en-US" sz="14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人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。當進行到</a:t>
              </a:r>
              <a:r>
                <a:rPr lang="zh-TW" altLang="en-US" sz="1400" b="1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最低倍率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時，篩選出來的考生</a:t>
              </a:r>
              <a:r>
                <a:rPr lang="en-US" altLang="zh-TW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7-12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英文級分都是</a:t>
              </a:r>
              <a:r>
                <a:rPr lang="en-US" altLang="zh-TW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級分，超過預計甄試人數。</a:t>
              </a:r>
              <a:endParaRPr lang="en-US" altLang="zh-TW" sz="1400" dirty="0">
                <a:solidFill>
                  <a:srgbClr val="2C2C2C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ts val="1600"/>
                </a:lnSpc>
                <a:spcAft>
                  <a:spcPts val="300"/>
                </a:spcAft>
                <a:defRPr/>
              </a:pPr>
              <a:r>
                <a:rPr lang="zh-TW" altLang="en-US" sz="1400" dirty="0">
                  <a:solidFill>
                    <a:srgbClr val="2C2C2C"/>
                  </a:solidFill>
                  <a:latin typeface="+mn-ea"/>
                  <a:cs typeface="Times New Roman" panose="02020603050405020304" pitchFamily="18" charset="0"/>
                </a:rPr>
                <a:t>依校系所訂之</a:t>
              </a:r>
              <a:r>
                <a:rPr lang="zh-TW" altLang="en-US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同級分超額篩選方式：一、學測國文、英文、數學</a:t>
              </a:r>
              <a:r>
                <a:rPr lang="en-US" altLang="zh-TW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B</a:t>
              </a:r>
              <a:r>
                <a:rPr lang="zh-TW" altLang="en-US" sz="1400" dirty="0">
                  <a:solidFill>
                    <a:srgbClr val="3333FF"/>
                  </a:solidFill>
                  <a:latin typeface="+mn-ea"/>
                  <a:cs typeface="Times New Roman" panose="02020603050405020304" pitchFamily="18" charset="0"/>
                </a:rPr>
                <a:t>、自然之級分總和，二、學測國文級分，三、學測自然級分</a:t>
              </a:r>
              <a:r>
                <a:rPr lang="zh-TW" altLang="en-US" sz="1400" dirty="0">
                  <a:latin typeface="+mn-ea"/>
                  <a:cs typeface="Times New Roman" panose="02020603050405020304" pitchFamily="18" charset="0"/>
                </a:rPr>
                <a:t>，依序進行超額篩選。</a:t>
              </a:r>
              <a:endParaRPr lang="en-US" altLang="zh-TW" sz="1400" dirty="0"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8752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90BBF9-087A-4210-8BAF-0F777DCB8936}"/>
              </a:ext>
            </a:extLst>
          </p:cNvPr>
          <p:cNvSpPr/>
          <p:nvPr/>
        </p:nvSpPr>
        <p:spPr>
          <a:xfrm>
            <a:off x="715992" y="1276358"/>
            <a:ext cx="1024818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報名身分符合「</a:t>
            </a:r>
            <a:r>
              <a:rPr lang="zh-TW" altLang="en-US" sz="2000" b="1" dirty="0">
                <a:solidFill>
                  <a:srgbClr val="C00000"/>
                </a:solidFill>
              </a:rPr>
              <a:t>報名校系所訂外加名額身分</a:t>
            </a:r>
            <a:r>
              <a:rPr lang="zh-TW" altLang="en-US" sz="2000" b="1" dirty="0"/>
              <a:t>」之考生，未通過第一階段篩選者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即未通過檢定或倍率篩選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，可再進行外加名額篩選。</a:t>
            </a:r>
            <a:endParaRPr lang="en-US" altLang="zh-TW" sz="2000" b="1" dirty="0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FE437965-D2A6-4E39-9675-27B3A6F3DC9B}"/>
              </a:ext>
            </a:extLst>
          </p:cNvPr>
          <p:cNvGrpSpPr/>
          <p:nvPr/>
        </p:nvGrpSpPr>
        <p:grpSpPr>
          <a:xfrm>
            <a:off x="1206167" y="2423090"/>
            <a:ext cx="1335992" cy="1196275"/>
            <a:chOff x="283505" y="1868939"/>
            <a:chExt cx="1335992" cy="1196275"/>
          </a:xfrm>
        </p:grpSpPr>
        <p:sp>
          <p:nvSpPr>
            <p:cNvPr id="8" name="文本框 33">
              <a:extLst>
                <a:ext uri="{FF2B5EF4-FFF2-40B4-BE49-F238E27FC236}">
                  <a16:creationId xmlns:a16="http://schemas.microsoft.com/office/drawing/2014/main" id="{4A4511FB-805F-4D46-A891-227378184427}"/>
                </a:ext>
              </a:extLst>
            </p:cNvPr>
            <p:cNvSpPr txBox="1"/>
            <p:nvPr/>
          </p:nvSpPr>
          <p:spPr>
            <a:xfrm>
              <a:off x="317317" y="2207572"/>
              <a:ext cx="1302180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defTabSz="914377"/>
              <a:r>
                <a:rPr lang="zh-TW" altLang="en-US" sz="20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原住民生</a:t>
              </a:r>
              <a:endPara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ardrop 40">
              <a:extLst>
                <a:ext uri="{FF2B5EF4-FFF2-40B4-BE49-F238E27FC236}">
                  <a16:creationId xmlns:a16="http://schemas.microsoft.com/office/drawing/2014/main" id="{F737A113-659E-45B9-BC97-D2BC3C2955D5}"/>
                </a:ext>
              </a:extLst>
            </p:cNvPr>
            <p:cNvSpPr/>
            <p:nvPr/>
          </p:nvSpPr>
          <p:spPr>
            <a:xfrm>
              <a:off x="283505" y="1868939"/>
              <a:ext cx="1196276" cy="1196275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1867">
                <a:solidFill>
                  <a:srgbClr val="92D050"/>
                </a:solidFill>
                <a:latin typeface="Calibri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0543C34F-31F4-4A96-B4AC-5BA22E9D06BE}"/>
              </a:ext>
            </a:extLst>
          </p:cNvPr>
          <p:cNvGrpSpPr/>
          <p:nvPr/>
        </p:nvGrpSpPr>
        <p:grpSpPr>
          <a:xfrm>
            <a:off x="4042645" y="3374825"/>
            <a:ext cx="1259117" cy="1196275"/>
            <a:chOff x="178042" y="3226086"/>
            <a:chExt cx="1427726" cy="1294156"/>
          </a:xfrm>
        </p:grpSpPr>
        <p:sp>
          <p:nvSpPr>
            <p:cNvPr id="9" name="文本框 35">
              <a:extLst>
                <a:ext uri="{FF2B5EF4-FFF2-40B4-BE49-F238E27FC236}">
                  <a16:creationId xmlns:a16="http://schemas.microsoft.com/office/drawing/2014/main" id="{8414A0B1-2482-4B72-8D60-DCCB100E0D60}"/>
                </a:ext>
              </a:extLst>
            </p:cNvPr>
            <p:cNvSpPr txBox="1"/>
            <p:nvPr/>
          </p:nvSpPr>
          <p:spPr>
            <a:xfrm>
              <a:off x="276045" y="3596844"/>
              <a:ext cx="1329723" cy="43284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defTabSz="914377"/>
              <a:r>
                <a:rPr lang="zh-TW" altLang="en-US" sz="20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離 島 生</a:t>
              </a:r>
              <a:endPara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ardrop 40">
              <a:extLst>
                <a:ext uri="{FF2B5EF4-FFF2-40B4-BE49-F238E27FC236}">
                  <a16:creationId xmlns:a16="http://schemas.microsoft.com/office/drawing/2014/main" id="{B888525B-57EB-46D6-8EB0-64AF982D9BCC}"/>
                </a:ext>
              </a:extLst>
            </p:cNvPr>
            <p:cNvSpPr/>
            <p:nvPr/>
          </p:nvSpPr>
          <p:spPr>
            <a:xfrm>
              <a:off x="178042" y="3226086"/>
              <a:ext cx="1427726" cy="1294156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1867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文本框 65">
            <a:extLst>
              <a:ext uri="{FF2B5EF4-FFF2-40B4-BE49-F238E27FC236}">
                <a16:creationId xmlns:a16="http://schemas.microsoft.com/office/drawing/2014/main" id="{B8AF28D2-8918-4675-BB2C-316DC05B44D1}"/>
              </a:ext>
            </a:extLst>
          </p:cNvPr>
          <p:cNvSpPr txBox="1"/>
          <p:nvPr/>
        </p:nvSpPr>
        <p:spPr>
          <a:xfrm>
            <a:off x="6271622" y="3633320"/>
            <a:ext cx="1704975" cy="6832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158D18F9-A328-4822-9EB7-59769161356C}"/>
              </a:ext>
            </a:extLst>
          </p:cNvPr>
          <p:cNvGrpSpPr/>
          <p:nvPr/>
        </p:nvGrpSpPr>
        <p:grpSpPr>
          <a:xfrm>
            <a:off x="954311" y="4988618"/>
            <a:ext cx="1430880" cy="1365351"/>
            <a:chOff x="419499" y="4988618"/>
            <a:chExt cx="1430880" cy="1365351"/>
          </a:xfrm>
        </p:grpSpPr>
        <p:sp>
          <p:nvSpPr>
            <p:cNvPr id="32" name="Teardrop 40">
              <a:extLst>
                <a:ext uri="{FF2B5EF4-FFF2-40B4-BE49-F238E27FC236}">
                  <a16:creationId xmlns:a16="http://schemas.microsoft.com/office/drawing/2014/main" id="{E88F6242-DF4A-4D8B-B2C3-8A1B6698B5ED}"/>
                </a:ext>
              </a:extLst>
            </p:cNvPr>
            <p:cNvSpPr/>
            <p:nvPr/>
          </p:nvSpPr>
          <p:spPr>
            <a:xfrm>
              <a:off x="431321" y="4988618"/>
              <a:ext cx="1367302" cy="1365351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文本框 67">
              <a:extLst>
                <a:ext uri="{FF2B5EF4-FFF2-40B4-BE49-F238E27FC236}">
                  <a16:creationId xmlns:a16="http://schemas.microsoft.com/office/drawing/2014/main" id="{48E33524-B0BE-4548-8F03-A022E800E35F}"/>
                </a:ext>
              </a:extLst>
            </p:cNvPr>
            <p:cNvSpPr txBox="1"/>
            <p:nvPr/>
          </p:nvSpPr>
          <p:spPr>
            <a:xfrm>
              <a:off x="419499" y="5216614"/>
              <a:ext cx="1430880" cy="79970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914377">
                <a:lnSpc>
                  <a:spcPct val="120000"/>
                </a:lnSpc>
              </a:pPr>
              <a:r>
                <a:rPr lang="zh-TW" altLang="en-US" sz="20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願景</a:t>
              </a:r>
              <a:br>
                <a:rPr lang="en-US" altLang="zh-TW" sz="20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TW" altLang="en-US" sz="2000" b="1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計畫生</a:t>
              </a:r>
              <a:endParaRPr lang="zh-CN" altLang="en-US" sz="2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AD90C5D-0A87-4EE4-9CCE-AABB89CB5A98}"/>
              </a:ext>
            </a:extLst>
          </p:cNvPr>
          <p:cNvSpPr/>
          <p:nvPr/>
        </p:nvSpPr>
        <p:spPr>
          <a:xfrm>
            <a:off x="2649760" y="2286676"/>
            <a:ext cx="8021081" cy="108814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400"/>
              </a:lnSpc>
              <a:buChar char="•"/>
            </a:pPr>
            <a:r>
              <a:rPr lang="zh-TW" altLang="zh-TW" dirty="0"/>
              <a:t>依</a:t>
            </a:r>
            <a:r>
              <a:rPr lang="zh-TW" altLang="en-US" dirty="0"/>
              <a:t>該</a:t>
            </a:r>
            <a:r>
              <a:rPr lang="zh-TW" altLang="en-US" b="1" dirty="0">
                <a:solidFill>
                  <a:srgbClr val="7030A0"/>
                </a:solidFill>
              </a:rPr>
              <a:t>校系</a:t>
            </a:r>
            <a:r>
              <a:rPr lang="zh-TW" b="1" dirty="0">
                <a:solidFill>
                  <a:srgbClr val="7030A0"/>
                </a:solidFill>
              </a:rPr>
              <a:t>所訂「同級分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zh-TW" b="1" dirty="0">
                <a:solidFill>
                  <a:srgbClr val="7030A0"/>
                </a:solidFill>
              </a:rPr>
              <a:t>分數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r>
              <a:rPr lang="zh-TW" b="1" dirty="0">
                <a:solidFill>
                  <a:srgbClr val="7030A0"/>
                </a:solidFill>
              </a:rPr>
              <a:t>超額篩選方式」順序一之</a:t>
            </a:r>
            <a:r>
              <a:rPr lang="zh-TW" altLang="en-US" b="1" dirty="0">
                <a:solidFill>
                  <a:srgbClr val="7030A0"/>
                </a:solidFill>
              </a:rPr>
              <a:t>學測科目</a:t>
            </a:r>
            <a:r>
              <a:rPr lang="zh-TW" b="1" dirty="0">
                <a:solidFill>
                  <a:srgbClr val="7030A0"/>
                </a:solidFill>
              </a:rPr>
              <a:t>級分總和</a:t>
            </a:r>
            <a:r>
              <a:rPr lang="zh-TW" altLang="en-US" b="1" dirty="0">
                <a:solidFill>
                  <a:srgbClr val="7030A0"/>
                </a:solidFill>
              </a:rPr>
              <a:t>，以</a:t>
            </a:r>
            <a:r>
              <a:rPr lang="zh-TW" altLang="zh-TW" b="1" dirty="0">
                <a:solidFill>
                  <a:srgbClr val="7030A0"/>
                </a:solidFill>
              </a:rPr>
              <a:t>外加名額五倍</a:t>
            </a:r>
            <a:r>
              <a:rPr lang="zh-TW" altLang="zh-TW" dirty="0"/>
              <a:t>之人數進行外加名額之篩選，通過者取得參加第二階段指定項目甄試之資格。</a:t>
            </a:r>
            <a:endParaRPr lang="zh-TW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0C633B2-F2C2-4DF9-80D7-1093F520ACE7}"/>
              </a:ext>
            </a:extLst>
          </p:cNvPr>
          <p:cNvSpPr/>
          <p:nvPr/>
        </p:nvSpPr>
        <p:spPr>
          <a:xfrm>
            <a:off x="5552084" y="3426971"/>
            <a:ext cx="5213659" cy="7774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lvl="0">
              <a:lnSpc>
                <a:spcPts val="2600"/>
              </a:lnSpc>
              <a:buChar char="•"/>
            </a:pPr>
            <a:r>
              <a:rPr lang="zh-TW" altLang="en-US" b="1" dirty="0">
                <a:solidFill>
                  <a:srgbClr val="7030A0"/>
                </a:solidFill>
              </a:rPr>
              <a:t>符合報名校系要求之離島縣市</a:t>
            </a:r>
            <a:r>
              <a:rPr lang="zh-TW" altLang="en-US" dirty="0"/>
              <a:t>者，一律取得參加第二階段指定項目甄試之資格。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9E1B5FE-0C5A-4691-A84B-51B912997405}"/>
              </a:ext>
            </a:extLst>
          </p:cNvPr>
          <p:cNvSpPr/>
          <p:nvPr/>
        </p:nvSpPr>
        <p:spPr>
          <a:xfrm>
            <a:off x="2546257" y="4733511"/>
            <a:ext cx="8155959" cy="183696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400"/>
              </a:lnSpc>
              <a:buChar char="•"/>
            </a:pPr>
            <a:r>
              <a:rPr lang="zh-TW" altLang="en-US" b="1" dirty="0">
                <a:solidFill>
                  <a:srgbClr val="7030A0"/>
                </a:solidFill>
              </a:rPr>
              <a:t>校系訂有願景計畫外加名額者：一律先以願景計畫外加名額通過</a:t>
            </a:r>
            <a:r>
              <a:rPr lang="zh-TW" altLang="en-US" dirty="0"/>
              <a:t>第一階段篩選，惟得否參加第二階段指定項目甄試由其通過之校系審查認定。</a:t>
            </a:r>
            <a:endParaRPr lang="en-US" altLang="zh-TW" dirty="0"/>
          </a:p>
          <a:p>
            <a:pPr lvl="0">
              <a:lnSpc>
                <a:spcPts val="1800"/>
              </a:lnSpc>
              <a:buChar char="•"/>
            </a:pPr>
            <a:endParaRPr lang="en-US" altLang="zh-TW" sz="1000" dirty="0"/>
          </a:p>
          <a:p>
            <a:pPr lvl="0" algn="just">
              <a:lnSpc>
                <a:spcPts val="2400"/>
              </a:lnSpc>
              <a:buChar char="•"/>
            </a:pPr>
            <a:r>
              <a:rPr lang="zh-TW" altLang="en-US" b="1" dirty="0">
                <a:solidFill>
                  <a:srgbClr val="7030A0"/>
                </a:solidFill>
              </a:rPr>
              <a:t>願景組限願景計畫生報名 </a:t>
            </a:r>
            <a:r>
              <a:rPr lang="en-US" altLang="zh-TW" b="1" dirty="0">
                <a:solidFill>
                  <a:srgbClr val="7030A0"/>
                </a:solidFill>
              </a:rPr>
              <a:t>(</a:t>
            </a:r>
            <a:r>
              <a:rPr lang="zh-TW" altLang="en-US" b="1" dirty="0">
                <a:solidFill>
                  <a:srgbClr val="7030A0"/>
                </a:solidFill>
              </a:rPr>
              <a:t>如：高雄大學</a:t>
            </a:r>
            <a:r>
              <a:rPr lang="en-US" altLang="zh-TW" b="1" dirty="0">
                <a:solidFill>
                  <a:srgbClr val="7030A0"/>
                </a:solidFill>
              </a:rPr>
              <a:t>)</a:t>
            </a:r>
            <a:r>
              <a:rPr lang="zh-TW" altLang="en-US" b="1" dirty="0">
                <a:solidFill>
                  <a:srgbClr val="7030A0"/>
                </a:solidFill>
              </a:rPr>
              <a:t>，且須通過該系組檢定、倍率篩選，始為通過第一階段篩選</a:t>
            </a:r>
            <a:r>
              <a:rPr lang="zh-TW" altLang="en-US" dirty="0"/>
              <a:t>，得否參加第二階段指定項目甄試由其通過之校系審查認定。</a:t>
            </a:r>
          </a:p>
        </p:txBody>
      </p:sp>
    </p:spTree>
    <p:extLst>
      <p:ext uri="{BB962C8B-B14F-4D97-AF65-F5344CB8AC3E}">
        <p14:creationId xmlns:p14="http://schemas.microsoft.com/office/powerpoint/2010/main" val="150113269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6794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報名考生設定密碼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86284646"/>
              </p:ext>
            </p:extLst>
          </p:nvPr>
        </p:nvGraphicFramePr>
        <p:xfrm>
          <a:off x="2035575" y="1283904"/>
          <a:ext cx="7564689" cy="63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" name="组合 71">
            <a:extLst>
              <a:ext uri="{FF2B5EF4-FFF2-40B4-BE49-F238E27FC236}">
                <a16:creationId xmlns:a16="http://schemas.microsoft.com/office/drawing/2014/main" id="{7CBA9C7E-6D43-4AFA-BDA7-ACDC006AC568}"/>
              </a:ext>
            </a:extLst>
          </p:cNvPr>
          <p:cNvGrpSpPr/>
          <p:nvPr/>
        </p:nvGrpSpPr>
        <p:grpSpPr>
          <a:xfrm>
            <a:off x="7750056" y="2406768"/>
            <a:ext cx="2731016" cy="4174657"/>
            <a:chOff x="752634" y="1779108"/>
            <a:chExt cx="2304256" cy="4167230"/>
          </a:xfrm>
        </p:grpSpPr>
        <p:sp>
          <p:nvSpPr>
            <p:cNvPr id="46" name="圆角矩形 38">
              <a:extLst>
                <a:ext uri="{FF2B5EF4-FFF2-40B4-BE49-F238E27FC236}">
                  <a16:creationId xmlns:a16="http://schemas.microsoft.com/office/drawing/2014/main" id="{5E458DE0-7779-4F4E-AF9D-CC48351DC98E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37AEF4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73">
              <a:extLst>
                <a:ext uri="{FF2B5EF4-FFF2-40B4-BE49-F238E27FC236}">
                  <a16:creationId xmlns:a16="http://schemas.microsoft.com/office/drawing/2014/main" id="{84DD45DF-7CE3-4C06-B42E-79D27AD728DA}"/>
                </a:ext>
              </a:extLst>
            </p:cNvPr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74">
              <a:extLst>
                <a:ext uri="{FF2B5EF4-FFF2-40B4-BE49-F238E27FC236}">
                  <a16:creationId xmlns:a16="http://schemas.microsoft.com/office/drawing/2014/main" id="{B072C76B-4E65-4308-8498-A2538EBFDD5D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55" name="椭圆 82">
                <a:extLst>
                  <a:ext uri="{FF2B5EF4-FFF2-40B4-BE49-F238E27FC236}">
                    <a16:creationId xmlns:a16="http://schemas.microsoft.com/office/drawing/2014/main" id="{82F8AF22-5391-4555-8120-FF6E1BAC7D0D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83">
                <a:extLst>
                  <a:ext uri="{FF2B5EF4-FFF2-40B4-BE49-F238E27FC236}">
                    <a16:creationId xmlns:a16="http://schemas.microsoft.com/office/drawing/2014/main" id="{AEDD20D1-A825-4587-8BDC-332B82E16DA2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84">
                <a:extLst>
                  <a:ext uri="{FF2B5EF4-FFF2-40B4-BE49-F238E27FC236}">
                    <a16:creationId xmlns:a16="http://schemas.microsoft.com/office/drawing/2014/main" id="{0780B485-5C44-4764-8257-8C016AFB15A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75">
              <a:extLst>
                <a:ext uri="{FF2B5EF4-FFF2-40B4-BE49-F238E27FC236}">
                  <a16:creationId xmlns:a16="http://schemas.microsoft.com/office/drawing/2014/main" id="{552456DB-1787-4664-BC0A-86F93BF5F9A6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52" name="椭圆 79">
                <a:extLst>
                  <a:ext uri="{FF2B5EF4-FFF2-40B4-BE49-F238E27FC236}">
                    <a16:creationId xmlns:a16="http://schemas.microsoft.com/office/drawing/2014/main" id="{E3ED4ABE-BFED-4776-B27B-FB6D47DF1F2B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80">
                <a:extLst>
                  <a:ext uri="{FF2B5EF4-FFF2-40B4-BE49-F238E27FC236}">
                    <a16:creationId xmlns:a16="http://schemas.microsoft.com/office/drawing/2014/main" id="{E01590D5-E63D-43E3-B70B-C889881B7B60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81">
                <a:extLst>
                  <a:ext uri="{FF2B5EF4-FFF2-40B4-BE49-F238E27FC236}">
                    <a16:creationId xmlns:a16="http://schemas.microsoft.com/office/drawing/2014/main" id="{A50C933C-84FA-4A29-A1D5-98C0A678C41D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0DE7A8FA-E9D0-4C84-AA27-0700EDFB374B}"/>
                </a:ext>
              </a:extLst>
            </p:cNvPr>
            <p:cNvSpPr/>
            <p:nvPr/>
          </p:nvSpPr>
          <p:spPr>
            <a:xfrm flipH="1">
              <a:off x="897832" y="3353535"/>
              <a:ext cx="2016545" cy="22357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考生於</a:t>
              </a:r>
              <a:r>
                <a:rPr lang="en-US" altLang="zh-TW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113.03.27</a:t>
              </a:r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下午</a:t>
              </a:r>
              <a:r>
                <a:rPr lang="en-US" altLang="zh-TW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16</a:t>
              </a:r>
              <a:r>
                <a:rPr lang="zh-TW" altLang="en-US" sz="16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時前完成個人密碼設定者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，即可於篩選結果公告當日收到第一階段篩選結果簡訊通知。</a:t>
              </a:r>
              <a:endPara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1FA301C-28DE-4755-8731-C1B44FFE5E91}"/>
              </a:ext>
            </a:extLst>
          </p:cNvPr>
          <p:cNvGrpSpPr/>
          <p:nvPr/>
        </p:nvGrpSpPr>
        <p:grpSpPr>
          <a:xfrm>
            <a:off x="4353067" y="2396785"/>
            <a:ext cx="2856161" cy="4141510"/>
            <a:chOff x="752634" y="1779108"/>
            <a:chExt cx="2304256" cy="4167230"/>
          </a:xfrm>
        </p:grpSpPr>
        <p:sp>
          <p:nvSpPr>
            <p:cNvPr id="59" name="圆角矩形 38">
              <a:extLst>
                <a:ext uri="{FF2B5EF4-FFF2-40B4-BE49-F238E27FC236}">
                  <a16:creationId xmlns:a16="http://schemas.microsoft.com/office/drawing/2014/main" id="{4CA07131-8AD2-4852-B63D-0303E57F3BC1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D9E021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>
              <a:extLst>
                <a:ext uri="{FF2B5EF4-FFF2-40B4-BE49-F238E27FC236}">
                  <a16:creationId xmlns:a16="http://schemas.microsoft.com/office/drawing/2014/main" id="{63297B79-8C1E-4DEB-A8E2-B59471DF3BD9}"/>
                </a:ext>
              </a:extLst>
            </p:cNvPr>
            <p:cNvSpPr/>
            <p:nvPr/>
          </p:nvSpPr>
          <p:spPr>
            <a:xfrm>
              <a:off x="752634" y="3115798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96861975-44E1-4007-A95B-508D3149C3F2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67" name="椭圆 68">
                <a:extLst>
                  <a:ext uri="{FF2B5EF4-FFF2-40B4-BE49-F238E27FC236}">
                    <a16:creationId xmlns:a16="http://schemas.microsoft.com/office/drawing/2014/main" id="{90701968-9073-4618-B88E-A9036069A612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9">
                <a:extLst>
                  <a:ext uri="{FF2B5EF4-FFF2-40B4-BE49-F238E27FC236}">
                    <a16:creationId xmlns:a16="http://schemas.microsoft.com/office/drawing/2014/main" id="{1B45E515-9B9C-4785-A669-D75D8EEDD9EE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70">
                <a:extLst>
                  <a:ext uri="{FF2B5EF4-FFF2-40B4-BE49-F238E27FC236}">
                    <a16:creationId xmlns:a16="http://schemas.microsoft.com/office/drawing/2014/main" id="{C2C95287-43A4-4CC3-8360-A6218750B3C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0B3EE9C-4FF2-4543-AC63-2DDAD3B88154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64" name="椭圆 65">
                <a:extLst>
                  <a:ext uri="{FF2B5EF4-FFF2-40B4-BE49-F238E27FC236}">
                    <a16:creationId xmlns:a16="http://schemas.microsoft.com/office/drawing/2014/main" id="{62F08D92-B6F6-4E6C-83A0-EF63CB0CD500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6">
                <a:extLst>
                  <a:ext uri="{FF2B5EF4-FFF2-40B4-BE49-F238E27FC236}">
                    <a16:creationId xmlns:a16="http://schemas.microsoft.com/office/drawing/2014/main" id="{34ED3612-55EC-4826-88E1-E22A16466C48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7">
                <a:extLst>
                  <a:ext uri="{FF2B5EF4-FFF2-40B4-BE49-F238E27FC236}">
                    <a16:creationId xmlns:a16="http://schemas.microsoft.com/office/drawing/2014/main" id="{E478FD41-E4FA-4633-AFFD-DC88AA0BA2E5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Rectangle 42">
              <a:extLst>
                <a:ext uri="{FF2B5EF4-FFF2-40B4-BE49-F238E27FC236}">
                  <a16:creationId xmlns:a16="http://schemas.microsoft.com/office/drawing/2014/main" id="{1BAB6783-05B3-4BF5-95C9-6D7956149BA2}"/>
                </a:ext>
              </a:extLst>
            </p:cNvPr>
            <p:cNvSpPr/>
            <p:nvPr/>
          </p:nvSpPr>
          <p:spPr>
            <a:xfrm flipH="1">
              <a:off x="899746" y="3353535"/>
              <a:ext cx="2056525" cy="22357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考生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自行設定個人專屬之密碼後，方可登錄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集體報名考生報名狀態查詢、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篩選</a:t>
              </a:r>
              <a:r>
                <a:rPr lang="en-US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分發</a:t>
              </a:r>
              <a:r>
                <a:rPr lang="en-US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)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結果查詢、審查資料上傳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zh-TW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itchFamily="18" charset="0"/>
                </a:rPr>
                <a:t>查詢第六學期修課紀錄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、就讀志願序登記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FZHei-B01S" panose="02010601030101010101" pitchFamily="2" charset="-122"/>
                </a:rPr>
                <a:t>網路聲明放棄入學資格</a:t>
              </a:r>
              <a:r>
                <a:rPr lang="zh-TW" altLang="zh-TW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等</a:t>
              </a:r>
              <a:r>
                <a:rPr lang="zh-TW" altLang="zh-TW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系統</a:t>
              </a:r>
              <a:r>
                <a:rPr lang="zh-TW" altLang="en-US" sz="16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。</a:t>
              </a:r>
              <a:endParaRPr lang="en-US" altLang="zh-TW" sz="16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组合 40">
            <a:extLst>
              <a:ext uri="{FF2B5EF4-FFF2-40B4-BE49-F238E27FC236}">
                <a16:creationId xmlns:a16="http://schemas.microsoft.com/office/drawing/2014/main" id="{F4C28A98-07C9-4CC2-8BFA-83226C620E5E}"/>
              </a:ext>
            </a:extLst>
          </p:cNvPr>
          <p:cNvGrpSpPr/>
          <p:nvPr/>
        </p:nvGrpSpPr>
        <p:grpSpPr>
          <a:xfrm>
            <a:off x="848097" y="2285979"/>
            <a:ext cx="2856161" cy="4321860"/>
            <a:chOff x="686884" y="1779108"/>
            <a:chExt cx="2304256" cy="4172555"/>
          </a:xfrm>
        </p:grpSpPr>
        <p:sp>
          <p:nvSpPr>
            <p:cNvPr id="71" name="圆角矩形 38">
              <a:extLst>
                <a:ext uri="{FF2B5EF4-FFF2-40B4-BE49-F238E27FC236}">
                  <a16:creationId xmlns:a16="http://schemas.microsoft.com/office/drawing/2014/main" id="{76521088-05EC-4F27-A204-D1F7332A232D}"/>
                </a:ext>
              </a:extLst>
            </p:cNvPr>
            <p:cNvSpPr/>
            <p:nvPr/>
          </p:nvSpPr>
          <p:spPr>
            <a:xfrm rot="572624">
              <a:off x="1297576" y="1779108"/>
              <a:ext cx="1274792" cy="1256404"/>
            </a:xfrm>
            <a:custGeom>
              <a:avLst/>
              <a:gdLst/>
              <a:ahLst/>
              <a:cxnLst/>
              <a:rect l="l" t="t" r="r" b="b"/>
              <a:pathLst>
                <a:path w="1554798" h="1532371">
                  <a:moveTo>
                    <a:pt x="260464" y="73817"/>
                  </a:moveTo>
                  <a:cubicBezTo>
                    <a:pt x="306072" y="28209"/>
                    <a:pt x="369078" y="0"/>
                    <a:pt x="438674" y="0"/>
                  </a:cubicBezTo>
                  <a:lnTo>
                    <a:pt x="1302770" y="0"/>
                  </a:lnTo>
                  <a:cubicBezTo>
                    <a:pt x="1441961" y="0"/>
                    <a:pt x="1554798" y="112837"/>
                    <a:pt x="1554798" y="252028"/>
                  </a:cubicBezTo>
                  <a:lnTo>
                    <a:pt x="1554798" y="252029"/>
                  </a:lnTo>
                  <a:lnTo>
                    <a:pt x="1554798" y="1116125"/>
                  </a:lnTo>
                  <a:cubicBezTo>
                    <a:pt x="1554798" y="1255316"/>
                    <a:pt x="1441961" y="1368153"/>
                    <a:pt x="1302770" y="1368153"/>
                  </a:cubicBezTo>
                  <a:cubicBezTo>
                    <a:pt x="1163579" y="1368153"/>
                    <a:pt x="1050742" y="1255316"/>
                    <a:pt x="1050742" y="1116125"/>
                  </a:cubicBezTo>
                  <a:lnTo>
                    <a:pt x="1050742" y="860250"/>
                  </a:lnTo>
                  <a:cubicBezTo>
                    <a:pt x="1050311" y="861013"/>
                    <a:pt x="1049708" y="861600"/>
                    <a:pt x="1049101" y="862186"/>
                  </a:cubicBezTo>
                  <a:lnTo>
                    <a:pt x="426920" y="1461813"/>
                  </a:lnTo>
                  <a:cubicBezTo>
                    <a:pt x="326697" y="1558402"/>
                    <a:pt x="167149" y="1555457"/>
                    <a:pt x="70559" y="1455234"/>
                  </a:cubicBezTo>
                  <a:cubicBezTo>
                    <a:pt x="-26031" y="1355012"/>
                    <a:pt x="-23086" y="1195463"/>
                    <a:pt x="77137" y="1098874"/>
                  </a:cubicBezTo>
                  <a:lnTo>
                    <a:pt x="694328" y="504056"/>
                  </a:lnTo>
                  <a:lnTo>
                    <a:pt x="438674" y="504056"/>
                  </a:lnTo>
                  <a:cubicBezTo>
                    <a:pt x="299483" y="504056"/>
                    <a:pt x="186646" y="391219"/>
                    <a:pt x="186646" y="252028"/>
                  </a:cubicBezTo>
                  <a:cubicBezTo>
                    <a:pt x="186646" y="182432"/>
                    <a:pt x="214855" y="119426"/>
                    <a:pt x="260464" y="73817"/>
                  </a:cubicBezTo>
                  <a:close/>
                </a:path>
              </a:pathLst>
            </a:custGeom>
            <a:solidFill>
              <a:srgbClr val="FF9528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2" name="圆角矩形 35">
              <a:extLst>
                <a:ext uri="{FF2B5EF4-FFF2-40B4-BE49-F238E27FC236}">
                  <a16:creationId xmlns:a16="http://schemas.microsoft.com/office/drawing/2014/main" id="{8A0C081F-8CB4-41F3-BFA8-2ECBBE1BF674}"/>
                </a:ext>
              </a:extLst>
            </p:cNvPr>
            <p:cNvSpPr/>
            <p:nvPr/>
          </p:nvSpPr>
          <p:spPr>
            <a:xfrm>
              <a:off x="686884" y="3121123"/>
              <a:ext cx="2304256" cy="2830540"/>
            </a:xfrm>
            <a:prstGeom prst="roundRect">
              <a:avLst>
                <a:gd name="adj" fmla="val 6909"/>
              </a:avLst>
            </a:prstGeom>
            <a:solidFill>
              <a:srgbClr val="EFEFEF"/>
            </a:soli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73" name="组合 41">
              <a:extLst>
                <a:ext uri="{FF2B5EF4-FFF2-40B4-BE49-F238E27FC236}">
                  <a16:creationId xmlns:a16="http://schemas.microsoft.com/office/drawing/2014/main" id="{3CF80A7A-3D33-474E-B38B-B7010582E40D}"/>
                </a:ext>
              </a:extLst>
            </p:cNvPr>
            <p:cNvGrpSpPr/>
            <p:nvPr/>
          </p:nvGrpSpPr>
          <p:grpSpPr>
            <a:xfrm rot="16200000">
              <a:off x="2087525" y="3024024"/>
              <a:ext cx="441397" cy="58863"/>
              <a:chOff x="2975753" y="1851670"/>
              <a:chExt cx="539968" cy="72008"/>
            </a:xfrm>
          </p:grpSpPr>
          <p:sp>
            <p:nvSpPr>
              <p:cNvPr id="79" name="椭圆 42">
                <a:extLst>
                  <a:ext uri="{FF2B5EF4-FFF2-40B4-BE49-F238E27FC236}">
                    <a16:creationId xmlns:a16="http://schemas.microsoft.com/office/drawing/2014/main" id="{75ACD632-53C3-43F2-A72E-5BAA6185F046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43">
                <a:extLst>
                  <a:ext uri="{FF2B5EF4-FFF2-40B4-BE49-F238E27FC236}">
                    <a16:creationId xmlns:a16="http://schemas.microsoft.com/office/drawing/2014/main" id="{D01C20B5-F9E1-4754-AA4A-B5873FEC7880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1" name="圆角矩形 44">
                <a:extLst>
                  <a:ext uri="{FF2B5EF4-FFF2-40B4-BE49-F238E27FC236}">
                    <a16:creationId xmlns:a16="http://schemas.microsoft.com/office/drawing/2014/main" id="{F70BA960-D71C-4782-B3CC-89149CF88ADB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74" name="组合 49">
              <a:extLst>
                <a:ext uri="{FF2B5EF4-FFF2-40B4-BE49-F238E27FC236}">
                  <a16:creationId xmlns:a16="http://schemas.microsoft.com/office/drawing/2014/main" id="{E1E736A3-39E0-49B7-90F9-40E898950BF0}"/>
                </a:ext>
              </a:extLst>
            </p:cNvPr>
            <p:cNvGrpSpPr/>
            <p:nvPr/>
          </p:nvGrpSpPr>
          <p:grpSpPr>
            <a:xfrm rot="16200000">
              <a:off x="1203997" y="3024024"/>
              <a:ext cx="441397" cy="58863"/>
              <a:chOff x="2975753" y="1851670"/>
              <a:chExt cx="539968" cy="72008"/>
            </a:xfrm>
          </p:grpSpPr>
          <p:sp>
            <p:nvSpPr>
              <p:cNvPr id="76" name="椭圆 50">
                <a:extLst>
                  <a:ext uri="{FF2B5EF4-FFF2-40B4-BE49-F238E27FC236}">
                    <a16:creationId xmlns:a16="http://schemas.microsoft.com/office/drawing/2014/main" id="{D684D77D-40D8-4768-9C04-3F0C76C2E38B}"/>
                  </a:ext>
                </a:extLst>
              </p:cNvPr>
              <p:cNvSpPr/>
              <p:nvPr/>
            </p:nvSpPr>
            <p:spPr>
              <a:xfrm>
                <a:off x="297575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7" name="椭圆 51">
                <a:extLst>
                  <a:ext uri="{FF2B5EF4-FFF2-40B4-BE49-F238E27FC236}">
                    <a16:creationId xmlns:a16="http://schemas.microsoft.com/office/drawing/2014/main" id="{E2FF824D-6FE9-4B0B-910A-667FE788BFEA}"/>
                  </a:ext>
                </a:extLst>
              </p:cNvPr>
              <p:cNvSpPr/>
              <p:nvPr/>
            </p:nvSpPr>
            <p:spPr>
              <a:xfrm>
                <a:off x="3443713" y="185167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8" name="圆角矩形 52">
                <a:extLst>
                  <a:ext uri="{FF2B5EF4-FFF2-40B4-BE49-F238E27FC236}">
                    <a16:creationId xmlns:a16="http://schemas.microsoft.com/office/drawing/2014/main" id="{B385FF05-08A8-424C-9BCA-1A7584C85332}"/>
                  </a:ext>
                </a:extLst>
              </p:cNvPr>
              <p:cNvSpPr/>
              <p:nvPr/>
            </p:nvSpPr>
            <p:spPr>
              <a:xfrm>
                <a:off x="3011757" y="1864814"/>
                <a:ext cx="467960" cy="4571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75" name="Rectangle 42">
              <a:extLst>
                <a:ext uri="{FF2B5EF4-FFF2-40B4-BE49-F238E27FC236}">
                  <a16:creationId xmlns:a16="http://schemas.microsoft.com/office/drawing/2014/main" id="{508306EB-301C-4646-90BD-CEDED68088E9}"/>
                </a:ext>
              </a:extLst>
            </p:cNvPr>
            <p:cNvSpPr/>
            <p:nvPr/>
          </p:nvSpPr>
          <p:spPr>
            <a:xfrm flipH="1">
              <a:off x="752640" y="3286171"/>
              <a:ext cx="2149046" cy="24976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 algn="just"/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集報學校可透過報名系統中「列印各式報表」之「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尚未完成個人密碼設定考生清單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」，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提醒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報名考</a:t>
              </a:r>
              <a:r>
                <a:rPr lang="zh-TW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生儘速完成個人密碼設定。</a:t>
              </a:r>
              <a:endParaRPr lang="en-US" altLang="zh-TW" sz="16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lvl="0"/>
              <a:b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113.03.22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確認報名截止後，尚未完成個人密碼設定考生清單，可至甄選委員會申請入學網頁之「高中作業資訊系統」登錄查詢。</a:t>
              </a:r>
              <a:endPara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7800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D1576A67-0F0B-4056-A014-06B25A6B9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9078"/>
              </p:ext>
            </p:extLst>
          </p:nvPr>
        </p:nvGraphicFramePr>
        <p:xfrm>
          <a:off x="1699142" y="1352916"/>
          <a:ext cx="8946103" cy="63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直接连接符 56">
            <a:extLst>
              <a:ext uri="{FF2B5EF4-FFF2-40B4-BE49-F238E27FC236}">
                <a16:creationId xmlns:a16="http://schemas.microsoft.com/office/drawing/2014/main" id="{80E9A373-746E-4664-AEC6-68B25E268623}"/>
              </a:ext>
            </a:extLst>
          </p:cNvPr>
          <p:cNvCxnSpPr/>
          <p:nvPr/>
        </p:nvCxnSpPr>
        <p:spPr>
          <a:xfrm>
            <a:off x="4634982" y="3397135"/>
            <a:ext cx="0" cy="8681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8">
            <a:extLst>
              <a:ext uri="{FF2B5EF4-FFF2-40B4-BE49-F238E27FC236}">
                <a16:creationId xmlns:a16="http://schemas.microsoft.com/office/drawing/2014/main" id="{AF68E2B2-D77E-486D-88C5-0C14393DE683}"/>
              </a:ext>
            </a:extLst>
          </p:cNvPr>
          <p:cNvCxnSpPr/>
          <p:nvPr/>
        </p:nvCxnSpPr>
        <p:spPr>
          <a:xfrm>
            <a:off x="7841698" y="3397135"/>
            <a:ext cx="0" cy="8681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DA672275-2E8C-43A7-B606-BDEDDF7C223B}"/>
              </a:ext>
            </a:extLst>
          </p:cNvPr>
          <p:cNvSpPr/>
          <p:nvPr/>
        </p:nvSpPr>
        <p:spPr>
          <a:xfrm>
            <a:off x="1669915" y="3394405"/>
            <a:ext cx="2779193" cy="280076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無論錄取單一或多個校系，均須於登記期間內完成網路就讀志願序登記，未依規定期間及方式登記就讀志願序者，一律視同放棄錄取資格，不予分發。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66CF122-F48A-4A3C-BEC7-0E48B5EBF81A}"/>
              </a:ext>
            </a:extLst>
          </p:cNvPr>
          <p:cNvSpPr/>
          <p:nvPr/>
        </p:nvSpPr>
        <p:spPr>
          <a:xfrm>
            <a:off x="4821071" y="3394405"/>
            <a:ext cx="28347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網路就讀志願序登記僅允許上網登記一次，一經確認送出後，不得以任何理由要求修改。</a:t>
            </a:r>
            <a:r>
              <a:rPr lang="en-US" altLang="zh-CN" sz="2200" dirty="0"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0898A5F-77E4-4267-8266-520F466F4155}"/>
              </a:ext>
            </a:extLst>
          </p:cNvPr>
          <p:cNvSpPr/>
          <p:nvPr/>
        </p:nvSpPr>
        <p:spPr>
          <a:xfrm>
            <a:off x="8027572" y="3385779"/>
            <a:ext cx="27209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考生完成網路就讀志願序登記後，建議再次進行登記狀態查詢，確認確實完成網路就讀志願序登記。</a:t>
            </a:r>
            <a:r>
              <a:rPr lang="en-US" altLang="zh-TW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尤其使用手機、平板進行登記之考生</a:t>
            </a:r>
            <a:r>
              <a:rPr lang="en-US" altLang="zh-TW" sz="2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8" name="Freeform 139">
            <a:extLst>
              <a:ext uri="{FF2B5EF4-FFF2-40B4-BE49-F238E27FC236}">
                <a16:creationId xmlns:a16="http://schemas.microsoft.com/office/drawing/2014/main" id="{81641411-8F82-4BE5-919C-01BAC43B4052}"/>
              </a:ext>
            </a:extLst>
          </p:cNvPr>
          <p:cNvSpPr>
            <a:spLocks noEditPoints="1"/>
          </p:cNvSpPr>
          <p:nvPr/>
        </p:nvSpPr>
        <p:spPr bwMode="auto">
          <a:xfrm>
            <a:off x="1797020" y="2531284"/>
            <a:ext cx="855974" cy="616497"/>
          </a:xfrm>
          <a:custGeom>
            <a:avLst/>
            <a:gdLst>
              <a:gd name="T0" fmla="*/ 162 w 400"/>
              <a:gd name="T1" fmla="*/ 206 h 271"/>
              <a:gd name="T2" fmla="*/ 177 w 400"/>
              <a:gd name="T3" fmla="*/ 260 h 271"/>
              <a:gd name="T4" fmla="*/ 232 w 400"/>
              <a:gd name="T5" fmla="*/ 246 h 271"/>
              <a:gd name="T6" fmla="*/ 325 w 400"/>
              <a:gd name="T7" fmla="*/ 4 h 271"/>
              <a:gd name="T8" fmla="*/ 162 w 400"/>
              <a:gd name="T9" fmla="*/ 206 h 271"/>
              <a:gd name="T10" fmla="*/ 200 w 400"/>
              <a:gd name="T11" fmla="*/ 54 h 271"/>
              <a:gd name="T12" fmla="*/ 225 w 400"/>
              <a:gd name="T13" fmla="*/ 56 h 271"/>
              <a:gd name="T14" fmla="*/ 254 w 400"/>
              <a:gd name="T15" fmla="*/ 21 h 271"/>
              <a:gd name="T16" fmla="*/ 200 w 400"/>
              <a:gd name="T17" fmla="*/ 14 h 271"/>
              <a:gd name="T18" fmla="*/ 0 w 400"/>
              <a:gd name="T19" fmla="*/ 229 h 271"/>
              <a:gd name="T20" fmla="*/ 1 w 400"/>
              <a:gd name="T21" fmla="*/ 251 h 271"/>
              <a:gd name="T22" fmla="*/ 22 w 400"/>
              <a:gd name="T23" fmla="*/ 269 h 271"/>
              <a:gd name="T24" fmla="*/ 41 w 400"/>
              <a:gd name="T25" fmla="*/ 248 h 271"/>
              <a:gd name="T26" fmla="*/ 40 w 400"/>
              <a:gd name="T27" fmla="*/ 229 h 271"/>
              <a:gd name="T28" fmla="*/ 200 w 400"/>
              <a:gd name="T29" fmla="*/ 54 h 271"/>
              <a:gd name="T30" fmla="*/ 344 w 400"/>
              <a:gd name="T31" fmla="*/ 79 h 271"/>
              <a:gd name="T32" fmla="*/ 327 w 400"/>
              <a:gd name="T33" fmla="*/ 122 h 271"/>
              <a:gd name="T34" fmla="*/ 360 w 400"/>
              <a:gd name="T35" fmla="*/ 229 h 271"/>
              <a:gd name="T36" fmla="*/ 359 w 400"/>
              <a:gd name="T37" fmla="*/ 248 h 271"/>
              <a:gd name="T38" fmla="*/ 377 w 400"/>
              <a:gd name="T39" fmla="*/ 270 h 271"/>
              <a:gd name="T40" fmla="*/ 379 w 400"/>
              <a:gd name="T41" fmla="*/ 270 h 271"/>
              <a:gd name="T42" fmla="*/ 399 w 400"/>
              <a:gd name="T43" fmla="*/ 252 h 271"/>
              <a:gd name="T44" fmla="*/ 400 w 400"/>
              <a:gd name="T45" fmla="*/ 229 h 271"/>
              <a:gd name="T46" fmla="*/ 344 w 400"/>
              <a:gd name="T47" fmla="*/ 7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rgbClr val="6CA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  <p:sp>
        <p:nvSpPr>
          <p:cNvPr id="30" name="Freeform 50">
            <a:extLst>
              <a:ext uri="{FF2B5EF4-FFF2-40B4-BE49-F238E27FC236}">
                <a16:creationId xmlns:a16="http://schemas.microsoft.com/office/drawing/2014/main" id="{99E82BB5-57BA-4F56-84D1-3ECA415B8D20}"/>
              </a:ext>
            </a:extLst>
          </p:cNvPr>
          <p:cNvSpPr>
            <a:spLocks noEditPoints="1"/>
          </p:cNvSpPr>
          <p:nvPr/>
        </p:nvSpPr>
        <p:spPr bwMode="auto">
          <a:xfrm>
            <a:off x="4934212" y="2509756"/>
            <a:ext cx="736192" cy="727464"/>
          </a:xfrm>
          <a:custGeom>
            <a:avLst/>
            <a:gdLst>
              <a:gd name="T0" fmla="*/ 320 w 360"/>
              <a:gd name="T1" fmla="*/ 40 h 360"/>
              <a:gd name="T2" fmla="*/ 302 w 360"/>
              <a:gd name="T3" fmla="*/ 40 h 360"/>
              <a:gd name="T4" fmla="*/ 302 w 360"/>
              <a:gd name="T5" fmla="*/ 80 h 360"/>
              <a:gd name="T6" fmla="*/ 238 w 360"/>
              <a:gd name="T7" fmla="*/ 80 h 360"/>
              <a:gd name="T8" fmla="*/ 238 w 360"/>
              <a:gd name="T9" fmla="*/ 40 h 360"/>
              <a:gd name="T10" fmla="*/ 122 w 360"/>
              <a:gd name="T11" fmla="*/ 40 h 360"/>
              <a:gd name="T12" fmla="*/ 122 w 360"/>
              <a:gd name="T13" fmla="*/ 80 h 360"/>
              <a:gd name="T14" fmla="*/ 58 w 360"/>
              <a:gd name="T15" fmla="*/ 80 h 360"/>
              <a:gd name="T16" fmla="*/ 58 w 360"/>
              <a:gd name="T17" fmla="*/ 40 h 360"/>
              <a:gd name="T18" fmla="*/ 40 w 360"/>
              <a:gd name="T19" fmla="*/ 40 h 360"/>
              <a:gd name="T20" fmla="*/ 0 w 360"/>
              <a:gd name="T21" fmla="*/ 80 h 360"/>
              <a:gd name="T22" fmla="*/ 0 w 360"/>
              <a:gd name="T23" fmla="*/ 320 h 360"/>
              <a:gd name="T24" fmla="*/ 40 w 360"/>
              <a:gd name="T25" fmla="*/ 360 h 360"/>
              <a:gd name="T26" fmla="*/ 320 w 360"/>
              <a:gd name="T27" fmla="*/ 360 h 360"/>
              <a:gd name="T28" fmla="*/ 360 w 360"/>
              <a:gd name="T29" fmla="*/ 320 h 360"/>
              <a:gd name="T30" fmla="*/ 360 w 360"/>
              <a:gd name="T31" fmla="*/ 80 h 360"/>
              <a:gd name="T32" fmla="*/ 320 w 360"/>
              <a:gd name="T33" fmla="*/ 40 h 360"/>
              <a:gd name="T34" fmla="*/ 320 w 360"/>
              <a:gd name="T35" fmla="*/ 320 h 360"/>
              <a:gd name="T36" fmla="*/ 40 w 360"/>
              <a:gd name="T37" fmla="*/ 320 h 360"/>
              <a:gd name="T38" fmla="*/ 40 w 360"/>
              <a:gd name="T39" fmla="*/ 160 h 360"/>
              <a:gd name="T40" fmla="*/ 320 w 360"/>
              <a:gd name="T41" fmla="*/ 160 h 360"/>
              <a:gd name="T42" fmla="*/ 320 w 360"/>
              <a:gd name="T43" fmla="*/ 320 h 360"/>
              <a:gd name="T44" fmla="*/ 104 w 360"/>
              <a:gd name="T45" fmla="*/ 0 h 360"/>
              <a:gd name="T46" fmla="*/ 76 w 360"/>
              <a:gd name="T47" fmla="*/ 0 h 360"/>
              <a:gd name="T48" fmla="*/ 76 w 360"/>
              <a:gd name="T49" fmla="*/ 68 h 360"/>
              <a:gd name="T50" fmla="*/ 104 w 360"/>
              <a:gd name="T51" fmla="*/ 68 h 360"/>
              <a:gd name="T52" fmla="*/ 104 w 360"/>
              <a:gd name="T53" fmla="*/ 0 h 360"/>
              <a:gd name="T54" fmla="*/ 284 w 360"/>
              <a:gd name="T55" fmla="*/ 0 h 360"/>
              <a:gd name="T56" fmla="*/ 256 w 360"/>
              <a:gd name="T57" fmla="*/ 0 h 360"/>
              <a:gd name="T58" fmla="*/ 256 w 360"/>
              <a:gd name="T59" fmla="*/ 68 h 360"/>
              <a:gd name="T60" fmla="*/ 284 w 360"/>
              <a:gd name="T61" fmla="*/ 68 h 360"/>
              <a:gd name="T62" fmla="*/ 284 w 360"/>
              <a:gd name="T6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0" h="360">
                <a:moveTo>
                  <a:pt x="320" y="40"/>
                </a:moveTo>
                <a:cubicBezTo>
                  <a:pt x="302" y="40"/>
                  <a:pt x="302" y="40"/>
                  <a:pt x="302" y="40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38" y="80"/>
                  <a:pt x="238" y="80"/>
                  <a:pt x="238" y="80"/>
                </a:cubicBezTo>
                <a:cubicBezTo>
                  <a:pt x="238" y="40"/>
                  <a:pt x="238" y="40"/>
                  <a:pt x="238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8" y="40"/>
                  <a:pt x="58" y="40"/>
                  <a:pt x="5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18" y="40"/>
                  <a:pt x="0" y="58"/>
                  <a:pt x="0" y="8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42"/>
                  <a:pt x="18" y="360"/>
                  <a:pt x="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42" y="360"/>
                  <a:pt x="360" y="342"/>
                  <a:pt x="360" y="320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58"/>
                  <a:pt x="342" y="40"/>
                  <a:pt x="320" y="40"/>
                </a:cubicBezTo>
                <a:close/>
                <a:moveTo>
                  <a:pt x="320" y="320"/>
                </a:moveTo>
                <a:cubicBezTo>
                  <a:pt x="40" y="320"/>
                  <a:pt x="40" y="320"/>
                  <a:pt x="40" y="3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320" y="160"/>
                  <a:pt x="320" y="160"/>
                  <a:pt x="320" y="160"/>
                </a:cubicBezTo>
                <a:lnTo>
                  <a:pt x="320" y="320"/>
                </a:lnTo>
                <a:close/>
                <a:moveTo>
                  <a:pt x="104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68"/>
                  <a:pt x="76" y="68"/>
                  <a:pt x="76" y="68"/>
                </a:cubicBezTo>
                <a:cubicBezTo>
                  <a:pt x="104" y="68"/>
                  <a:pt x="104" y="68"/>
                  <a:pt x="104" y="68"/>
                </a:cubicBezTo>
                <a:lnTo>
                  <a:pt x="104" y="0"/>
                </a:lnTo>
                <a:close/>
                <a:moveTo>
                  <a:pt x="284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56" y="68"/>
                  <a:pt x="256" y="68"/>
                  <a:pt x="256" y="68"/>
                </a:cubicBezTo>
                <a:cubicBezTo>
                  <a:pt x="284" y="68"/>
                  <a:pt x="284" y="68"/>
                  <a:pt x="284" y="68"/>
                </a:cubicBezTo>
                <a:lnTo>
                  <a:pt x="28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  <p:sp>
        <p:nvSpPr>
          <p:cNvPr id="31" name="Freeform 74">
            <a:extLst>
              <a:ext uri="{FF2B5EF4-FFF2-40B4-BE49-F238E27FC236}">
                <a16:creationId xmlns:a16="http://schemas.microsoft.com/office/drawing/2014/main" id="{1F27C512-5CA0-4AAD-BE78-ADEFC547B291}"/>
              </a:ext>
            </a:extLst>
          </p:cNvPr>
          <p:cNvSpPr>
            <a:spLocks/>
          </p:cNvSpPr>
          <p:nvPr/>
        </p:nvSpPr>
        <p:spPr bwMode="auto">
          <a:xfrm>
            <a:off x="8194363" y="2596540"/>
            <a:ext cx="733971" cy="727464"/>
          </a:xfrm>
          <a:custGeom>
            <a:avLst/>
            <a:gdLst>
              <a:gd name="T0" fmla="*/ 280 w 320"/>
              <a:gd name="T1" fmla="*/ 0 h 280"/>
              <a:gd name="T2" fmla="*/ 40 w 320"/>
              <a:gd name="T3" fmla="*/ 0 h 280"/>
              <a:gd name="T4" fmla="*/ 0 w 320"/>
              <a:gd name="T5" fmla="*/ 40 h 280"/>
              <a:gd name="T6" fmla="*/ 0 w 320"/>
              <a:gd name="T7" fmla="*/ 180 h 280"/>
              <a:gd name="T8" fmla="*/ 40 w 320"/>
              <a:gd name="T9" fmla="*/ 220 h 280"/>
              <a:gd name="T10" fmla="*/ 120 w 320"/>
              <a:gd name="T11" fmla="*/ 220 h 280"/>
              <a:gd name="T12" fmla="*/ 200 w 320"/>
              <a:gd name="T13" fmla="*/ 280 h 280"/>
              <a:gd name="T14" fmla="*/ 200 w 320"/>
              <a:gd name="T15" fmla="*/ 220 h 280"/>
              <a:gd name="T16" fmla="*/ 280 w 320"/>
              <a:gd name="T17" fmla="*/ 220 h 280"/>
              <a:gd name="T18" fmla="*/ 320 w 320"/>
              <a:gd name="T19" fmla="*/ 180 h 280"/>
              <a:gd name="T20" fmla="*/ 320 w 320"/>
              <a:gd name="T21" fmla="*/ 40 h 280"/>
              <a:gd name="T22" fmla="*/ 280 w 320"/>
              <a:gd name="T2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0" h="280">
                <a:moveTo>
                  <a:pt x="28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202"/>
                  <a:pt x="18" y="220"/>
                  <a:pt x="40" y="220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200" y="280"/>
                  <a:pt x="200" y="280"/>
                  <a:pt x="200" y="280"/>
                </a:cubicBezTo>
                <a:cubicBezTo>
                  <a:pt x="200" y="220"/>
                  <a:pt x="200" y="220"/>
                  <a:pt x="200" y="220"/>
                </a:cubicBezTo>
                <a:cubicBezTo>
                  <a:pt x="280" y="220"/>
                  <a:pt x="280" y="220"/>
                  <a:pt x="280" y="220"/>
                </a:cubicBezTo>
                <a:cubicBezTo>
                  <a:pt x="302" y="220"/>
                  <a:pt x="320" y="202"/>
                  <a:pt x="320" y="180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0" y="18"/>
                  <a:pt x="302" y="0"/>
                  <a:pt x="28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7" y="296737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AF214AD9-B757-4C9B-8863-EB53B9C62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297429"/>
              </p:ext>
            </p:extLst>
          </p:nvPr>
        </p:nvGraphicFramePr>
        <p:xfrm>
          <a:off x="648000" y="1451150"/>
          <a:ext cx="10924675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338395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679" y="1233347"/>
            <a:ext cx="9792879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latinLnBrk="1">
              <a:lnSpc>
                <a:spcPts val="20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「申請入學」獲分發之錄取生如參加其他入學管道而獲錄取者，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應於其他入學管道之錄取大學報到前，向分發錄取之大學聲明放棄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，否則一經發現，即取消分發校系之錄取資格。</a:t>
            </a:r>
            <a:br>
              <a:rPr lang="en-US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惟</a:t>
            </a:r>
            <a:r>
              <a: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113.06.13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統一分發結果公告前，已於其他入學管道錄取且完成報到者，不適用前述之規定。</a:t>
            </a:r>
            <a:endParaRPr lang="en-US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79388" indent="-179388" algn="just" latinLnBrk="1">
              <a:lnSpc>
                <a:spcPts val="2000"/>
              </a:lnSpc>
              <a:spcBef>
                <a:spcPts val="1200"/>
              </a:spcBef>
              <a:spcAft>
                <a:spcPts val="2400"/>
              </a:spcAft>
              <a:buClr>
                <a:srgbClr val="384DC0"/>
              </a:buClr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獲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分發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之錄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取生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113.06.16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網路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聲明放棄入學資格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者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不得參加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當學年度「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大學分發入學招生</a:t>
            </a:r>
            <a:r>
              <a:rPr lang="zh-TW" altLang="en-US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2000" dirty="0">
                <a:solidFill>
                  <a:srgbClr val="2C2C2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及「科技校院四年制及專科學校二年制日間部聯合登記分發入學招生」。</a:t>
            </a:r>
            <a:endParaRPr lang="en-US" altLang="zh-TW" sz="2000" dirty="0">
              <a:solidFill>
                <a:srgbClr val="2C2C2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6" name="组合 1">
            <a:extLst>
              <a:ext uri="{FF2B5EF4-FFF2-40B4-BE49-F238E27FC236}">
                <a16:creationId xmlns:a16="http://schemas.microsoft.com/office/drawing/2014/main" id="{5B5CDE2C-30BC-4326-A9D6-C49D619773CB}"/>
              </a:ext>
            </a:extLst>
          </p:cNvPr>
          <p:cNvGrpSpPr/>
          <p:nvPr/>
        </p:nvGrpSpPr>
        <p:grpSpPr>
          <a:xfrm>
            <a:off x="1024653" y="3863740"/>
            <a:ext cx="10112057" cy="2355903"/>
            <a:chOff x="755576" y="1263896"/>
            <a:chExt cx="3744416" cy="138594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5BF8247-39FB-4E7C-9A52-3E23FD066D50}"/>
                </a:ext>
              </a:extLst>
            </p:cNvPr>
            <p:cNvSpPr/>
            <p:nvPr/>
          </p:nvSpPr>
          <p:spPr>
            <a:xfrm>
              <a:off x="755576" y="1263897"/>
              <a:ext cx="3744416" cy="1385945"/>
            </a:xfrm>
            <a:prstGeom prst="rect">
              <a:avLst/>
            </a:prstGeom>
            <a:solidFill>
              <a:srgbClr val="AED30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38" name="组合 3">
              <a:extLst>
                <a:ext uri="{FF2B5EF4-FFF2-40B4-BE49-F238E27FC236}">
                  <a16:creationId xmlns:a16="http://schemas.microsoft.com/office/drawing/2014/main" id="{B55A6913-883F-4450-83DB-383AC51DE5E5}"/>
                </a:ext>
              </a:extLst>
            </p:cNvPr>
            <p:cNvGrpSpPr/>
            <p:nvPr/>
          </p:nvGrpSpPr>
          <p:grpSpPr>
            <a:xfrm>
              <a:off x="1102439" y="1316609"/>
              <a:ext cx="3305750" cy="1204297"/>
              <a:chOff x="1318463" y="1134214"/>
              <a:chExt cx="3305750" cy="1204297"/>
            </a:xfrm>
          </p:grpSpPr>
          <p:sp>
            <p:nvSpPr>
              <p:cNvPr id="42" name="TextBox 7">
                <a:extLst>
                  <a:ext uri="{FF2B5EF4-FFF2-40B4-BE49-F238E27FC236}">
                    <a16:creationId xmlns:a16="http://schemas.microsoft.com/office/drawing/2014/main" id="{2EE066DE-6AC1-4A01-B285-A711196E7B50}"/>
                  </a:ext>
                </a:extLst>
              </p:cNvPr>
              <p:cNvSpPr txBox="1"/>
              <p:nvPr/>
            </p:nvSpPr>
            <p:spPr>
              <a:xfrm>
                <a:off x="1318463" y="1378889"/>
                <a:ext cx="3305750" cy="959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 defTabSz="914400">
                  <a:lnSpc>
                    <a:spcPts val="24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dirty="0">
                    <a:latin typeface="標楷體" pitchFamily="65" charset="-120"/>
                  </a:rPr>
                  <a:t>因特殊事由欲放棄入學資格者，應逕向分發大學聲明放棄入學資格，惟一律不得參加「</a:t>
                </a:r>
                <a:r>
                  <a:rPr lang="zh-TW" altLang="zh-TW" sz="2000" dirty="0">
                    <a:latin typeface="標楷體" pitchFamily="65" charset="-120"/>
                  </a:rPr>
                  <a:t>大學分發入學招生</a:t>
                </a:r>
                <a:r>
                  <a:rPr lang="zh-TW" altLang="en-US" sz="2000" dirty="0">
                    <a:latin typeface="標楷體" pitchFamily="65" charset="-120"/>
                  </a:rPr>
                  <a:t>」</a:t>
                </a:r>
                <a:r>
                  <a:rPr lang="zh-TW" altLang="zh-TW" sz="2000" dirty="0">
                    <a:latin typeface="標楷體" pitchFamily="65" charset="-120"/>
                  </a:rPr>
                  <a:t>及「科技校院四年制及專科學校二年制日間部聯合登記分發入學招生」</a:t>
                </a:r>
                <a:r>
                  <a:rPr lang="zh-TW" altLang="en-US" sz="2000" dirty="0">
                    <a:latin typeface="標楷體" pitchFamily="65" charset="-120"/>
                  </a:rPr>
                  <a:t>。</a:t>
                </a:r>
                <a:endParaRPr lang="en-US" altLang="zh-TW" sz="2000" dirty="0">
                  <a:latin typeface="標楷體" pitchFamily="65" charset="-120"/>
                </a:endParaRPr>
              </a:p>
              <a:p>
                <a:pPr marL="342900" lvl="0" indent="-342900" algn="just" defTabSz="914400">
                  <a:lnSpc>
                    <a:spcPts val="24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TW" sz="2000" dirty="0">
                  <a:solidFill>
                    <a:srgbClr val="FF0000"/>
                  </a:solidFill>
                  <a:latin typeface="標楷體" pitchFamily="65" charset="-120"/>
                </a:endParaRPr>
              </a:p>
              <a:p>
                <a:pPr marL="342900" indent="-342900" algn="just" defTabSz="914400">
                  <a:lnSpc>
                    <a:spcPts val="2400"/>
                  </a:lnSpc>
                  <a:buFont typeface="Wingdings" panose="05000000000000000000" pitchFamily="2" charset="2"/>
                  <a:buChar char="ü"/>
                  <a:defRPr/>
                </a:pPr>
                <a:r>
                  <a:rPr lang="zh-TW" altLang="en-US" sz="2000" dirty="0">
                    <a:latin typeface="標楷體" pitchFamily="65" charset="-120"/>
                  </a:rPr>
                  <a:t>另得否報名參加其他入學管道招生，悉依該入學管道之招生簡章規定辦理。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43" name="TextBox 8">
                <a:extLst>
                  <a:ext uri="{FF2B5EF4-FFF2-40B4-BE49-F238E27FC236}">
                    <a16:creationId xmlns:a16="http://schemas.microsoft.com/office/drawing/2014/main" id="{F57C92F0-1D7D-4B63-9A7F-DA3ED0C0F9AD}"/>
                  </a:ext>
                </a:extLst>
              </p:cNvPr>
              <p:cNvSpPr txBox="1"/>
              <p:nvPr/>
            </p:nvSpPr>
            <p:spPr>
              <a:xfrm>
                <a:off x="1318463" y="1134214"/>
                <a:ext cx="995443" cy="2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TW" altLang="en-US" sz="2200" dirty="0">
                    <a:solidFill>
                      <a:srgbClr val="FF0000"/>
                    </a:solidFill>
                    <a:latin typeface="標楷體" pitchFamily="65" charset="-120"/>
                  </a:rPr>
                  <a:t>逾上述放棄截止日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9" name="组合 4">
              <a:extLst>
                <a:ext uri="{FF2B5EF4-FFF2-40B4-BE49-F238E27FC236}">
                  <a16:creationId xmlns:a16="http://schemas.microsoft.com/office/drawing/2014/main" id="{ED8F3878-B400-457C-B017-BE6EEBC51304}"/>
                </a:ext>
              </a:extLst>
            </p:cNvPr>
            <p:cNvGrpSpPr/>
            <p:nvPr/>
          </p:nvGrpSpPr>
          <p:grpSpPr>
            <a:xfrm>
              <a:off x="813572" y="1263896"/>
              <a:ext cx="221923" cy="489207"/>
              <a:chOff x="813572" y="1263896"/>
              <a:chExt cx="221923" cy="489207"/>
            </a:xfrm>
          </p:grpSpPr>
          <p:sp>
            <p:nvSpPr>
              <p:cNvPr id="40" name="流程图: 离页连接符 5">
                <a:extLst>
                  <a:ext uri="{FF2B5EF4-FFF2-40B4-BE49-F238E27FC236}">
                    <a16:creationId xmlns:a16="http://schemas.microsoft.com/office/drawing/2014/main" id="{5E22E866-CE9E-45DB-A782-D85D4D60C56E}"/>
                  </a:ext>
                </a:extLst>
              </p:cNvPr>
              <p:cNvSpPr/>
              <p:nvPr/>
            </p:nvSpPr>
            <p:spPr>
              <a:xfrm>
                <a:off x="813572" y="1263896"/>
                <a:ext cx="221923" cy="489207"/>
              </a:xfrm>
              <a:prstGeom prst="flowChartOffpageConnector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id="{A737D8A5-05DB-41E8-8C2C-9488AB8664ED}"/>
                  </a:ext>
                </a:extLst>
              </p:cNvPr>
              <p:cNvSpPr txBox="1"/>
              <p:nvPr/>
            </p:nvSpPr>
            <p:spPr>
              <a:xfrm>
                <a:off x="850764" y="127028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26256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統一分發注意事項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4" name="資料庫圖表 53"/>
          <p:cNvGraphicFramePr/>
          <p:nvPr>
            <p:extLst>
              <p:ext uri="{D42A27DB-BD31-4B8C-83A1-F6EECF244321}">
                <p14:modId xmlns:p14="http://schemas.microsoft.com/office/powerpoint/2010/main" val="1940273604"/>
              </p:ext>
            </p:extLst>
          </p:nvPr>
        </p:nvGraphicFramePr>
        <p:xfrm>
          <a:off x="889998" y="1027641"/>
          <a:ext cx="10401980" cy="439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906184" y="1196507"/>
            <a:ext cx="1752076" cy="39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latinLnBrk="1">
              <a:lnSpc>
                <a:spcPts val="22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zh-TW" altLang="en-US" sz="3000" dirty="0">
                <a:solidFill>
                  <a:srgbClr val="0C04AC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舉例說明</a:t>
            </a:r>
            <a:endParaRPr lang="en-US" altLang="zh-TW" sz="3000" dirty="0">
              <a:solidFill>
                <a:srgbClr val="0C04AC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33145235"/>
              </p:ext>
            </p:extLst>
          </p:nvPr>
        </p:nvGraphicFramePr>
        <p:xfrm>
          <a:off x="1000412" y="5503986"/>
          <a:ext cx="10196678" cy="116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7D9F094-01C6-4810-9429-7F025255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1047949"/>
            <a:ext cx="9744075" cy="5438775"/>
          </a:xfrm>
          <a:prstGeom prst="rect">
            <a:avLst/>
          </a:prstGeom>
        </p:spPr>
      </p:pic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38224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招生簡章內容更正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860340" y="3040977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059161" y="3881753"/>
            <a:ext cx="311866" cy="2351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12287" y="4088597"/>
            <a:ext cx="5355750" cy="2554545"/>
          </a:xfrm>
          <a:prstGeom prst="rect">
            <a:avLst/>
          </a:prstGeom>
          <a:solidFill>
            <a:srgbClr val="DEF6FE"/>
          </a:solidFill>
          <a:ln/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defRPr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</a:rPr>
              <a:t>招生簡章公告後，本會受理大學來函修正事項，目前來函修正校系分則內容計有</a:t>
            </a:r>
            <a:r>
              <a:rPr lang="en-US" altLang="zh-TW" sz="2000" dirty="0">
                <a:solidFill>
                  <a:srgbClr val="C00000"/>
                </a:solidFill>
                <a:latin typeface="標楷體" pitchFamily="65" charset="-120"/>
              </a:rPr>
              <a:t>13</a:t>
            </a: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</a:rPr>
              <a:t>案。如：</a:t>
            </a:r>
            <a:endParaRPr lang="en-US" altLang="zh-TW" sz="1600" dirty="0">
              <a:solidFill>
                <a:schemeClr val="tx1"/>
              </a:solidFill>
              <a:latin typeface="標楷體" pitchFamily="65" charset="-120"/>
            </a:endParaRPr>
          </a:p>
          <a:p>
            <a:pPr marL="180975" indent="-180975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【112.11.16】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 國立臺灣大學「工程科學及海洋工程學系」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(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校系代碼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001352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，簡章第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33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頁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)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第二階段指定項目「審查資料」檢定分數原為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50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分，修正為「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--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」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(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不檢定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)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、「綜合筆試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(A)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」檢定分數原為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50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分，修正為「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--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」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(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不檢定</a:t>
            </a:r>
            <a:r>
              <a:rPr lang="en-US" altLang="zh-TW" sz="1600" dirty="0">
                <a:solidFill>
                  <a:srgbClr val="3333FF"/>
                </a:solidFill>
                <a:latin typeface="標楷體" pitchFamily="65" charset="-120"/>
              </a:rPr>
              <a:t>)</a:t>
            </a:r>
            <a:r>
              <a:rPr lang="zh-TW" altLang="en-US" sz="1600" dirty="0">
                <a:solidFill>
                  <a:srgbClr val="3333FF"/>
                </a:solidFill>
                <a:latin typeface="標楷體" pitchFamily="65" charset="-120"/>
              </a:rPr>
              <a:t>。</a:t>
            </a:r>
            <a:endParaRPr lang="en-US" altLang="zh-TW" sz="1600" dirty="0">
              <a:solidFill>
                <a:srgbClr val="3333FF"/>
              </a:solidFill>
              <a:latin typeface="標楷體" pitchFamily="65" charset="-120"/>
            </a:endParaRPr>
          </a:p>
          <a:p>
            <a:pPr algn="ctr" latinLnBrk="1">
              <a:lnSpc>
                <a:spcPts val="2000"/>
              </a:lnSpc>
              <a:spcBef>
                <a:spcPts val="600"/>
              </a:spcBef>
              <a:buClr>
                <a:srgbClr val="0058DA"/>
              </a:buClr>
              <a:defRPr/>
            </a:pPr>
            <a:br>
              <a:rPr lang="zh-TW" altLang="en-US" sz="1600" dirty="0"/>
            </a:b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★</a:t>
            </a:r>
            <a:r>
              <a:rPr lang="zh-TW" altLang="zh-TW" sz="2000" dirty="0">
                <a:solidFill>
                  <a:srgbClr val="C00000"/>
                </a:solidFill>
                <a:latin typeface="標楷體" pitchFamily="65" charset="-120"/>
              </a:rPr>
              <a:t>各項最新訊息請隨時上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本會</a:t>
            </a:r>
            <a:r>
              <a:rPr lang="zh-TW" altLang="zh-TW" sz="2000" dirty="0">
                <a:solidFill>
                  <a:srgbClr val="C00000"/>
                </a:solidFill>
                <a:latin typeface="標楷體" pitchFamily="65" charset="-120"/>
              </a:rPr>
              <a:t>網站查看</a:t>
            </a:r>
            <a:r>
              <a:rPr lang="zh-TW" altLang="en-US" sz="2000" dirty="0">
                <a:solidFill>
                  <a:srgbClr val="C00000"/>
                </a:solidFill>
                <a:latin typeface="標楷體" pitchFamily="65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250BE8-68CE-4F4F-BAF1-11CA61985D3D}"/>
              </a:ext>
            </a:extLst>
          </p:cNvPr>
          <p:cNvSpPr/>
          <p:nvPr/>
        </p:nvSpPr>
        <p:spPr>
          <a:xfrm>
            <a:off x="1223962" y="2974643"/>
            <a:ext cx="1018906" cy="3187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70603F-4B85-4DEF-B741-0D1F85A664A8}"/>
              </a:ext>
            </a:extLst>
          </p:cNvPr>
          <p:cNvSpPr/>
          <p:nvPr/>
        </p:nvSpPr>
        <p:spPr>
          <a:xfrm>
            <a:off x="3405531" y="3862166"/>
            <a:ext cx="2206756" cy="2547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6FA3FEA-4244-487B-9E48-455458C7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FCAA4B-6808-46CA-BD4F-9D66FF0E176A}"/>
              </a:ext>
            </a:extLst>
          </p:cNvPr>
          <p:cNvSpPr/>
          <p:nvPr/>
        </p:nvSpPr>
        <p:spPr>
          <a:xfrm rot="225092">
            <a:off x="4090119" y="3566854"/>
            <a:ext cx="4333875" cy="723900"/>
          </a:xfrm>
          <a:prstGeom prst="rect">
            <a:avLst/>
          </a:prstGeom>
          <a:solidFill>
            <a:srgbClr val="00C3B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lnSpc>
                <a:spcPct val="11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實際操作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78981C-B01F-438F-AF47-E60037AE1B6C}"/>
              </a:ext>
            </a:extLst>
          </p:cNvPr>
          <p:cNvSpPr/>
          <p:nvPr/>
        </p:nvSpPr>
        <p:spPr>
          <a:xfrm rot="21197296">
            <a:off x="4580657" y="2596891"/>
            <a:ext cx="3343275" cy="725488"/>
          </a:xfrm>
          <a:prstGeom prst="rect">
            <a:avLst/>
          </a:prstGeom>
          <a:solidFill>
            <a:srgbClr val="00C3BF"/>
          </a:solidFill>
          <a:ln w="3175">
            <a:noFill/>
          </a:ln>
          <a:effectLst>
            <a:outerShdw blurRad="25400" dist="127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latinLnBrk="1">
              <a:lnSpc>
                <a:spcPct val="11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en-US" altLang="zh-TW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74272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作業重要時程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66158" y="3610375"/>
            <a:ext cx="10522020" cy="1995367"/>
            <a:chOff x="-36494" y="4225077"/>
            <a:chExt cx="9240824" cy="3166621"/>
          </a:xfrm>
        </p:grpSpPr>
        <p:sp>
          <p:nvSpPr>
            <p:cNvPr id="6" name="직사각형 63"/>
            <p:cNvSpPr/>
            <p:nvPr/>
          </p:nvSpPr>
          <p:spPr>
            <a:xfrm>
              <a:off x="-1" y="5013320"/>
              <a:ext cx="9144002" cy="237837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한컴전용_돋움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0" y="4941875"/>
              <a:ext cx="9144000" cy="71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8" name="Oval 50"/>
            <p:cNvSpPr>
              <a:spLocks noChangeAspect="1" noChangeArrowheads="1"/>
            </p:cNvSpPr>
            <p:nvPr/>
          </p:nvSpPr>
          <p:spPr bwMode="auto">
            <a:xfrm>
              <a:off x="866775" y="4900600"/>
              <a:ext cx="142875" cy="15398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9" name="Oval 61"/>
            <p:cNvSpPr>
              <a:spLocks noChangeAspect="1" noChangeArrowheads="1"/>
            </p:cNvSpPr>
            <p:nvPr/>
          </p:nvSpPr>
          <p:spPr bwMode="auto">
            <a:xfrm>
              <a:off x="2995613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0" name="Oval 63"/>
            <p:cNvSpPr>
              <a:spLocks noChangeAspect="1" noChangeArrowheads="1"/>
            </p:cNvSpPr>
            <p:nvPr/>
          </p:nvSpPr>
          <p:spPr bwMode="auto">
            <a:xfrm>
              <a:off x="5264919" y="4900600"/>
              <a:ext cx="142875" cy="153987"/>
            </a:xfrm>
            <a:prstGeom prst="ellipse">
              <a:avLst/>
            </a:prstGeom>
            <a:solidFill>
              <a:srgbClr val="213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1" name="직사각형 60"/>
            <p:cNvSpPr/>
            <p:nvPr/>
          </p:nvSpPr>
          <p:spPr>
            <a:xfrm>
              <a:off x="6728259" y="5104925"/>
              <a:ext cx="2476071" cy="1367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公告統一分發結</a:t>
              </a:r>
              <a:r>
                <a:rPr lang="zh-TW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果</a:t>
              </a:r>
              <a:endPara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◎錄取</a:t>
              </a: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生網路聲明放棄入學資格截止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(06.13-16)</a:t>
              </a:r>
              <a:endParaRPr lang="en-US" altLang="ko-KR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모서리가 둥근 직사각형 64"/>
            <p:cNvSpPr/>
            <p:nvPr/>
          </p:nvSpPr>
          <p:spPr>
            <a:xfrm>
              <a:off x="47081" y="4225077"/>
              <a:ext cx="1772737" cy="574419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21-22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3" name="모서리가 둥근 직사각형 67"/>
            <p:cNvSpPr/>
            <p:nvPr/>
          </p:nvSpPr>
          <p:spPr>
            <a:xfrm>
              <a:off x="2344345" y="4225077"/>
              <a:ext cx="1552575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.03.28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4" name="모서리가 둥근 직사각형 71"/>
            <p:cNvSpPr/>
            <p:nvPr/>
          </p:nvSpPr>
          <p:spPr>
            <a:xfrm>
              <a:off x="4465426" y="4225077"/>
              <a:ext cx="1862724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6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06-07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5" name="모서리가 둥근 직사각형 74"/>
            <p:cNvSpPr/>
            <p:nvPr/>
          </p:nvSpPr>
          <p:spPr>
            <a:xfrm>
              <a:off x="6915284" y="4225077"/>
              <a:ext cx="1552575" cy="574419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6</a:t>
              </a:r>
              <a:r>
                <a:rPr lang="en-US" altLang="ko-KR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.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itchFamily="34" charset="-120"/>
                  <a:ea typeface="HY견고딕" pitchFamily="18" charset="-127"/>
                </a:rPr>
                <a:t>13</a:t>
              </a:r>
              <a:endParaRPr lang="ko-KR" altLang="en-US" b="1" dirty="0">
                <a:solidFill>
                  <a:schemeClr val="bg1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16" name="직사각형 60"/>
            <p:cNvSpPr/>
            <p:nvPr/>
          </p:nvSpPr>
          <p:spPr>
            <a:xfrm>
              <a:off x="-36494" y="5091291"/>
              <a:ext cx="1955898" cy="1306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★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完成確認報名資料</a:t>
              </a: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每日</a:t>
              </a: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09:00-17:00)</a:t>
              </a: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★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完成繳費</a:t>
              </a: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(03.20-22)</a:t>
              </a:r>
              <a:endParaRPr lang="en-US" altLang="ko-KR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직사각형 60"/>
            <p:cNvSpPr/>
            <p:nvPr/>
          </p:nvSpPr>
          <p:spPr>
            <a:xfrm>
              <a:off x="4408666" y="5104925"/>
              <a:ext cx="2222496" cy="1245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◎正</a:t>
              </a: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、備取錄取生向甄選委員會登記就讀志願序</a:t>
              </a:r>
              <a:endParaRPr lang="en-US" altLang="ko-KR" sz="16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직사각형 60"/>
            <p:cNvSpPr/>
            <p:nvPr/>
          </p:nvSpPr>
          <p:spPr>
            <a:xfrm>
              <a:off x="2109655" y="5085186"/>
              <a:ext cx="2245190" cy="2222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公告篩選結果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◎通過</a:t>
              </a: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篩選考生上傳審查資料</a:t>
              </a:r>
              <a:r>
                <a:rPr lang="en-US" altLang="zh-TW" sz="1600" b="1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(05.02-</a:t>
              </a: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各校截止日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139700" indent="-139700">
                <a:lnSpc>
                  <a:spcPts val="18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★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高中上傳第</a:t>
              </a: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學期修課紀錄</a:t>
              </a: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PDF(05.09-10)</a:t>
              </a:r>
            </a:p>
          </p:txBody>
        </p:sp>
        <p:sp>
          <p:nvSpPr>
            <p:cNvPr id="19" name="AutoShape 93"/>
            <p:cNvSpPr>
              <a:spLocks noChangeArrowheads="1"/>
            </p:cNvSpPr>
            <p:nvPr/>
          </p:nvSpPr>
          <p:spPr bwMode="auto">
            <a:xfrm rot="5400000">
              <a:off x="1829404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0" name="AutoShape 93"/>
            <p:cNvSpPr>
              <a:spLocks noChangeArrowheads="1"/>
            </p:cNvSpPr>
            <p:nvPr/>
          </p:nvSpPr>
          <p:spPr bwMode="auto">
            <a:xfrm rot="5400000">
              <a:off x="4031563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1" name="AutoShape 93"/>
            <p:cNvSpPr>
              <a:spLocks noChangeArrowheads="1"/>
            </p:cNvSpPr>
            <p:nvPr/>
          </p:nvSpPr>
          <p:spPr bwMode="auto">
            <a:xfrm rot="5400000">
              <a:off x="6385968" y="4405221"/>
              <a:ext cx="432000" cy="2520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2" name="Oval 63"/>
            <p:cNvSpPr>
              <a:spLocks noChangeAspect="1" noChangeArrowheads="1"/>
            </p:cNvSpPr>
            <p:nvPr/>
          </p:nvSpPr>
          <p:spPr bwMode="auto">
            <a:xfrm>
              <a:off x="7575550" y="4900117"/>
              <a:ext cx="142875" cy="1539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19764" y="1207698"/>
            <a:ext cx="10440965" cy="1985780"/>
            <a:chOff x="435836" y="1303278"/>
            <a:chExt cx="10135312" cy="3168665"/>
          </a:xfrm>
        </p:grpSpPr>
        <p:sp>
          <p:nvSpPr>
            <p:cNvPr id="24" name="직사각형 63"/>
            <p:cNvSpPr/>
            <p:nvPr/>
          </p:nvSpPr>
          <p:spPr>
            <a:xfrm>
              <a:off x="435836" y="2086623"/>
              <a:ext cx="10106976" cy="2385320"/>
            </a:xfrm>
            <a:prstGeom prst="rect">
              <a:avLst/>
            </a:prstGeom>
            <a:solidFill>
              <a:srgbClr val="DEF6FE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</p:spPr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en-US" dirty="0">
                <a:solidFill>
                  <a:prstClr val="white"/>
                </a:solidFill>
                <a:latin typeface="Times New Roman" panose="02020603050405020304" pitchFamily="18" charset="0"/>
                <a:ea typeface="한컴전용_돋움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435836" y="2007378"/>
              <a:ext cx="10106976" cy="792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6" name="Oval 50"/>
            <p:cNvSpPr>
              <a:spLocks noChangeAspect="1" noChangeArrowheads="1"/>
            </p:cNvSpPr>
            <p:nvPr/>
          </p:nvSpPr>
          <p:spPr bwMode="auto">
            <a:xfrm>
              <a:off x="1393893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7" name="Oval 61"/>
            <p:cNvSpPr>
              <a:spLocks noChangeAspect="1" noChangeArrowheads="1"/>
            </p:cNvSpPr>
            <p:nvPr/>
          </p:nvSpPr>
          <p:spPr bwMode="auto">
            <a:xfrm>
              <a:off x="3746924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28" name="Oval 63"/>
            <p:cNvSpPr>
              <a:spLocks noChangeAspect="1" noChangeArrowheads="1"/>
            </p:cNvSpPr>
            <p:nvPr/>
          </p:nvSpPr>
          <p:spPr bwMode="auto">
            <a:xfrm>
              <a:off x="6255216" y="1961596"/>
              <a:ext cx="157922" cy="17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43" name="Oval 82"/>
            <p:cNvSpPr>
              <a:spLocks noChangeAspect="1" noChangeArrowheads="1"/>
            </p:cNvSpPr>
            <p:nvPr/>
          </p:nvSpPr>
          <p:spPr bwMode="auto">
            <a:xfrm>
              <a:off x="8808320" y="1968452"/>
              <a:ext cx="156165" cy="17256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5371574" y="2188271"/>
              <a:ext cx="2327763" cy="129047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★登錄參加集體報名</a:t>
              </a:r>
              <a:endPara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◎報名考生設定個人密碼</a:t>
              </a:r>
              <a:r>
                <a:rPr lang="en-US" altLang="zh-TW" sz="1600" b="1" dirty="0">
                  <a:solidFill>
                    <a:srgbClr val="1D03DB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(03.05)</a:t>
              </a:r>
            </a:p>
          </p:txBody>
        </p:sp>
        <p:sp>
          <p:nvSpPr>
            <p:cNvPr id="31" name="직사각형 60"/>
            <p:cNvSpPr/>
            <p:nvPr/>
          </p:nvSpPr>
          <p:spPr>
            <a:xfrm>
              <a:off x="7860643" y="2166289"/>
              <a:ext cx="2710505" cy="2111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700" indent="-139700" algn="just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繁星推薦第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類學群錄取名單、第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8</a:t>
              </a: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類學群第一階段篩選結果公告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★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核對編修考生報名資料</a:t>
              </a:r>
              <a:endPara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★</a:t>
              </a:r>
              <a:r>
                <a:rPr lang="zh-TW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完成確認報名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前</a:t>
              </a:r>
              <a:r>
                <a:rPr lang="zh-TW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準備工作</a:t>
              </a:r>
              <a:endPara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2" name="직사각형 60"/>
            <p:cNvSpPr/>
            <p:nvPr/>
          </p:nvSpPr>
          <p:spPr>
            <a:xfrm>
              <a:off x="475068" y="2166289"/>
              <a:ext cx="2192248" cy="2111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集體報名系統開放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★至「各式檔案下載」下載說明手冊</a:t>
              </a:r>
              <a:endParaRPr kumimoji="1"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★調查、蒐集、編修考生報名資料</a:t>
              </a:r>
              <a:endParaRPr kumimoji="1"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직사각형 60"/>
            <p:cNvSpPr/>
            <p:nvPr/>
          </p:nvSpPr>
          <p:spPr>
            <a:xfrm>
              <a:off x="2667316" y="2165981"/>
              <a:ext cx="2557386" cy="174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集體報名系統可使用「學測英聽檢定」功能</a:t>
              </a:r>
              <a:endPara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學測成績公告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(02.27)</a:t>
              </a:r>
            </a:p>
            <a:p>
              <a:pPr marL="139700" indent="-139700">
                <a:lnSpc>
                  <a:spcPts val="1800"/>
                </a:lnSpc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kumimoji="1"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★</a:t>
              </a:r>
              <a:r>
                <a:rPr lang="zh-TW" alt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核對編修考生報名資料</a:t>
              </a:r>
              <a:endPara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AutoShape 74"/>
            <p:cNvSpPr>
              <a:spLocks noChangeArrowheads="1"/>
            </p:cNvSpPr>
            <p:nvPr/>
          </p:nvSpPr>
          <p:spPr bwMode="auto">
            <a:xfrm rot="5400000">
              <a:off x="2423804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5" name="AutoShape 75"/>
            <p:cNvSpPr>
              <a:spLocks noChangeArrowheads="1"/>
            </p:cNvSpPr>
            <p:nvPr/>
          </p:nvSpPr>
          <p:spPr bwMode="auto">
            <a:xfrm rot="5400000">
              <a:off x="4941336" y="1443417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6" name="AutoShape 93"/>
            <p:cNvSpPr>
              <a:spLocks noChangeArrowheads="1"/>
            </p:cNvSpPr>
            <p:nvPr/>
          </p:nvSpPr>
          <p:spPr bwMode="auto">
            <a:xfrm rot="5400000">
              <a:off x="7482404" y="1443417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7" name="모서리가 둥근 직사각형 64"/>
            <p:cNvSpPr/>
            <p:nvPr/>
          </p:nvSpPr>
          <p:spPr>
            <a:xfrm>
              <a:off x="634253" y="1303278"/>
              <a:ext cx="1716081" cy="577564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.02.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27</a:t>
              </a:r>
            </a:p>
          </p:txBody>
        </p:sp>
        <p:sp>
          <p:nvSpPr>
            <p:cNvPr id="38" name="모서리가 둥근 직사각형 67"/>
            <p:cNvSpPr/>
            <p:nvPr/>
          </p:nvSpPr>
          <p:spPr>
            <a:xfrm>
              <a:off x="2937084" y="1303278"/>
              <a:ext cx="1970149" cy="577565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.03.01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39" name="모서리가 둥근 직사각형 71"/>
            <p:cNvSpPr/>
            <p:nvPr/>
          </p:nvSpPr>
          <p:spPr>
            <a:xfrm>
              <a:off x="5433837" y="1303278"/>
              <a:ext cx="2030841" cy="577565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3.01-05</a:t>
              </a:r>
              <a:endParaRPr lang="ko-KR" altLang="en-US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40" name="모서리가 둥근 직사각형 74"/>
            <p:cNvSpPr/>
            <p:nvPr/>
          </p:nvSpPr>
          <p:spPr>
            <a:xfrm>
              <a:off x="8049545" y="1303278"/>
              <a:ext cx="1716081" cy="577564"/>
            </a:xfrm>
            <a:prstGeom prst="roundRect">
              <a:avLst/>
            </a:prstGeom>
            <a:solidFill>
              <a:srgbClr val="3075FF"/>
            </a:solidFill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1</a:t>
              </a:r>
              <a:r>
                <a:rPr lang="en-US" altLang="zh-TW" b="1" dirty="0">
                  <a:latin typeface="微軟正黑體" pitchFamily="34" charset="-120"/>
                  <a:ea typeface="HY견고딕" pitchFamily="18" charset="-127"/>
                </a:rPr>
                <a:t>13</a:t>
              </a:r>
              <a:r>
                <a:rPr lang="en-US" altLang="ko-KR" b="1" dirty="0">
                  <a:latin typeface="微軟正黑體" pitchFamily="34" charset="-120"/>
                  <a:ea typeface="HY견고딕" pitchFamily="18" charset="-127"/>
                </a:rPr>
                <a:t>.03.19</a:t>
              </a:r>
              <a:endParaRPr lang="en-US" altLang="zh-TW" b="1" dirty="0">
                <a:latin typeface="微軟正黑體" pitchFamily="34" charset="-120"/>
                <a:ea typeface="HY견고딕" pitchFamily="18" charset="-127"/>
              </a:endParaRPr>
            </a:p>
          </p:txBody>
        </p:sp>
        <p:sp>
          <p:nvSpPr>
            <p:cNvPr id="41" name="AutoShape 93"/>
            <p:cNvSpPr>
              <a:spLocks noChangeArrowheads="1"/>
            </p:cNvSpPr>
            <p:nvPr/>
          </p:nvSpPr>
          <p:spPr bwMode="auto">
            <a:xfrm rot="5400000">
              <a:off x="9885951" y="1443416"/>
              <a:ext cx="479167" cy="278539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30000"/>
                </a:spcBef>
                <a:buSzPct val="75000"/>
                <a:buFontTx/>
                <a:buChar char="•"/>
                <a:defRPr/>
              </a:pPr>
              <a:endParaRPr lang="ko-KR" altLang="ko-KR" sz="1200" dirty="0">
                <a:solidFill>
                  <a:srgbClr val="333333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BE92CA0C-46E3-4435-AFF5-0061E83979B4}"/>
              </a:ext>
            </a:extLst>
          </p:cNvPr>
          <p:cNvSpPr/>
          <p:nvPr/>
        </p:nvSpPr>
        <p:spPr>
          <a:xfrm>
            <a:off x="1785668" y="5806353"/>
            <a:ext cx="8762098" cy="858953"/>
          </a:xfrm>
          <a:prstGeom prst="rect">
            <a:avLst/>
          </a:prstGeom>
          <a:solidFill>
            <a:srgbClr val="FFFFCC"/>
          </a:solidFill>
          <a:ln/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>
              <a:lnSpc>
                <a:spcPts val="2800"/>
              </a:lnSpc>
              <a:spcBef>
                <a:spcPts val="600"/>
              </a:spcBef>
              <a:buClr>
                <a:srgbClr val="0058DA"/>
              </a:buClr>
              <a:defRPr/>
            </a:pPr>
            <a:r>
              <a:rPr lang="zh-TW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★表：高中學校須進行之作業</a:t>
            </a:r>
            <a:r>
              <a:rPr lang="en-US" altLang="zh-TW" sz="20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;</a:t>
            </a:r>
            <a:r>
              <a:rPr kumimoji="1" lang="zh-TW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000" b="1" dirty="0">
                <a:solidFill>
                  <a:srgbClr val="1D03DB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◎表：報名考生須進行之作業。</a:t>
            </a:r>
            <a:endParaRPr kumimoji="1" lang="en-US" altLang="zh-TW" sz="2000" b="1" dirty="0">
              <a:solidFill>
                <a:srgbClr val="1D03DB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dist" latinLnBrk="1">
              <a:lnSpc>
                <a:spcPts val="2800"/>
              </a:lnSpc>
              <a:spcBef>
                <a:spcPts val="600"/>
              </a:spcBef>
              <a:buClr>
                <a:srgbClr val="0058DA"/>
              </a:buClr>
              <a:defRPr/>
            </a:pP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申請入學高中各項作業及時程，請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隨時上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本會</a:t>
            </a:r>
            <a:r>
              <a:rPr lang="en-US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高中作業資訊系統</a:t>
            </a:r>
            <a:r>
              <a:rPr lang="zh-TW" altLang="zh-TW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查看</a:t>
            </a:r>
            <a:r>
              <a:rPr lang="zh-TW" altLang="en-US" sz="20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8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17269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繳費注意事項</a:t>
            </a:r>
          </a:p>
        </p:txBody>
      </p:sp>
      <p:grpSp>
        <p:nvGrpSpPr>
          <p:cNvPr id="5" name="组合 34">
            <a:extLst>
              <a:ext uri="{FF2B5EF4-FFF2-40B4-BE49-F238E27FC236}">
                <a16:creationId xmlns:a16="http://schemas.microsoft.com/office/drawing/2014/main" id="{03FAB697-FD46-4FCB-80BB-1816D4D63B13}"/>
              </a:ext>
            </a:extLst>
          </p:cNvPr>
          <p:cNvGrpSpPr/>
          <p:nvPr/>
        </p:nvGrpSpPr>
        <p:grpSpPr>
          <a:xfrm>
            <a:off x="448864" y="778818"/>
            <a:ext cx="5389669" cy="2997820"/>
            <a:chOff x="931804" y="872951"/>
            <a:chExt cx="3352164" cy="2145299"/>
          </a:xfrm>
        </p:grpSpPr>
        <p:sp>
          <p:nvSpPr>
            <p:cNvPr id="24" name="圆角矩形 1">
              <a:extLst>
                <a:ext uri="{FF2B5EF4-FFF2-40B4-BE49-F238E27FC236}">
                  <a16:creationId xmlns:a16="http://schemas.microsoft.com/office/drawing/2014/main" id="{A8415BEE-B2BF-4015-A099-45EFADEE4C35}"/>
                </a:ext>
              </a:extLst>
            </p:cNvPr>
            <p:cNvSpPr/>
            <p:nvPr/>
          </p:nvSpPr>
          <p:spPr>
            <a:xfrm rot="627836">
              <a:off x="1115616" y="13185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圆角矩形 1">
              <a:extLst>
                <a:ext uri="{FF2B5EF4-FFF2-40B4-BE49-F238E27FC236}">
                  <a16:creationId xmlns:a16="http://schemas.microsoft.com/office/drawing/2014/main" id="{1945D6EB-94DE-4C9E-9759-EB6E3BB98B8B}"/>
                </a:ext>
              </a:extLst>
            </p:cNvPr>
            <p:cNvSpPr/>
            <p:nvPr/>
          </p:nvSpPr>
          <p:spPr>
            <a:xfrm>
              <a:off x="971600" y="879628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椭圆 37">
              <a:extLst>
                <a:ext uri="{FF2B5EF4-FFF2-40B4-BE49-F238E27FC236}">
                  <a16:creationId xmlns:a16="http://schemas.microsoft.com/office/drawing/2014/main" id="{BAFB1834-801A-43C0-B4B9-7A44C7295010}"/>
                </a:ext>
              </a:extLst>
            </p:cNvPr>
            <p:cNvSpPr/>
            <p:nvPr/>
          </p:nvSpPr>
          <p:spPr>
            <a:xfrm>
              <a:off x="1590888" y="872951"/>
              <a:ext cx="815426" cy="868038"/>
            </a:xfrm>
            <a:prstGeom prst="ellipse">
              <a:avLst/>
            </a:prstGeom>
            <a:solidFill>
              <a:srgbClr val="4ABDD9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EE18A854-2A81-4251-9C24-33BF3E5ADC46}"/>
                </a:ext>
              </a:extLst>
            </p:cNvPr>
            <p:cNvSpPr txBox="1"/>
            <p:nvPr/>
          </p:nvSpPr>
          <p:spPr>
            <a:xfrm flipH="1">
              <a:off x="1573120" y="1196142"/>
              <a:ext cx="840572" cy="27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zh-TW" altLang="en-US" sz="24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報名費</a:t>
              </a:r>
              <a:endParaRPr lang="zh-CN" altLang="en-US" sz="2400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605E58B3-E30E-4D6A-B639-0550F1F27CE5}"/>
                </a:ext>
              </a:extLst>
            </p:cNvPr>
            <p:cNvSpPr txBox="1"/>
            <p:nvPr/>
          </p:nvSpPr>
          <p:spPr>
            <a:xfrm>
              <a:off x="931804" y="1711018"/>
              <a:ext cx="3168352" cy="94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考生每申請一校系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100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元。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以申請</a:t>
              </a:r>
              <a:r>
                <a:rPr lang="en-US" altLang="zh-TW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16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校系為限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低收入戶考生：全免優待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；</a:t>
              </a: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中低收入戶考生：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每申請一校系</a:t>
              </a:r>
              <a:r>
                <a:rPr lang="en-US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40</a:t>
              </a:r>
              <a:r>
                <a:rPr lang="zh-TW" altLang="zh-TW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元</a:t>
              </a:r>
              <a:r>
                <a:rPr lang="zh-TW" altLang="en-US" sz="1600" spc="-15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。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經集報學校審核通過即可減免，證明文件毋須郵寄至本會</a:t>
              </a:r>
              <a:r>
                <a:rPr lang="en-US" altLang="zh-TW" sz="16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lvl="0"/>
              <a:endPara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40">
            <a:extLst>
              <a:ext uri="{FF2B5EF4-FFF2-40B4-BE49-F238E27FC236}">
                <a16:creationId xmlns:a16="http://schemas.microsoft.com/office/drawing/2014/main" id="{D18F9F3C-49BB-4798-AFCA-A4215AB2DC1C}"/>
              </a:ext>
            </a:extLst>
          </p:cNvPr>
          <p:cNvGrpSpPr/>
          <p:nvPr/>
        </p:nvGrpSpPr>
        <p:grpSpPr>
          <a:xfrm>
            <a:off x="6999676" y="735738"/>
            <a:ext cx="4875221" cy="2927696"/>
            <a:chOff x="4876051" y="867817"/>
            <a:chExt cx="3407559" cy="2196059"/>
          </a:xfrm>
        </p:grpSpPr>
        <p:sp>
          <p:nvSpPr>
            <p:cNvPr id="19" name="圆角矩形 1">
              <a:extLst>
                <a:ext uri="{FF2B5EF4-FFF2-40B4-BE49-F238E27FC236}">
                  <a16:creationId xmlns:a16="http://schemas.microsoft.com/office/drawing/2014/main" id="{A171039C-97A0-4D23-9622-D222962E10B1}"/>
                </a:ext>
              </a:extLst>
            </p:cNvPr>
            <p:cNvSpPr/>
            <p:nvPr/>
          </p:nvSpPr>
          <p:spPr>
            <a:xfrm rot="627836">
              <a:off x="4876051" y="1364222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圆角矩形 1">
              <a:extLst>
                <a:ext uri="{FF2B5EF4-FFF2-40B4-BE49-F238E27FC236}">
                  <a16:creationId xmlns:a16="http://schemas.microsoft.com/office/drawing/2014/main" id="{F149B5A0-6E9B-4AA8-BE91-71E22DFA5B2C}"/>
                </a:ext>
              </a:extLst>
            </p:cNvPr>
            <p:cNvSpPr/>
            <p:nvPr/>
          </p:nvSpPr>
          <p:spPr>
            <a:xfrm>
              <a:off x="4995801" y="867817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rgbClr val="FFFFCC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椭圆 43">
              <a:extLst>
                <a:ext uri="{FF2B5EF4-FFF2-40B4-BE49-F238E27FC236}">
                  <a16:creationId xmlns:a16="http://schemas.microsoft.com/office/drawing/2014/main" id="{86C70ECC-179B-4E84-B6C7-F5188DADEC16}"/>
                </a:ext>
              </a:extLst>
            </p:cNvPr>
            <p:cNvSpPr/>
            <p:nvPr/>
          </p:nvSpPr>
          <p:spPr>
            <a:xfrm>
              <a:off x="5603580" y="907130"/>
              <a:ext cx="923428" cy="942247"/>
            </a:xfrm>
            <a:prstGeom prst="ellipse">
              <a:avLst/>
            </a:prstGeom>
            <a:solidFill>
              <a:srgbClr val="FDCC1C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902F6874-C926-42C7-A709-223662CE892B}"/>
                </a:ext>
              </a:extLst>
            </p:cNvPr>
            <p:cNvSpPr txBox="1"/>
            <p:nvPr/>
          </p:nvSpPr>
          <p:spPr>
            <a:xfrm flipH="1">
              <a:off x="5610031" y="1310038"/>
              <a:ext cx="1060036" cy="23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報名費帳號</a:t>
              </a:r>
              <a:endPara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99E73938-F644-404F-9D93-FE80A7A579F4}"/>
                </a:ext>
              </a:extLst>
            </p:cNvPr>
            <p:cNvSpPr txBox="1"/>
            <p:nvPr/>
          </p:nvSpPr>
          <p:spPr>
            <a:xfrm>
              <a:off x="5072812" y="1818962"/>
              <a:ext cx="3210798" cy="57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/>
              </a:pPr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各校報名費帳號不同，</a:t>
              </a:r>
              <a:r>
                <a:rPr lang="zh-TW" altLang="en-US" sz="2200" b="1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請依照報名系統繳費報表中的帳號、金額繳納</a:t>
              </a:r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。</a:t>
              </a:r>
              <a:endPara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46">
            <a:extLst>
              <a:ext uri="{FF2B5EF4-FFF2-40B4-BE49-F238E27FC236}">
                <a16:creationId xmlns:a16="http://schemas.microsoft.com/office/drawing/2014/main" id="{C82A2CF0-49A8-4C05-9C17-8C6DFB2F4A50}"/>
              </a:ext>
            </a:extLst>
          </p:cNvPr>
          <p:cNvGrpSpPr/>
          <p:nvPr/>
        </p:nvGrpSpPr>
        <p:grpSpPr>
          <a:xfrm>
            <a:off x="616255" y="3653748"/>
            <a:ext cx="4430430" cy="2704843"/>
            <a:chOff x="3208980" y="2789552"/>
            <a:chExt cx="3323255" cy="2028898"/>
          </a:xfrm>
        </p:grpSpPr>
        <p:sp>
          <p:nvSpPr>
            <p:cNvPr id="14" name="圆角矩形 1">
              <a:extLst>
                <a:ext uri="{FF2B5EF4-FFF2-40B4-BE49-F238E27FC236}">
                  <a16:creationId xmlns:a16="http://schemas.microsoft.com/office/drawing/2014/main" id="{7C145438-245A-40F4-8F58-68B75749F132}"/>
                </a:ext>
              </a:extLst>
            </p:cNvPr>
            <p:cNvSpPr/>
            <p:nvPr/>
          </p:nvSpPr>
          <p:spPr>
            <a:xfrm rot="627836">
              <a:off x="3363883" y="31187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圆角矩形 1">
              <a:extLst>
                <a:ext uri="{FF2B5EF4-FFF2-40B4-BE49-F238E27FC236}">
                  <a16:creationId xmlns:a16="http://schemas.microsoft.com/office/drawing/2014/main" id="{2DAE5771-E87E-44C7-A6C7-F5313F241963}"/>
                </a:ext>
              </a:extLst>
            </p:cNvPr>
            <p:cNvSpPr/>
            <p:nvPr/>
          </p:nvSpPr>
          <p:spPr>
            <a:xfrm>
              <a:off x="3208980" y="291634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solidFill>
              <a:srgbClr val="FF7C80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椭圆 49">
              <a:extLst>
                <a:ext uri="{FF2B5EF4-FFF2-40B4-BE49-F238E27FC236}">
                  <a16:creationId xmlns:a16="http://schemas.microsoft.com/office/drawing/2014/main" id="{0EDA7C62-A0E4-4664-B252-EF65056C7A1E}"/>
                </a:ext>
              </a:extLst>
            </p:cNvPr>
            <p:cNvSpPr/>
            <p:nvPr/>
          </p:nvSpPr>
          <p:spPr>
            <a:xfrm>
              <a:off x="3665898" y="2789552"/>
              <a:ext cx="1019056" cy="910737"/>
            </a:xfrm>
            <a:prstGeom prst="ellipse">
              <a:avLst/>
            </a:prstGeom>
            <a:solidFill>
              <a:srgbClr val="C1DD21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TextBox 50">
              <a:extLst>
                <a:ext uri="{FF2B5EF4-FFF2-40B4-BE49-F238E27FC236}">
                  <a16:creationId xmlns:a16="http://schemas.microsoft.com/office/drawing/2014/main" id="{17C9C5EE-8B68-476E-9E1F-FB2EFF1203B9}"/>
                </a:ext>
              </a:extLst>
            </p:cNvPr>
            <p:cNvSpPr txBox="1"/>
            <p:nvPr/>
          </p:nvSpPr>
          <p:spPr>
            <a:xfrm flipH="1">
              <a:off x="3716779" y="3120323"/>
              <a:ext cx="937395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繳費時間</a:t>
              </a:r>
              <a:endPara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51">
              <a:extLst>
                <a:ext uri="{FF2B5EF4-FFF2-40B4-BE49-F238E27FC236}">
                  <a16:creationId xmlns:a16="http://schemas.microsoft.com/office/drawing/2014/main" id="{A73D046B-DD95-4F10-A716-E1FA9D71F02B}"/>
                </a:ext>
              </a:extLst>
            </p:cNvPr>
            <p:cNvSpPr txBox="1"/>
            <p:nvPr/>
          </p:nvSpPr>
          <p:spPr>
            <a:xfrm>
              <a:off x="3445292" y="3747735"/>
              <a:ext cx="2860216" cy="53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113.03.20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上午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0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時起至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113.03.22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下午</a:t>
              </a:r>
              <a:r>
                <a:rPr lang="en-US" altLang="zh-TW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5</a:t>
              </a:r>
              <a:r>
                <a:rPr lang="zh-TW" altLang="en-US" sz="20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時止。</a:t>
              </a:r>
              <a:endParaRPr lang="en-US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46">
            <a:extLst>
              <a:ext uri="{FF2B5EF4-FFF2-40B4-BE49-F238E27FC236}">
                <a16:creationId xmlns:a16="http://schemas.microsoft.com/office/drawing/2014/main" id="{513F42CF-AAA4-4FE9-935B-74FBEDA22A8A}"/>
              </a:ext>
            </a:extLst>
          </p:cNvPr>
          <p:cNvGrpSpPr/>
          <p:nvPr/>
        </p:nvGrpSpPr>
        <p:grpSpPr>
          <a:xfrm>
            <a:off x="5119348" y="2948889"/>
            <a:ext cx="6845490" cy="3270682"/>
            <a:chOff x="2927969" y="2527770"/>
            <a:chExt cx="3716088" cy="2290680"/>
          </a:xfrm>
        </p:grpSpPr>
        <p:sp>
          <p:nvSpPr>
            <p:cNvPr id="9" name="圆角矩形 1">
              <a:extLst>
                <a:ext uri="{FF2B5EF4-FFF2-40B4-BE49-F238E27FC236}">
                  <a16:creationId xmlns:a16="http://schemas.microsoft.com/office/drawing/2014/main" id="{C168481C-F5CE-4790-B37F-48CF8BF8DAE0}"/>
                </a:ext>
              </a:extLst>
            </p:cNvPr>
            <p:cNvSpPr/>
            <p:nvPr/>
          </p:nvSpPr>
          <p:spPr>
            <a:xfrm rot="627836">
              <a:off x="3363883" y="3118796"/>
              <a:ext cx="3168352" cy="169965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6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圆角矩形 1">
              <a:extLst>
                <a:ext uri="{FF2B5EF4-FFF2-40B4-BE49-F238E27FC236}">
                  <a16:creationId xmlns:a16="http://schemas.microsoft.com/office/drawing/2014/main" id="{AD9BBB9A-A07E-4340-934A-B6A57645C802}"/>
                </a:ext>
              </a:extLst>
            </p:cNvPr>
            <p:cNvSpPr/>
            <p:nvPr/>
          </p:nvSpPr>
          <p:spPr>
            <a:xfrm>
              <a:off x="2927969" y="2784634"/>
              <a:ext cx="3716088" cy="1980014"/>
            </a:xfrm>
            <a:custGeom>
              <a:avLst/>
              <a:gdLst/>
              <a:ahLst/>
              <a:cxnLst/>
              <a:rect l="l" t="t" r="r" b="b"/>
              <a:pathLst>
                <a:path w="6264696" h="3360680">
                  <a:moveTo>
                    <a:pt x="1980220" y="0"/>
                  </a:moveTo>
                  <a:cubicBezTo>
                    <a:pt x="2222334" y="0"/>
                    <a:pt x="2437868" y="105672"/>
                    <a:pt x="2573873" y="272057"/>
                  </a:cubicBezTo>
                  <a:cubicBezTo>
                    <a:pt x="2692559" y="198638"/>
                    <a:pt x="2835124" y="156324"/>
                    <a:pt x="2988332" y="156324"/>
                  </a:cubicBezTo>
                  <a:cubicBezTo>
                    <a:pt x="3278644" y="156324"/>
                    <a:pt x="3530741" y="308257"/>
                    <a:pt x="3654451" y="532861"/>
                  </a:cubicBezTo>
                  <a:cubicBezTo>
                    <a:pt x="3790627" y="389267"/>
                    <a:pt x="3990364" y="300340"/>
                    <a:pt x="4212468" y="300340"/>
                  </a:cubicBezTo>
                  <a:cubicBezTo>
                    <a:pt x="4597946" y="300340"/>
                    <a:pt x="4916046" y="568206"/>
                    <a:pt x="4961998" y="914507"/>
                  </a:cubicBezTo>
                  <a:cubicBezTo>
                    <a:pt x="5077596" y="844149"/>
                    <a:pt x="5216097" y="804396"/>
                    <a:pt x="5364596" y="804396"/>
                  </a:cubicBezTo>
                  <a:cubicBezTo>
                    <a:pt x="5782170" y="804396"/>
                    <a:pt x="6120680" y="1118727"/>
                    <a:pt x="6120680" y="1506474"/>
                  </a:cubicBezTo>
                  <a:cubicBezTo>
                    <a:pt x="6120680" y="1536286"/>
                    <a:pt x="6118679" y="1565664"/>
                    <a:pt x="6114122" y="1594407"/>
                  </a:cubicBezTo>
                  <a:cubicBezTo>
                    <a:pt x="6210222" y="1765300"/>
                    <a:pt x="6264696" y="1962562"/>
                    <a:pt x="6264696" y="2172548"/>
                  </a:cubicBezTo>
                  <a:cubicBezTo>
                    <a:pt x="6264696" y="2828735"/>
                    <a:pt x="5732751" y="3360680"/>
                    <a:pt x="5076564" y="3360680"/>
                  </a:cubicBezTo>
                  <a:lnTo>
                    <a:pt x="1188132" y="3360680"/>
                  </a:lnTo>
                  <a:cubicBezTo>
                    <a:pt x="531945" y="3360680"/>
                    <a:pt x="0" y="2828735"/>
                    <a:pt x="0" y="2172548"/>
                  </a:cubicBezTo>
                  <a:cubicBezTo>
                    <a:pt x="0" y="1879734"/>
                    <a:pt x="105925" y="1611659"/>
                    <a:pt x="282046" y="1404976"/>
                  </a:cubicBezTo>
                  <a:cubicBezTo>
                    <a:pt x="194727" y="1291575"/>
                    <a:pt x="144016" y="1152495"/>
                    <a:pt x="144016" y="1002418"/>
                  </a:cubicBezTo>
                  <a:cubicBezTo>
                    <a:pt x="144016" y="614671"/>
                    <a:pt x="482526" y="300340"/>
                    <a:pt x="900100" y="300340"/>
                  </a:cubicBezTo>
                  <a:cubicBezTo>
                    <a:pt x="1045861" y="300340"/>
                    <a:pt x="1181989" y="338640"/>
                    <a:pt x="1296354" y="406898"/>
                  </a:cubicBezTo>
                  <a:cubicBezTo>
                    <a:pt x="1414762" y="166192"/>
                    <a:pt x="1676590" y="0"/>
                    <a:pt x="198022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2794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椭圆 49">
              <a:extLst>
                <a:ext uri="{FF2B5EF4-FFF2-40B4-BE49-F238E27FC236}">
                  <a16:creationId xmlns:a16="http://schemas.microsoft.com/office/drawing/2014/main" id="{6CA5CADD-3EE0-4721-B3ED-C358CC3A5A4A}"/>
                </a:ext>
              </a:extLst>
            </p:cNvPr>
            <p:cNvSpPr/>
            <p:nvPr/>
          </p:nvSpPr>
          <p:spPr>
            <a:xfrm>
              <a:off x="3307269" y="2527770"/>
              <a:ext cx="734445" cy="919427"/>
            </a:xfrm>
            <a:prstGeom prst="ellipse">
              <a:avLst/>
            </a:prstGeom>
            <a:solidFill>
              <a:srgbClr val="C1DD21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TextBox 50">
              <a:extLst>
                <a:ext uri="{FF2B5EF4-FFF2-40B4-BE49-F238E27FC236}">
                  <a16:creationId xmlns:a16="http://schemas.microsoft.com/office/drawing/2014/main" id="{CD467BB0-945C-425C-98E0-A83E9492654F}"/>
                </a:ext>
              </a:extLst>
            </p:cNvPr>
            <p:cNvSpPr txBox="1"/>
            <p:nvPr/>
          </p:nvSpPr>
          <p:spPr>
            <a:xfrm flipH="1">
              <a:off x="3337404" y="2813122"/>
              <a:ext cx="794878" cy="36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lvl="0"/>
              <a:r>
                <a:rPr lang="zh-TW" altLang="en-US" sz="20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繳費方式</a:t>
              </a:r>
              <a:endPara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lvl="0"/>
              <a:r>
                <a:rPr lang="en-US" altLang="zh-TW" sz="15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5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同繁星推薦</a:t>
              </a:r>
              <a:r>
                <a:rPr lang="en-US" altLang="zh-TW" sz="1500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  <a:endParaRPr lang="zh-TW" altLang="en-US" sz="1500" dirty="0">
                <a:solidFill>
                  <a:srgbClr val="3333FF"/>
                </a:solidFill>
              </a:endParaRPr>
            </a:p>
          </p:txBody>
        </p:sp>
        <p:sp>
          <p:nvSpPr>
            <p:cNvPr id="13" name="TextBox 51">
              <a:extLst>
                <a:ext uri="{FF2B5EF4-FFF2-40B4-BE49-F238E27FC236}">
                  <a16:creationId xmlns:a16="http://schemas.microsoft.com/office/drawing/2014/main" id="{F1DE5187-9659-4EE7-9E8F-2BDB80DD8961}"/>
                </a:ext>
              </a:extLst>
            </p:cNvPr>
            <p:cNvSpPr txBox="1"/>
            <p:nvPr/>
          </p:nvSpPr>
          <p:spPr>
            <a:xfrm>
              <a:off x="3071988" y="3441107"/>
              <a:ext cx="3558333" cy="1228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至臺灣銀行各分行繳費</a:t>
              </a:r>
              <a:br>
                <a:rPr lang="zh-TW" altLang="en-US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zh-TW" altLang="en-US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持由報名系統列印出之「集體報名費繳費資訊」臨櫃繳費。</a:t>
              </a:r>
              <a:endPara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至各金融機構跨行匯款</a:t>
              </a:r>
              <a:br>
                <a:rPr lang="en-US" altLang="zh-TW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</a:br>
              <a:r>
                <a:rPr lang="zh-TW" altLang="en-US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須填寫各金融機構的跨行匯款單。</a:t>
              </a:r>
              <a:endPara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zh-TW" altLang="zh-TW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使用自動櫃員機</a:t>
              </a:r>
              <a:r>
                <a:rPr lang="en-US" altLang="zh-TW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(ATM)</a:t>
              </a:r>
              <a:r>
                <a:rPr lang="zh-TW" altLang="zh-TW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或網路</a:t>
              </a:r>
              <a:r>
                <a:rPr lang="en-US" altLang="zh-TW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ATM</a:t>
              </a:r>
              <a:r>
                <a:rPr lang="zh-TW" altLang="zh-TW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辦理轉帳繳費</a:t>
              </a:r>
              <a:r>
                <a:rPr lang="en-US" altLang="zh-TW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轉帳金額上限依持卡銀行規定</a:t>
              </a:r>
              <a:r>
                <a:rPr lang="en-US" altLang="zh-TW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7552CF69-2958-4FE7-A23E-18094B3D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66" y="1065989"/>
            <a:ext cx="1170013" cy="146109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DE514ED1-6DB9-4D29-ACA2-D029E3EA2B85}"/>
              </a:ext>
            </a:extLst>
          </p:cNvPr>
          <p:cNvSpPr/>
          <p:nvPr/>
        </p:nvSpPr>
        <p:spPr>
          <a:xfrm>
            <a:off x="1034925" y="6247954"/>
            <a:ext cx="10094844" cy="400110"/>
          </a:xfrm>
          <a:prstGeom prst="rect">
            <a:avLst/>
          </a:prstGeom>
          <a:solidFill>
            <a:srgbClr val="FFFFCC"/>
          </a:solidFill>
          <a:ln/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TW" altLang="zh-TW" sz="2000" b="1" dirty="0">
                <a:solidFill>
                  <a:srgbClr val="FF0000"/>
                </a:solidFill>
              </a:rPr>
              <a:t>完成繳費後</a:t>
            </a:r>
            <a:r>
              <a:rPr lang="zh-TW" altLang="zh-TW" sz="2000" b="1" dirty="0">
                <a:solidFill>
                  <a:srgbClr val="3333FF"/>
                </a:solidFill>
              </a:rPr>
              <a:t>可至本會</a:t>
            </a:r>
            <a:r>
              <a:rPr lang="en-US" altLang="zh-TW" sz="2000" b="1" dirty="0">
                <a:solidFill>
                  <a:srgbClr val="3333FF"/>
                </a:solidFill>
              </a:rPr>
              <a:t>-</a:t>
            </a:r>
            <a:r>
              <a:rPr lang="zh-TW" altLang="zh-TW" sz="2000" b="1" dirty="0">
                <a:solidFill>
                  <a:srgbClr val="3333FF"/>
                </a:solidFill>
              </a:rPr>
              <a:t>高中作業資訊系統，列印貴校申請入學集體報名費收據。</a:t>
            </a:r>
            <a:endParaRPr lang="en-US" altLang="zh-TW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6977183" y="471140"/>
            <a:ext cx="474862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</a:p>
        </p:txBody>
      </p:sp>
      <p:cxnSp>
        <p:nvCxnSpPr>
          <p:cNvPr id="5" name="直接连接符 21">
            <a:extLst>
              <a:ext uri="{FF2B5EF4-FFF2-40B4-BE49-F238E27FC236}">
                <a16:creationId xmlns:a16="http://schemas.microsoft.com/office/drawing/2014/main" id="{296EC8BA-7ABC-4647-92FF-523E46598C0D}"/>
              </a:ext>
            </a:extLst>
          </p:cNvPr>
          <p:cNvCxnSpPr>
            <a:cxnSpLocks/>
          </p:cNvCxnSpPr>
          <p:nvPr/>
        </p:nvCxnSpPr>
        <p:spPr>
          <a:xfrm flipH="1">
            <a:off x="4981840" y="923587"/>
            <a:ext cx="54859" cy="5817473"/>
          </a:xfrm>
          <a:prstGeom prst="line">
            <a:avLst/>
          </a:prstGeom>
          <a:noFill/>
          <a:ln w="28575" cap="flat" cmpd="sng" algn="ctr">
            <a:solidFill>
              <a:srgbClr val="884106"/>
            </a:solidFill>
            <a:prstDash val="solid"/>
          </a:ln>
          <a:effectLst/>
        </p:spPr>
      </p:cxnSp>
      <p:sp>
        <p:nvSpPr>
          <p:cNvPr id="6" name="椭圆 22">
            <a:extLst>
              <a:ext uri="{FF2B5EF4-FFF2-40B4-BE49-F238E27FC236}">
                <a16:creationId xmlns:a16="http://schemas.microsoft.com/office/drawing/2014/main" id="{AFAFC6F9-B357-4828-89A7-EFF39346B1E8}"/>
              </a:ext>
            </a:extLst>
          </p:cNvPr>
          <p:cNvSpPr/>
          <p:nvPr/>
        </p:nvSpPr>
        <p:spPr>
          <a:xfrm>
            <a:off x="4960966" y="1393645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椭圆 23">
            <a:extLst>
              <a:ext uri="{FF2B5EF4-FFF2-40B4-BE49-F238E27FC236}">
                <a16:creationId xmlns:a16="http://schemas.microsoft.com/office/drawing/2014/main" id="{DD4B4552-D09F-4FF8-AFAE-C9AD37C786B2}"/>
              </a:ext>
            </a:extLst>
          </p:cNvPr>
          <p:cNvSpPr/>
          <p:nvPr/>
        </p:nvSpPr>
        <p:spPr>
          <a:xfrm>
            <a:off x="4960966" y="3088666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椭圆 24">
            <a:extLst>
              <a:ext uri="{FF2B5EF4-FFF2-40B4-BE49-F238E27FC236}">
                <a16:creationId xmlns:a16="http://schemas.microsoft.com/office/drawing/2014/main" id="{74565C10-ED81-44E1-93C5-35E23F45D10A}"/>
              </a:ext>
            </a:extLst>
          </p:cNvPr>
          <p:cNvSpPr/>
          <p:nvPr/>
        </p:nvSpPr>
        <p:spPr>
          <a:xfrm>
            <a:off x="4960966" y="4753488"/>
            <a:ext cx="151464" cy="151464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BB8E5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组合 25">
            <a:extLst>
              <a:ext uri="{FF2B5EF4-FFF2-40B4-BE49-F238E27FC236}">
                <a16:creationId xmlns:a16="http://schemas.microsoft.com/office/drawing/2014/main" id="{54FE753C-4F79-4BA4-AEA7-8DF1AE1C8C2D}"/>
              </a:ext>
            </a:extLst>
          </p:cNvPr>
          <p:cNvGrpSpPr/>
          <p:nvPr/>
        </p:nvGrpSpPr>
        <p:grpSpPr>
          <a:xfrm>
            <a:off x="863095" y="336427"/>
            <a:ext cx="3842724" cy="3295678"/>
            <a:chOff x="533840" y="519639"/>
            <a:chExt cx="2983475" cy="2809470"/>
          </a:xfrm>
          <a:solidFill>
            <a:srgbClr val="92D050"/>
          </a:solidFill>
        </p:grpSpPr>
        <p:sp>
          <p:nvSpPr>
            <p:cNvPr id="19" name="椭圆 26">
              <a:extLst>
                <a:ext uri="{FF2B5EF4-FFF2-40B4-BE49-F238E27FC236}">
                  <a16:creationId xmlns:a16="http://schemas.microsoft.com/office/drawing/2014/main" id="{0357BEF3-A740-47E1-B065-7C8B80F2E14E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椭圆形标注 27">
              <a:extLst>
                <a:ext uri="{FF2B5EF4-FFF2-40B4-BE49-F238E27FC236}">
                  <a16:creationId xmlns:a16="http://schemas.microsoft.com/office/drawing/2014/main" id="{18C85A69-26B9-404E-9CD1-E6CE6B187FB9}"/>
                </a:ext>
              </a:extLst>
            </p:cNvPr>
            <p:cNvSpPr/>
            <p:nvPr/>
          </p:nvSpPr>
          <p:spPr>
            <a:xfrm rot="15046514">
              <a:off x="953396" y="519639"/>
              <a:ext cx="2420386" cy="2420386"/>
            </a:xfrm>
            <a:prstGeom prst="wedgeEllipseCallout">
              <a:avLst>
                <a:gd name="adj1" fmla="val -13569"/>
                <a:gd name="adj2" fmla="val 59436"/>
              </a:avLst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63500" dist="1397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组合 28">
            <a:extLst>
              <a:ext uri="{FF2B5EF4-FFF2-40B4-BE49-F238E27FC236}">
                <a16:creationId xmlns:a16="http://schemas.microsoft.com/office/drawing/2014/main" id="{9C66EB66-4AA0-44B8-8163-34EBF8435C91}"/>
              </a:ext>
            </a:extLst>
          </p:cNvPr>
          <p:cNvGrpSpPr/>
          <p:nvPr/>
        </p:nvGrpSpPr>
        <p:grpSpPr>
          <a:xfrm>
            <a:off x="1008612" y="3709470"/>
            <a:ext cx="3790926" cy="3390002"/>
            <a:chOff x="533840" y="519639"/>
            <a:chExt cx="2983475" cy="2809470"/>
          </a:xfrm>
          <a:solidFill>
            <a:srgbClr val="FFFF00"/>
          </a:solidFill>
        </p:grpSpPr>
        <p:sp>
          <p:nvSpPr>
            <p:cNvPr id="17" name="椭圆 29">
              <a:extLst>
                <a:ext uri="{FF2B5EF4-FFF2-40B4-BE49-F238E27FC236}">
                  <a16:creationId xmlns:a16="http://schemas.microsoft.com/office/drawing/2014/main" id="{E498C42F-3A5E-442A-8D31-9B7827F1B0FB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椭圆形标注 30">
              <a:extLst>
                <a:ext uri="{FF2B5EF4-FFF2-40B4-BE49-F238E27FC236}">
                  <a16:creationId xmlns:a16="http://schemas.microsoft.com/office/drawing/2014/main" id="{A27F4BD4-655A-4F40-B5E3-2295E3CD951C}"/>
                </a:ext>
              </a:extLst>
            </p:cNvPr>
            <p:cNvSpPr/>
            <p:nvPr/>
          </p:nvSpPr>
          <p:spPr>
            <a:xfrm rot="15046514">
              <a:off x="953396" y="519639"/>
              <a:ext cx="2420386" cy="2420386"/>
            </a:xfrm>
            <a:prstGeom prst="wedgeEllipseCallout">
              <a:avLst>
                <a:gd name="adj1" fmla="val -13569"/>
                <a:gd name="adj2" fmla="val 59436"/>
              </a:avLst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63500" dist="1397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组合 31">
            <a:extLst>
              <a:ext uri="{FF2B5EF4-FFF2-40B4-BE49-F238E27FC236}">
                <a16:creationId xmlns:a16="http://schemas.microsoft.com/office/drawing/2014/main" id="{7DA7C4EB-9849-40FE-91B7-8F42A6AC9CC9}"/>
              </a:ext>
            </a:extLst>
          </p:cNvPr>
          <p:cNvGrpSpPr/>
          <p:nvPr/>
        </p:nvGrpSpPr>
        <p:grpSpPr>
          <a:xfrm flipH="1">
            <a:off x="5477034" y="1385400"/>
            <a:ext cx="5961592" cy="5389020"/>
            <a:chOff x="533840" y="395672"/>
            <a:chExt cx="2983475" cy="2933437"/>
          </a:xfrm>
        </p:grpSpPr>
        <p:sp>
          <p:nvSpPr>
            <p:cNvPr id="15" name="椭圆 32">
              <a:extLst>
                <a:ext uri="{FF2B5EF4-FFF2-40B4-BE49-F238E27FC236}">
                  <a16:creationId xmlns:a16="http://schemas.microsoft.com/office/drawing/2014/main" id="{3A74B16B-2C35-4087-AD80-9ECDCA559DA1}"/>
                </a:ext>
              </a:extLst>
            </p:cNvPr>
            <p:cNvSpPr/>
            <p:nvPr/>
          </p:nvSpPr>
          <p:spPr>
            <a:xfrm>
              <a:off x="533840" y="639143"/>
              <a:ext cx="2983475" cy="268996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50000"/>
                    <a:shade val="67500"/>
                    <a:satMod val="115000"/>
                  </a:srgbClr>
                </a:gs>
                <a:gs pos="100000">
                  <a:srgbClr val="F79646">
                    <a:lumMod val="50000"/>
                    <a:shade val="100000"/>
                    <a:satMod val="115000"/>
                    <a:alpha val="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椭圆形标注 33">
              <a:extLst>
                <a:ext uri="{FF2B5EF4-FFF2-40B4-BE49-F238E27FC236}">
                  <a16:creationId xmlns:a16="http://schemas.microsoft.com/office/drawing/2014/main" id="{F6C04845-4C2B-49C0-AC94-2275390E6DC5}"/>
                </a:ext>
              </a:extLst>
            </p:cNvPr>
            <p:cNvSpPr/>
            <p:nvPr/>
          </p:nvSpPr>
          <p:spPr>
            <a:xfrm rot="15046514">
              <a:off x="927416" y="402350"/>
              <a:ext cx="2530150" cy="2516793"/>
            </a:xfrm>
            <a:prstGeom prst="wedgeEllipseCallout">
              <a:avLst>
                <a:gd name="adj1" fmla="val -13569"/>
                <a:gd name="adj2" fmla="val 59436"/>
              </a:avLst>
            </a:prstGeom>
            <a:solidFill>
              <a:srgbClr val="C1EFFD"/>
            </a:solidFill>
            <a:ln w="1016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  <a:effectLst>
              <a:innerShdw blurRad="63500" dist="127000" dir="13500000">
                <a:schemeClr val="accent2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2" name="TextBox 35">
            <a:extLst>
              <a:ext uri="{FF2B5EF4-FFF2-40B4-BE49-F238E27FC236}">
                <a16:creationId xmlns:a16="http://schemas.microsoft.com/office/drawing/2014/main" id="{9894F8F1-CB30-401A-BA81-BBD90E14635E}"/>
              </a:ext>
            </a:extLst>
          </p:cNvPr>
          <p:cNvSpPr txBox="1"/>
          <p:nvPr/>
        </p:nvSpPr>
        <p:spPr>
          <a:xfrm>
            <a:off x="1669144" y="1008189"/>
            <a:ext cx="291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確認報名期間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113.03.21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113.03.22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每日上午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時起至下午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時止。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C4E51777-CCB5-4990-AB6B-1931B7F53AFA}"/>
              </a:ext>
            </a:extLst>
          </p:cNvPr>
          <p:cNvSpPr txBox="1"/>
          <p:nvPr/>
        </p:nvSpPr>
        <p:spPr>
          <a:xfrm>
            <a:off x="6056869" y="2364956"/>
            <a:ext cx="4410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完成確認報名資料後，請傳真或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下列表件：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無則免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「報名資料回覆表」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低收入戶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中低收入戶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考生清單」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原住民考生清單」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「離島考生清單」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「願景計畫考生清單」</a:t>
            </a:r>
            <a:endParaRPr lang="en-US" altLang="zh-TW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姓名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、身分證號碼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變更申請表」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含佐證文件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1A4908AD-34E7-46F9-84BB-B1A5187F3265}"/>
              </a:ext>
            </a:extLst>
          </p:cNvPr>
          <p:cNvSpPr txBox="1"/>
          <p:nvPr/>
        </p:nvSpPr>
        <p:spPr>
          <a:xfrm>
            <a:off x="1724489" y="4469277"/>
            <a:ext cx="2756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確認報名僅允許「報名資料」一次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，請務必審慎進行「確認報名資料」作業。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6">
            <a:extLst>
              <a:ext uri="{FF2B5EF4-FFF2-40B4-BE49-F238E27FC236}">
                <a16:creationId xmlns:a16="http://schemas.microsoft.com/office/drawing/2014/main" id="{D76D0C4C-D2D5-4BC5-872B-3368832B1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436" y="4098631"/>
            <a:ext cx="2115463" cy="2115463"/>
          </a:xfrm>
          <a:prstGeom prst="rect">
            <a:avLst/>
          </a:prstGeom>
        </p:spPr>
      </p:pic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2032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2680B4A-F91B-419E-90BB-AB448C95A7C7}"/>
              </a:ext>
            </a:extLst>
          </p:cNvPr>
          <p:cNvGrpSpPr/>
          <p:nvPr/>
        </p:nvGrpSpPr>
        <p:grpSpPr>
          <a:xfrm>
            <a:off x="630916" y="1021715"/>
            <a:ext cx="9669016" cy="6493763"/>
            <a:chOff x="536041" y="1141394"/>
            <a:chExt cx="8585182" cy="621880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2EE4EBD-B4AF-4458-81FD-82722911EC86}"/>
                </a:ext>
              </a:extLst>
            </p:cNvPr>
            <p:cNvGrpSpPr/>
            <p:nvPr/>
          </p:nvGrpSpPr>
          <p:grpSpPr>
            <a:xfrm>
              <a:off x="536041" y="1474094"/>
              <a:ext cx="3295229" cy="4108599"/>
              <a:chOff x="1360343" y="1185134"/>
              <a:chExt cx="3011979" cy="411607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E9066DE6-7621-4C7D-B315-307E76893EA2}"/>
                  </a:ext>
                </a:extLst>
              </p:cNvPr>
              <p:cNvSpPr/>
              <p:nvPr/>
            </p:nvSpPr>
            <p:spPr>
              <a:xfrm>
                <a:off x="1907704" y="1196753"/>
                <a:ext cx="2448272" cy="345638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25C7F00E-C559-4746-8FD6-C263C0E37121}"/>
                  </a:ext>
                </a:extLst>
              </p:cNvPr>
              <p:cNvSpPr/>
              <p:nvPr/>
            </p:nvSpPr>
            <p:spPr>
              <a:xfrm>
                <a:off x="1907704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D1103951-C734-4837-9B9D-62469B42DDD1}"/>
                  </a:ext>
                </a:extLst>
              </p:cNvPr>
              <p:cNvSpPr/>
              <p:nvPr/>
            </p:nvSpPr>
            <p:spPr>
              <a:xfrm>
                <a:off x="2000004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2724840-B1E3-4E9B-99E1-407CAE19995A}"/>
                  </a:ext>
                </a:extLst>
              </p:cNvPr>
              <p:cNvSpPr/>
              <p:nvPr/>
            </p:nvSpPr>
            <p:spPr>
              <a:xfrm>
                <a:off x="1924050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矩形 3">
                <a:extLst>
                  <a:ext uri="{FF2B5EF4-FFF2-40B4-BE49-F238E27FC236}">
                    <a16:creationId xmlns:a16="http://schemas.microsoft.com/office/drawing/2014/main" id="{C6129029-4056-468D-8CBF-DA506D09A4EC}"/>
                  </a:ext>
                </a:extLst>
              </p:cNvPr>
              <p:cNvSpPr/>
              <p:nvPr/>
            </p:nvSpPr>
            <p:spPr>
              <a:xfrm>
                <a:off x="1360343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矩形 3">
                <a:extLst>
                  <a:ext uri="{FF2B5EF4-FFF2-40B4-BE49-F238E27FC236}">
                    <a16:creationId xmlns:a16="http://schemas.microsoft.com/office/drawing/2014/main" id="{CABA04C3-0BB3-4C0C-91A7-A0E4812FA4CC}"/>
                  </a:ext>
                </a:extLst>
              </p:cNvPr>
              <p:cNvSpPr/>
              <p:nvPr/>
            </p:nvSpPr>
            <p:spPr>
              <a:xfrm rot="5400000" flipH="1">
                <a:off x="2591432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组合 36">
              <a:extLst>
                <a:ext uri="{FF2B5EF4-FFF2-40B4-BE49-F238E27FC236}">
                  <a16:creationId xmlns:a16="http://schemas.microsoft.com/office/drawing/2014/main" id="{F0866AF6-BF38-4F9A-B10B-76E362967429}"/>
                </a:ext>
              </a:extLst>
            </p:cNvPr>
            <p:cNvGrpSpPr/>
            <p:nvPr/>
          </p:nvGrpSpPr>
          <p:grpSpPr>
            <a:xfrm>
              <a:off x="3165973" y="2982560"/>
              <a:ext cx="3281790" cy="4377640"/>
              <a:chOff x="1421054" y="1185134"/>
              <a:chExt cx="3157613" cy="4116074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4392EC8-4C33-4BE4-BB76-326D6DCC6174}"/>
                  </a:ext>
                </a:extLst>
              </p:cNvPr>
              <p:cNvSpPr/>
              <p:nvPr/>
            </p:nvSpPr>
            <p:spPr>
              <a:xfrm>
                <a:off x="2121416" y="1196752"/>
                <a:ext cx="2448272" cy="363803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827D2BF-9D6F-4FC5-9A0C-BC2625A14AE9}"/>
                  </a:ext>
                </a:extLst>
              </p:cNvPr>
              <p:cNvSpPr/>
              <p:nvPr/>
            </p:nvSpPr>
            <p:spPr>
              <a:xfrm>
                <a:off x="2121419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C3A9B22-57FA-48B7-B688-45D127218AAD}"/>
                  </a:ext>
                </a:extLst>
              </p:cNvPr>
              <p:cNvSpPr/>
              <p:nvPr/>
            </p:nvSpPr>
            <p:spPr>
              <a:xfrm>
                <a:off x="2198981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E7F1DFD-387A-4369-B5A9-9CB435265CD8}"/>
                  </a:ext>
                </a:extLst>
              </p:cNvPr>
              <p:cNvSpPr/>
              <p:nvPr/>
            </p:nvSpPr>
            <p:spPr>
              <a:xfrm>
                <a:off x="2130395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矩形 3">
                <a:extLst>
                  <a:ext uri="{FF2B5EF4-FFF2-40B4-BE49-F238E27FC236}">
                    <a16:creationId xmlns:a16="http://schemas.microsoft.com/office/drawing/2014/main" id="{972F7C2E-2E81-4A52-8F80-F2D3A872D420}"/>
                  </a:ext>
                </a:extLst>
              </p:cNvPr>
              <p:cNvSpPr/>
              <p:nvPr/>
            </p:nvSpPr>
            <p:spPr>
              <a:xfrm>
                <a:off x="1559315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矩形 3">
                <a:extLst>
                  <a:ext uri="{FF2B5EF4-FFF2-40B4-BE49-F238E27FC236}">
                    <a16:creationId xmlns:a16="http://schemas.microsoft.com/office/drawing/2014/main" id="{0133905A-791D-4842-B169-F358740AFA9B}"/>
                  </a:ext>
                </a:extLst>
              </p:cNvPr>
              <p:cNvSpPr/>
              <p:nvPr/>
            </p:nvSpPr>
            <p:spPr>
              <a:xfrm rot="5400000" flipH="1">
                <a:off x="2591433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组合 43">
              <a:extLst>
                <a:ext uri="{FF2B5EF4-FFF2-40B4-BE49-F238E27FC236}">
                  <a16:creationId xmlns:a16="http://schemas.microsoft.com/office/drawing/2014/main" id="{391A6367-9CE8-45EA-94E0-22CA5B01BF4C}"/>
                </a:ext>
              </a:extLst>
            </p:cNvPr>
            <p:cNvGrpSpPr/>
            <p:nvPr/>
          </p:nvGrpSpPr>
          <p:grpSpPr>
            <a:xfrm>
              <a:off x="5911086" y="1141394"/>
              <a:ext cx="3210137" cy="4035313"/>
              <a:chOff x="1692505" y="1185134"/>
              <a:chExt cx="3026419" cy="4116074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F702D4F-A6D6-46AA-B511-F82EE9739485}"/>
                  </a:ext>
                </a:extLst>
              </p:cNvPr>
              <p:cNvSpPr/>
              <p:nvPr/>
            </p:nvSpPr>
            <p:spPr>
              <a:xfrm>
                <a:off x="2298786" y="1196752"/>
                <a:ext cx="2403792" cy="345638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15900" dist="381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8318B48-A690-4D95-A546-BBFBBDC502DA}"/>
                  </a:ext>
                </a:extLst>
              </p:cNvPr>
              <p:cNvSpPr/>
              <p:nvPr/>
            </p:nvSpPr>
            <p:spPr>
              <a:xfrm>
                <a:off x="2239867" y="1412776"/>
                <a:ext cx="2448272" cy="504056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8A62466-0D74-430D-B356-6FA95C1A5BFE}"/>
                  </a:ext>
                </a:extLst>
              </p:cNvPr>
              <p:cNvSpPr/>
              <p:nvPr/>
            </p:nvSpPr>
            <p:spPr>
              <a:xfrm>
                <a:off x="2353825" y="2060848"/>
                <a:ext cx="2296364" cy="2232248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655C729-4111-47B0-8010-2D6701BC4E9D}"/>
                  </a:ext>
                </a:extLst>
              </p:cNvPr>
              <p:cNvSpPr/>
              <p:nvPr/>
            </p:nvSpPr>
            <p:spPr>
              <a:xfrm>
                <a:off x="2270652" y="4415176"/>
                <a:ext cx="2448272" cy="10801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矩形 3">
                <a:extLst>
                  <a:ext uri="{FF2B5EF4-FFF2-40B4-BE49-F238E27FC236}">
                    <a16:creationId xmlns:a16="http://schemas.microsoft.com/office/drawing/2014/main" id="{25377E5A-492F-463B-B4A7-BCE790229FEC}"/>
                  </a:ext>
                </a:extLst>
              </p:cNvPr>
              <p:cNvSpPr/>
              <p:nvPr/>
            </p:nvSpPr>
            <p:spPr>
              <a:xfrm>
                <a:off x="1692505" y="1185134"/>
                <a:ext cx="519225" cy="4116074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15529 w 459625"/>
                  <a:gd name="connsiteY0" fmla="*/ 344774 h 2547545"/>
                  <a:gd name="connsiteX1" fmla="*/ 459625 w 459625"/>
                  <a:gd name="connsiteY1" fmla="*/ 0 h 2547545"/>
                  <a:gd name="connsiteX2" fmla="*/ 459625 w 459625"/>
                  <a:gd name="connsiteY2" fmla="*/ 2115603 h 2547545"/>
                  <a:gd name="connsiteX3" fmla="*/ 0 w 459625"/>
                  <a:gd name="connsiteY3" fmla="*/ 2547545 h 2547545"/>
                  <a:gd name="connsiteX4" fmla="*/ 15529 w 459625"/>
                  <a:gd name="connsiteY4" fmla="*/ 344774 h 25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625" h="2547545">
                    <a:moveTo>
                      <a:pt x="15529" y="344774"/>
                    </a:moveTo>
                    <a:lnTo>
                      <a:pt x="459625" y="0"/>
                    </a:lnTo>
                    <a:lnTo>
                      <a:pt x="459625" y="2115603"/>
                    </a:lnTo>
                    <a:lnTo>
                      <a:pt x="0" y="2547545"/>
                    </a:lnTo>
                    <a:lnTo>
                      <a:pt x="15529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矩形 3">
                <a:extLst>
                  <a:ext uri="{FF2B5EF4-FFF2-40B4-BE49-F238E27FC236}">
                    <a16:creationId xmlns:a16="http://schemas.microsoft.com/office/drawing/2014/main" id="{2D2188BA-23FC-49B7-A648-C5FB301FC0B5}"/>
                  </a:ext>
                </a:extLst>
              </p:cNvPr>
              <p:cNvSpPr/>
              <p:nvPr/>
            </p:nvSpPr>
            <p:spPr>
              <a:xfrm rot="5400000" flipH="1">
                <a:off x="2938034" y="3492185"/>
                <a:ext cx="610509" cy="2951267"/>
              </a:xfrm>
              <a:custGeom>
                <a:avLst/>
                <a:gdLst>
                  <a:gd name="connsiteX0" fmla="*/ 0 w 504056"/>
                  <a:gd name="connsiteY0" fmla="*/ 0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0 w 504056"/>
                  <a:gd name="connsiteY4" fmla="*/ 0 h 2160240"/>
                  <a:gd name="connsiteX0" fmla="*/ 59960 w 504056"/>
                  <a:gd name="connsiteY0" fmla="*/ 344774 h 2160240"/>
                  <a:gd name="connsiteX1" fmla="*/ 504056 w 504056"/>
                  <a:gd name="connsiteY1" fmla="*/ 0 h 2160240"/>
                  <a:gd name="connsiteX2" fmla="*/ 504056 w 504056"/>
                  <a:gd name="connsiteY2" fmla="*/ 2160240 h 2160240"/>
                  <a:gd name="connsiteX3" fmla="*/ 0 w 504056"/>
                  <a:gd name="connsiteY3" fmla="*/ 2160240 h 2160240"/>
                  <a:gd name="connsiteX4" fmla="*/ 59960 w 504056"/>
                  <a:gd name="connsiteY4" fmla="*/ 344774 h 2160240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60240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44970 w 489066"/>
                  <a:gd name="connsiteY0" fmla="*/ 344774 h 2430062"/>
                  <a:gd name="connsiteX1" fmla="*/ 489066 w 489066"/>
                  <a:gd name="connsiteY1" fmla="*/ 0 h 2430062"/>
                  <a:gd name="connsiteX2" fmla="*/ 489066 w 489066"/>
                  <a:gd name="connsiteY2" fmla="*/ 2115603 h 2430062"/>
                  <a:gd name="connsiteX3" fmla="*/ 0 w 489066"/>
                  <a:gd name="connsiteY3" fmla="*/ 2430062 h 2430062"/>
                  <a:gd name="connsiteX4" fmla="*/ 44970 w 489066"/>
                  <a:gd name="connsiteY4" fmla="*/ 344774 h 2430062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15603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  <a:gd name="connsiteX0" fmla="*/ 23425 w 467521"/>
                  <a:gd name="connsiteY0" fmla="*/ 344774 h 2538984"/>
                  <a:gd name="connsiteX1" fmla="*/ 467521 w 467521"/>
                  <a:gd name="connsiteY1" fmla="*/ 0 h 2538984"/>
                  <a:gd name="connsiteX2" fmla="*/ 467521 w 467521"/>
                  <a:gd name="connsiteY2" fmla="*/ 2151910 h 2538984"/>
                  <a:gd name="connsiteX3" fmla="*/ 0 w 467521"/>
                  <a:gd name="connsiteY3" fmla="*/ 2538984 h 2538984"/>
                  <a:gd name="connsiteX4" fmla="*/ 23425 w 467521"/>
                  <a:gd name="connsiteY4" fmla="*/ 344774 h 253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21" h="2538984">
                    <a:moveTo>
                      <a:pt x="23425" y="344774"/>
                    </a:moveTo>
                    <a:lnTo>
                      <a:pt x="467521" y="0"/>
                    </a:lnTo>
                    <a:lnTo>
                      <a:pt x="467521" y="2151910"/>
                    </a:lnTo>
                    <a:lnTo>
                      <a:pt x="0" y="2538984"/>
                    </a:lnTo>
                    <a:lnTo>
                      <a:pt x="23425" y="3447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  <a:shade val="30000"/>
                      <a:satMod val="115000"/>
                      <a:alpha val="48000"/>
                    </a:sysClr>
                  </a:gs>
                  <a:gs pos="58000">
                    <a:sysClr val="window" lastClr="FFFFFF">
                      <a:lumMod val="65000"/>
                      <a:shade val="67500"/>
                      <a:satMod val="115000"/>
                      <a:alpha val="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50">
              <a:extLst>
                <a:ext uri="{FF2B5EF4-FFF2-40B4-BE49-F238E27FC236}">
                  <a16:creationId xmlns:a16="http://schemas.microsoft.com/office/drawing/2014/main" id="{FBA37E95-9A1F-4C0E-80D0-D3F3A5AFBA38}"/>
                </a:ext>
              </a:extLst>
            </p:cNvPr>
            <p:cNvSpPr txBox="1"/>
            <p:nvPr/>
          </p:nvSpPr>
          <p:spPr>
            <a:xfrm flipH="1">
              <a:off x="1162365" y="1788968"/>
              <a:ext cx="2554889" cy="32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集報、個報重複報名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4" name="TextBox 51">
              <a:extLst>
                <a:ext uri="{FF2B5EF4-FFF2-40B4-BE49-F238E27FC236}">
                  <a16:creationId xmlns:a16="http://schemas.microsoft.com/office/drawing/2014/main" id="{B49AEDD4-88AF-4E9B-A767-1C20B05E9BD0}"/>
                </a:ext>
              </a:extLst>
            </p:cNvPr>
            <p:cNvSpPr txBox="1"/>
            <p:nvPr/>
          </p:nvSpPr>
          <p:spPr>
            <a:xfrm flipH="1">
              <a:off x="3956291" y="3349238"/>
              <a:ext cx="2427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特種</a:t>
              </a: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外加</a:t>
              </a:r>
              <a:r>
                <a:rPr lang="zh-TW" altLang="en-US" sz="2000" dirty="0">
                  <a:solidFill>
                    <a:sysClr val="window" lastClr="FFFFFF"/>
                  </a:solidFill>
                  <a:latin typeface="Arial Rounded MT Bold" pitchFamily="34" charset="0"/>
                  <a:cs typeface="Times New Roman" pitchFamily="18" charset="0"/>
                </a:rPr>
                <a:t>名額</a:t>
              </a: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身分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222F1AE-65C6-47BD-81BF-5D2A8A0E147C}"/>
                </a:ext>
              </a:extLst>
            </p:cNvPr>
            <p:cNvSpPr txBox="1"/>
            <p:nvPr/>
          </p:nvSpPr>
          <p:spPr>
            <a:xfrm flipH="1">
              <a:off x="6517183" y="1443273"/>
              <a:ext cx="2477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低收、中低收資格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6" name="TextBox 53">
              <a:extLst>
                <a:ext uri="{FF2B5EF4-FFF2-40B4-BE49-F238E27FC236}">
                  <a16:creationId xmlns:a16="http://schemas.microsoft.com/office/drawing/2014/main" id="{6A360921-45F8-4E6C-9C56-47C6B5FB5F26}"/>
                </a:ext>
              </a:extLst>
            </p:cNvPr>
            <p:cNvSpPr txBox="1"/>
            <p:nvPr/>
          </p:nvSpPr>
          <p:spPr>
            <a:xfrm>
              <a:off x="1271356" y="2682338"/>
              <a:ext cx="2577054" cy="156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考生僅得就學校集體報名或個別報名擇一辦理，如有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重複報名概以學校集體報名所登錄之資料為準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，且不辦理退費。</a:t>
              </a:r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BB5B904C-C06A-4FEA-A489-4B186312747E}"/>
                </a:ext>
              </a:extLst>
            </p:cNvPr>
            <p:cNvSpPr txBox="1"/>
            <p:nvPr/>
          </p:nvSpPr>
          <p:spPr>
            <a:xfrm>
              <a:off x="3953019" y="3990320"/>
              <a:ext cx="2425778" cy="259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000"/>
                </a:lnSpc>
              </a:pPr>
              <a:r>
                <a:rPr lang="zh-TW" altLang="zh-TW" sz="2000" b="1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具有原住民、離島及願景計畫身分之考生，須擇一身分報名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，離島生須透過學校集體報名。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lnSpc>
                  <a:spcPts val="2000"/>
                </a:lnSpc>
              </a:pP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2000"/>
                </a:lnSpc>
              </a:pPr>
              <a:r>
                <a:rPr lang="zh-TW" altLang="zh-TW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具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外加名額</a:t>
              </a:r>
              <a:r>
                <a:rPr lang="zh-TW" altLang="zh-TW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身分考生請留意報名系統身分註記是否</a:t>
              </a:r>
              <a:r>
                <a:rPr lang="zh-TW" altLang="en-US" sz="2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正確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，以免影響學生升學權益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TextBox 55">
              <a:extLst>
                <a:ext uri="{FF2B5EF4-FFF2-40B4-BE49-F238E27FC236}">
                  <a16:creationId xmlns:a16="http://schemas.microsoft.com/office/drawing/2014/main" id="{AF49DDFB-35C3-47DB-A028-F07AC77A4A2F}"/>
                </a:ext>
              </a:extLst>
            </p:cNvPr>
            <p:cNvSpPr txBox="1"/>
            <p:nvPr/>
          </p:nvSpPr>
          <p:spPr>
            <a:xfrm>
              <a:off x="6585193" y="2029343"/>
              <a:ext cx="2455460" cy="215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報名學測或申請入學報名時，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應確認考生是否符合低收、中低收入戶資格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，避免考生參與第二階段甄試，扶弱優先錄取資格不符，影響錄取結果。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9" name="Группа 72">
            <a:extLst>
              <a:ext uri="{FF2B5EF4-FFF2-40B4-BE49-F238E27FC236}">
                <a16:creationId xmlns:a16="http://schemas.microsoft.com/office/drawing/2014/main" id="{04735197-CFB7-4884-AC08-B04C322CB58D}"/>
              </a:ext>
            </a:extLst>
          </p:cNvPr>
          <p:cNvGrpSpPr/>
          <p:nvPr/>
        </p:nvGrpSpPr>
        <p:grpSpPr>
          <a:xfrm>
            <a:off x="4942937" y="1214724"/>
            <a:ext cx="1805491" cy="1631217"/>
            <a:chOff x="10236339" y="3473590"/>
            <a:chExt cx="5628863" cy="6013761"/>
          </a:xfrm>
        </p:grpSpPr>
        <p:grpSp>
          <p:nvGrpSpPr>
            <p:cNvPr id="60" name="Группа 73">
              <a:extLst>
                <a:ext uri="{FF2B5EF4-FFF2-40B4-BE49-F238E27FC236}">
                  <a16:creationId xmlns:a16="http://schemas.microsoft.com/office/drawing/2014/main" id="{893E01EC-E070-40CE-9136-F67B3B03E34E}"/>
                </a:ext>
              </a:extLst>
            </p:cNvPr>
            <p:cNvGrpSpPr/>
            <p:nvPr/>
          </p:nvGrpSpPr>
          <p:grpSpPr>
            <a:xfrm>
              <a:off x="10236339" y="3473590"/>
              <a:ext cx="5052800" cy="6013761"/>
              <a:chOff x="3449838" y="4626546"/>
              <a:chExt cx="1552575" cy="1847850"/>
            </a:xfrm>
          </p:grpSpPr>
          <p:sp>
            <p:nvSpPr>
              <p:cNvPr id="62" name="Freeform 1540">
                <a:extLst>
                  <a:ext uri="{FF2B5EF4-FFF2-40B4-BE49-F238E27FC236}">
                    <a16:creationId xmlns:a16="http://schemas.microsoft.com/office/drawing/2014/main" id="{96F0ED3E-9325-4193-AC78-C6F5AB559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838" y="4626546"/>
                <a:ext cx="596900" cy="596900"/>
              </a:xfrm>
              <a:custGeom>
                <a:avLst/>
                <a:gdLst>
                  <a:gd name="T0" fmla="*/ 150 w 188"/>
                  <a:gd name="T1" fmla="*/ 0 h 188"/>
                  <a:gd name="T2" fmla="*/ 38 w 188"/>
                  <a:gd name="T3" fmla="*/ 0 h 188"/>
                  <a:gd name="T4" fmla="*/ 0 w 188"/>
                  <a:gd name="T5" fmla="*/ 38 h 188"/>
                  <a:gd name="T6" fmla="*/ 0 w 188"/>
                  <a:gd name="T7" fmla="*/ 150 h 188"/>
                  <a:gd name="T8" fmla="*/ 38 w 188"/>
                  <a:gd name="T9" fmla="*/ 188 h 188"/>
                  <a:gd name="T10" fmla="*/ 150 w 188"/>
                  <a:gd name="T11" fmla="*/ 188 h 188"/>
                  <a:gd name="T12" fmla="*/ 188 w 188"/>
                  <a:gd name="T13" fmla="*/ 150 h 188"/>
                  <a:gd name="T14" fmla="*/ 188 w 188"/>
                  <a:gd name="T15" fmla="*/ 38 h 188"/>
                  <a:gd name="T16" fmla="*/ 150 w 188"/>
                  <a:gd name="T17" fmla="*/ 0 h 188"/>
                  <a:gd name="T18" fmla="*/ 164 w 188"/>
                  <a:gd name="T19" fmla="*/ 150 h 188"/>
                  <a:gd name="T20" fmla="*/ 150 w 188"/>
                  <a:gd name="T21" fmla="*/ 164 h 188"/>
                  <a:gd name="T22" fmla="*/ 38 w 188"/>
                  <a:gd name="T23" fmla="*/ 164 h 188"/>
                  <a:gd name="T24" fmla="*/ 24 w 188"/>
                  <a:gd name="T25" fmla="*/ 150 h 188"/>
                  <a:gd name="T26" fmla="*/ 24 w 188"/>
                  <a:gd name="T27" fmla="*/ 38 h 188"/>
                  <a:gd name="T28" fmla="*/ 38 w 188"/>
                  <a:gd name="T29" fmla="*/ 24 h 188"/>
                  <a:gd name="T30" fmla="*/ 150 w 188"/>
                  <a:gd name="T31" fmla="*/ 24 h 188"/>
                  <a:gd name="T32" fmla="*/ 164 w 188"/>
                  <a:gd name="T33" fmla="*/ 38 h 188"/>
                  <a:gd name="T34" fmla="*/ 164 w 188"/>
                  <a:gd name="T35" fmla="*/ 1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8" h="188">
                    <a:moveTo>
                      <a:pt x="15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8" y="0"/>
                      <a:pt x="0" y="17"/>
                      <a:pt x="0" y="38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71"/>
                      <a:pt x="18" y="188"/>
                      <a:pt x="38" y="188"/>
                    </a:cubicBezTo>
                    <a:cubicBezTo>
                      <a:pt x="150" y="188"/>
                      <a:pt x="150" y="188"/>
                      <a:pt x="150" y="188"/>
                    </a:cubicBezTo>
                    <a:cubicBezTo>
                      <a:pt x="171" y="188"/>
                      <a:pt x="188" y="171"/>
                      <a:pt x="188" y="150"/>
                    </a:cubicBezTo>
                    <a:cubicBezTo>
                      <a:pt x="188" y="38"/>
                      <a:pt x="188" y="38"/>
                      <a:pt x="188" y="38"/>
                    </a:cubicBezTo>
                    <a:cubicBezTo>
                      <a:pt x="188" y="17"/>
                      <a:pt x="171" y="0"/>
                      <a:pt x="150" y="0"/>
                    </a:cubicBezTo>
                    <a:close/>
                    <a:moveTo>
                      <a:pt x="164" y="150"/>
                    </a:moveTo>
                    <a:cubicBezTo>
                      <a:pt x="164" y="157"/>
                      <a:pt x="158" y="164"/>
                      <a:pt x="150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1" y="164"/>
                      <a:pt x="24" y="157"/>
                      <a:pt x="24" y="150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0"/>
                      <a:pt x="31" y="24"/>
                      <a:pt x="38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8" y="24"/>
                      <a:pt x="164" y="30"/>
                      <a:pt x="164" y="38"/>
                    </a:cubicBezTo>
                    <a:lnTo>
                      <a:pt x="164" y="150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3" name="Freeform 1541">
                <a:extLst>
                  <a:ext uri="{FF2B5EF4-FFF2-40B4-BE49-F238E27FC236}">
                    <a16:creationId xmlns:a16="http://schemas.microsoft.com/office/drawing/2014/main" id="{D6491F66-B761-4D55-8354-1D5030EA7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838" y="5242496"/>
                <a:ext cx="596900" cy="596900"/>
              </a:xfrm>
              <a:custGeom>
                <a:avLst/>
                <a:gdLst>
                  <a:gd name="T0" fmla="*/ 150 w 188"/>
                  <a:gd name="T1" fmla="*/ 0 h 188"/>
                  <a:gd name="T2" fmla="*/ 38 w 188"/>
                  <a:gd name="T3" fmla="*/ 0 h 188"/>
                  <a:gd name="T4" fmla="*/ 0 w 188"/>
                  <a:gd name="T5" fmla="*/ 38 h 188"/>
                  <a:gd name="T6" fmla="*/ 0 w 188"/>
                  <a:gd name="T7" fmla="*/ 150 h 188"/>
                  <a:gd name="T8" fmla="*/ 38 w 188"/>
                  <a:gd name="T9" fmla="*/ 188 h 188"/>
                  <a:gd name="T10" fmla="*/ 150 w 188"/>
                  <a:gd name="T11" fmla="*/ 188 h 188"/>
                  <a:gd name="T12" fmla="*/ 188 w 188"/>
                  <a:gd name="T13" fmla="*/ 150 h 188"/>
                  <a:gd name="T14" fmla="*/ 188 w 188"/>
                  <a:gd name="T15" fmla="*/ 38 h 188"/>
                  <a:gd name="T16" fmla="*/ 150 w 188"/>
                  <a:gd name="T17" fmla="*/ 0 h 188"/>
                  <a:gd name="T18" fmla="*/ 164 w 188"/>
                  <a:gd name="T19" fmla="*/ 150 h 188"/>
                  <a:gd name="T20" fmla="*/ 150 w 188"/>
                  <a:gd name="T21" fmla="*/ 164 h 188"/>
                  <a:gd name="T22" fmla="*/ 38 w 188"/>
                  <a:gd name="T23" fmla="*/ 164 h 188"/>
                  <a:gd name="T24" fmla="*/ 24 w 188"/>
                  <a:gd name="T25" fmla="*/ 150 h 188"/>
                  <a:gd name="T26" fmla="*/ 24 w 188"/>
                  <a:gd name="T27" fmla="*/ 38 h 188"/>
                  <a:gd name="T28" fmla="*/ 38 w 188"/>
                  <a:gd name="T29" fmla="*/ 24 h 188"/>
                  <a:gd name="T30" fmla="*/ 150 w 188"/>
                  <a:gd name="T31" fmla="*/ 24 h 188"/>
                  <a:gd name="T32" fmla="*/ 164 w 188"/>
                  <a:gd name="T33" fmla="*/ 38 h 188"/>
                  <a:gd name="T34" fmla="*/ 164 w 188"/>
                  <a:gd name="T35" fmla="*/ 1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8" h="188">
                    <a:moveTo>
                      <a:pt x="15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8" y="0"/>
                      <a:pt x="0" y="17"/>
                      <a:pt x="0" y="38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71"/>
                      <a:pt x="18" y="188"/>
                      <a:pt x="38" y="188"/>
                    </a:cubicBezTo>
                    <a:cubicBezTo>
                      <a:pt x="150" y="188"/>
                      <a:pt x="150" y="188"/>
                      <a:pt x="150" y="188"/>
                    </a:cubicBezTo>
                    <a:cubicBezTo>
                      <a:pt x="171" y="188"/>
                      <a:pt x="188" y="171"/>
                      <a:pt x="188" y="150"/>
                    </a:cubicBezTo>
                    <a:cubicBezTo>
                      <a:pt x="188" y="38"/>
                      <a:pt x="188" y="38"/>
                      <a:pt x="188" y="38"/>
                    </a:cubicBezTo>
                    <a:cubicBezTo>
                      <a:pt x="188" y="17"/>
                      <a:pt x="171" y="0"/>
                      <a:pt x="150" y="0"/>
                    </a:cubicBezTo>
                    <a:close/>
                    <a:moveTo>
                      <a:pt x="164" y="150"/>
                    </a:moveTo>
                    <a:cubicBezTo>
                      <a:pt x="164" y="157"/>
                      <a:pt x="158" y="164"/>
                      <a:pt x="150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1" y="164"/>
                      <a:pt x="24" y="157"/>
                      <a:pt x="24" y="150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0"/>
                      <a:pt x="31" y="24"/>
                      <a:pt x="38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8" y="24"/>
                      <a:pt x="164" y="30"/>
                      <a:pt x="164" y="38"/>
                    </a:cubicBezTo>
                    <a:lnTo>
                      <a:pt x="164" y="150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4" name="Freeform 1542">
                <a:extLst>
                  <a:ext uri="{FF2B5EF4-FFF2-40B4-BE49-F238E27FC236}">
                    <a16:creationId xmlns:a16="http://schemas.microsoft.com/office/drawing/2014/main" id="{73B892A3-2695-47B2-9A62-11D35AD82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838" y="5858446"/>
                <a:ext cx="596900" cy="596900"/>
              </a:xfrm>
              <a:custGeom>
                <a:avLst/>
                <a:gdLst>
                  <a:gd name="T0" fmla="*/ 150 w 188"/>
                  <a:gd name="T1" fmla="*/ 0 h 188"/>
                  <a:gd name="T2" fmla="*/ 38 w 188"/>
                  <a:gd name="T3" fmla="*/ 0 h 188"/>
                  <a:gd name="T4" fmla="*/ 0 w 188"/>
                  <a:gd name="T5" fmla="*/ 38 h 188"/>
                  <a:gd name="T6" fmla="*/ 0 w 188"/>
                  <a:gd name="T7" fmla="*/ 150 h 188"/>
                  <a:gd name="T8" fmla="*/ 38 w 188"/>
                  <a:gd name="T9" fmla="*/ 188 h 188"/>
                  <a:gd name="T10" fmla="*/ 150 w 188"/>
                  <a:gd name="T11" fmla="*/ 188 h 188"/>
                  <a:gd name="T12" fmla="*/ 188 w 188"/>
                  <a:gd name="T13" fmla="*/ 150 h 188"/>
                  <a:gd name="T14" fmla="*/ 188 w 188"/>
                  <a:gd name="T15" fmla="*/ 38 h 188"/>
                  <a:gd name="T16" fmla="*/ 150 w 188"/>
                  <a:gd name="T17" fmla="*/ 0 h 188"/>
                  <a:gd name="T18" fmla="*/ 164 w 188"/>
                  <a:gd name="T19" fmla="*/ 150 h 188"/>
                  <a:gd name="T20" fmla="*/ 150 w 188"/>
                  <a:gd name="T21" fmla="*/ 164 h 188"/>
                  <a:gd name="T22" fmla="*/ 38 w 188"/>
                  <a:gd name="T23" fmla="*/ 164 h 188"/>
                  <a:gd name="T24" fmla="*/ 24 w 188"/>
                  <a:gd name="T25" fmla="*/ 150 h 188"/>
                  <a:gd name="T26" fmla="*/ 24 w 188"/>
                  <a:gd name="T27" fmla="*/ 38 h 188"/>
                  <a:gd name="T28" fmla="*/ 38 w 188"/>
                  <a:gd name="T29" fmla="*/ 24 h 188"/>
                  <a:gd name="T30" fmla="*/ 150 w 188"/>
                  <a:gd name="T31" fmla="*/ 24 h 188"/>
                  <a:gd name="T32" fmla="*/ 164 w 188"/>
                  <a:gd name="T33" fmla="*/ 38 h 188"/>
                  <a:gd name="T34" fmla="*/ 164 w 188"/>
                  <a:gd name="T35" fmla="*/ 1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8" h="188">
                    <a:moveTo>
                      <a:pt x="15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8" y="0"/>
                      <a:pt x="0" y="17"/>
                      <a:pt x="0" y="38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71"/>
                      <a:pt x="18" y="188"/>
                      <a:pt x="38" y="188"/>
                    </a:cubicBezTo>
                    <a:cubicBezTo>
                      <a:pt x="150" y="188"/>
                      <a:pt x="150" y="188"/>
                      <a:pt x="150" y="188"/>
                    </a:cubicBezTo>
                    <a:cubicBezTo>
                      <a:pt x="171" y="188"/>
                      <a:pt x="188" y="171"/>
                      <a:pt x="188" y="150"/>
                    </a:cubicBezTo>
                    <a:cubicBezTo>
                      <a:pt x="188" y="38"/>
                      <a:pt x="188" y="38"/>
                      <a:pt x="188" y="38"/>
                    </a:cubicBezTo>
                    <a:cubicBezTo>
                      <a:pt x="188" y="17"/>
                      <a:pt x="171" y="0"/>
                      <a:pt x="150" y="0"/>
                    </a:cubicBezTo>
                    <a:close/>
                    <a:moveTo>
                      <a:pt x="164" y="150"/>
                    </a:moveTo>
                    <a:cubicBezTo>
                      <a:pt x="164" y="157"/>
                      <a:pt x="158" y="164"/>
                      <a:pt x="150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1" y="164"/>
                      <a:pt x="24" y="157"/>
                      <a:pt x="24" y="150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0"/>
                      <a:pt x="31" y="24"/>
                      <a:pt x="38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8" y="24"/>
                      <a:pt x="164" y="30"/>
                      <a:pt x="164" y="38"/>
                    </a:cubicBezTo>
                    <a:lnTo>
                      <a:pt x="164" y="150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Freeform 1543">
                <a:extLst>
                  <a:ext uri="{FF2B5EF4-FFF2-40B4-BE49-F238E27FC236}">
                    <a16:creationId xmlns:a16="http://schemas.microsoft.com/office/drawing/2014/main" id="{B3EDF49B-DCED-4F45-BF71-B04F681D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38" y="5375846"/>
                <a:ext cx="422275" cy="374650"/>
              </a:xfrm>
              <a:custGeom>
                <a:avLst/>
                <a:gdLst>
                  <a:gd name="T0" fmla="*/ 120 w 133"/>
                  <a:gd name="T1" fmla="*/ 6 h 118"/>
                  <a:gd name="T2" fmla="*/ 93 w 133"/>
                  <a:gd name="T3" fmla="*/ 13 h 118"/>
                  <a:gd name="T4" fmla="*/ 64 w 133"/>
                  <a:gd name="T5" fmla="*/ 62 h 118"/>
                  <a:gd name="T6" fmla="*/ 56 w 133"/>
                  <a:gd name="T7" fmla="*/ 64 h 118"/>
                  <a:gd name="T8" fmla="*/ 33 w 133"/>
                  <a:gd name="T9" fmla="*/ 50 h 118"/>
                  <a:gd name="T10" fmla="*/ 5 w 133"/>
                  <a:gd name="T11" fmla="*/ 57 h 118"/>
                  <a:gd name="T12" fmla="*/ 12 w 133"/>
                  <a:gd name="T13" fmla="*/ 85 h 118"/>
                  <a:gd name="T14" fmla="*/ 52 w 133"/>
                  <a:gd name="T15" fmla="*/ 108 h 118"/>
                  <a:gd name="T16" fmla="*/ 63 w 133"/>
                  <a:gd name="T17" fmla="*/ 114 h 118"/>
                  <a:gd name="T18" fmla="*/ 82 w 133"/>
                  <a:gd name="T19" fmla="*/ 110 h 118"/>
                  <a:gd name="T20" fmla="*/ 88 w 133"/>
                  <a:gd name="T21" fmla="*/ 99 h 118"/>
                  <a:gd name="T22" fmla="*/ 127 w 133"/>
                  <a:gd name="T23" fmla="*/ 33 h 118"/>
                  <a:gd name="T24" fmla="*/ 120 w 133"/>
                  <a:gd name="T2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18">
                    <a:moveTo>
                      <a:pt x="120" y="6"/>
                    </a:moveTo>
                    <a:cubicBezTo>
                      <a:pt x="111" y="0"/>
                      <a:pt x="98" y="3"/>
                      <a:pt x="93" y="13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2" y="65"/>
                      <a:pt x="58" y="65"/>
                      <a:pt x="56" y="6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23" y="45"/>
                      <a:pt x="11" y="48"/>
                      <a:pt x="5" y="57"/>
                    </a:cubicBezTo>
                    <a:cubicBezTo>
                      <a:pt x="0" y="67"/>
                      <a:pt x="3" y="79"/>
                      <a:pt x="12" y="85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63" y="114"/>
                      <a:pt x="63" y="114"/>
                      <a:pt x="63" y="114"/>
                    </a:cubicBezTo>
                    <a:cubicBezTo>
                      <a:pt x="69" y="118"/>
                      <a:pt x="78" y="116"/>
                      <a:pt x="82" y="11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33" y="24"/>
                      <a:pt x="130" y="11"/>
                      <a:pt x="120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Freeform 1544">
                <a:extLst>
                  <a:ext uri="{FF2B5EF4-FFF2-40B4-BE49-F238E27FC236}">
                    <a16:creationId xmlns:a16="http://schemas.microsoft.com/office/drawing/2014/main" id="{62C98A53-90F5-4A8E-8BEA-67B2FB4C1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738" y="5991796"/>
                <a:ext cx="422275" cy="374650"/>
              </a:xfrm>
              <a:custGeom>
                <a:avLst/>
                <a:gdLst>
                  <a:gd name="T0" fmla="*/ 120 w 133"/>
                  <a:gd name="T1" fmla="*/ 6 h 118"/>
                  <a:gd name="T2" fmla="*/ 93 w 133"/>
                  <a:gd name="T3" fmla="*/ 13 h 118"/>
                  <a:gd name="T4" fmla="*/ 64 w 133"/>
                  <a:gd name="T5" fmla="*/ 62 h 118"/>
                  <a:gd name="T6" fmla="*/ 56 w 133"/>
                  <a:gd name="T7" fmla="*/ 64 h 118"/>
                  <a:gd name="T8" fmla="*/ 33 w 133"/>
                  <a:gd name="T9" fmla="*/ 50 h 118"/>
                  <a:gd name="T10" fmla="*/ 5 w 133"/>
                  <a:gd name="T11" fmla="*/ 57 h 118"/>
                  <a:gd name="T12" fmla="*/ 12 w 133"/>
                  <a:gd name="T13" fmla="*/ 85 h 118"/>
                  <a:gd name="T14" fmla="*/ 52 w 133"/>
                  <a:gd name="T15" fmla="*/ 108 h 118"/>
                  <a:gd name="T16" fmla="*/ 63 w 133"/>
                  <a:gd name="T17" fmla="*/ 114 h 118"/>
                  <a:gd name="T18" fmla="*/ 82 w 133"/>
                  <a:gd name="T19" fmla="*/ 110 h 118"/>
                  <a:gd name="T20" fmla="*/ 88 w 133"/>
                  <a:gd name="T21" fmla="*/ 99 h 118"/>
                  <a:gd name="T22" fmla="*/ 127 w 133"/>
                  <a:gd name="T23" fmla="*/ 33 h 118"/>
                  <a:gd name="T24" fmla="*/ 120 w 133"/>
                  <a:gd name="T2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18">
                    <a:moveTo>
                      <a:pt x="120" y="6"/>
                    </a:moveTo>
                    <a:cubicBezTo>
                      <a:pt x="111" y="0"/>
                      <a:pt x="98" y="3"/>
                      <a:pt x="93" y="13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2" y="65"/>
                      <a:pt x="58" y="65"/>
                      <a:pt x="56" y="6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23" y="45"/>
                      <a:pt x="11" y="48"/>
                      <a:pt x="5" y="57"/>
                    </a:cubicBezTo>
                    <a:cubicBezTo>
                      <a:pt x="0" y="67"/>
                      <a:pt x="3" y="79"/>
                      <a:pt x="12" y="85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63" y="114"/>
                      <a:pt x="63" y="114"/>
                      <a:pt x="63" y="114"/>
                    </a:cubicBezTo>
                    <a:cubicBezTo>
                      <a:pt x="69" y="118"/>
                      <a:pt x="78" y="116"/>
                      <a:pt x="82" y="11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33" y="24"/>
                      <a:pt x="130" y="11"/>
                      <a:pt x="120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Freeform 1570">
                <a:extLst>
                  <a:ext uri="{FF2B5EF4-FFF2-40B4-BE49-F238E27FC236}">
                    <a16:creationId xmlns:a16="http://schemas.microsoft.com/office/drawing/2014/main" id="{22BC35B7-E31C-4274-880A-5AA395715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788" y="4826571"/>
                <a:ext cx="422275" cy="285750"/>
              </a:xfrm>
              <a:custGeom>
                <a:avLst/>
                <a:gdLst>
                  <a:gd name="T0" fmla="*/ 120 w 133"/>
                  <a:gd name="T1" fmla="*/ 5 h 90"/>
                  <a:gd name="T2" fmla="*/ 93 w 133"/>
                  <a:gd name="T3" fmla="*/ 12 h 90"/>
                  <a:gd name="T4" fmla="*/ 64 w 133"/>
                  <a:gd name="T5" fmla="*/ 61 h 90"/>
                  <a:gd name="T6" fmla="*/ 56 w 133"/>
                  <a:gd name="T7" fmla="*/ 63 h 90"/>
                  <a:gd name="T8" fmla="*/ 33 w 133"/>
                  <a:gd name="T9" fmla="*/ 50 h 90"/>
                  <a:gd name="T10" fmla="*/ 6 w 133"/>
                  <a:gd name="T11" fmla="*/ 57 h 90"/>
                  <a:gd name="T12" fmla="*/ 12 w 133"/>
                  <a:gd name="T13" fmla="*/ 84 h 90"/>
                  <a:gd name="T14" fmla="*/ 14 w 133"/>
                  <a:gd name="T15" fmla="*/ 81 h 90"/>
                  <a:gd name="T16" fmla="*/ 27 w 133"/>
                  <a:gd name="T17" fmla="*/ 76 h 90"/>
                  <a:gd name="T18" fmla="*/ 30 w 133"/>
                  <a:gd name="T19" fmla="*/ 78 h 90"/>
                  <a:gd name="T20" fmla="*/ 37 w 133"/>
                  <a:gd name="T21" fmla="*/ 79 h 90"/>
                  <a:gd name="T22" fmla="*/ 40 w 133"/>
                  <a:gd name="T23" fmla="*/ 83 h 90"/>
                  <a:gd name="T24" fmla="*/ 45 w 133"/>
                  <a:gd name="T25" fmla="*/ 84 h 90"/>
                  <a:gd name="T26" fmla="*/ 49 w 133"/>
                  <a:gd name="T27" fmla="*/ 89 h 90"/>
                  <a:gd name="T28" fmla="*/ 53 w 133"/>
                  <a:gd name="T29" fmla="*/ 90 h 90"/>
                  <a:gd name="T30" fmla="*/ 53 w 133"/>
                  <a:gd name="T31" fmla="*/ 90 h 90"/>
                  <a:gd name="T32" fmla="*/ 54 w 133"/>
                  <a:gd name="T33" fmla="*/ 89 h 90"/>
                  <a:gd name="T34" fmla="*/ 59 w 133"/>
                  <a:gd name="T35" fmla="*/ 85 h 90"/>
                  <a:gd name="T36" fmla="*/ 60 w 133"/>
                  <a:gd name="T37" fmla="*/ 80 h 90"/>
                  <a:gd name="T38" fmla="*/ 66 w 133"/>
                  <a:gd name="T39" fmla="*/ 76 h 90"/>
                  <a:gd name="T40" fmla="*/ 68 w 133"/>
                  <a:gd name="T41" fmla="*/ 74 h 90"/>
                  <a:gd name="T42" fmla="*/ 76 w 133"/>
                  <a:gd name="T43" fmla="*/ 69 h 90"/>
                  <a:gd name="T44" fmla="*/ 78 w 133"/>
                  <a:gd name="T45" fmla="*/ 69 h 90"/>
                  <a:gd name="T46" fmla="*/ 86 w 133"/>
                  <a:gd name="T47" fmla="*/ 66 h 90"/>
                  <a:gd name="T48" fmla="*/ 95 w 133"/>
                  <a:gd name="T49" fmla="*/ 72 h 90"/>
                  <a:gd name="T50" fmla="*/ 99 w 133"/>
                  <a:gd name="T51" fmla="*/ 80 h 90"/>
                  <a:gd name="T52" fmla="*/ 99 w 133"/>
                  <a:gd name="T53" fmla="*/ 79 h 90"/>
                  <a:gd name="T54" fmla="*/ 104 w 133"/>
                  <a:gd name="T55" fmla="*/ 73 h 90"/>
                  <a:gd name="T56" fmla="*/ 127 w 133"/>
                  <a:gd name="T57" fmla="*/ 33 h 90"/>
                  <a:gd name="T58" fmla="*/ 120 w 133"/>
                  <a:gd name="T5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3" h="90">
                    <a:moveTo>
                      <a:pt x="120" y="5"/>
                    </a:moveTo>
                    <a:cubicBezTo>
                      <a:pt x="111" y="0"/>
                      <a:pt x="99" y="3"/>
                      <a:pt x="93" y="12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2" y="64"/>
                      <a:pt x="59" y="65"/>
                      <a:pt x="56" y="63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23" y="44"/>
                      <a:pt x="11" y="47"/>
                      <a:pt x="6" y="57"/>
                    </a:cubicBezTo>
                    <a:cubicBezTo>
                      <a:pt x="0" y="66"/>
                      <a:pt x="3" y="78"/>
                      <a:pt x="12" y="84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6" y="76"/>
                      <a:pt x="22" y="74"/>
                      <a:pt x="27" y="76"/>
                    </a:cubicBezTo>
                    <a:cubicBezTo>
                      <a:pt x="28" y="77"/>
                      <a:pt x="29" y="78"/>
                      <a:pt x="30" y="78"/>
                    </a:cubicBezTo>
                    <a:cubicBezTo>
                      <a:pt x="32" y="78"/>
                      <a:pt x="34" y="78"/>
                      <a:pt x="37" y="79"/>
                    </a:cubicBezTo>
                    <a:cubicBezTo>
                      <a:pt x="38" y="80"/>
                      <a:pt x="39" y="81"/>
                      <a:pt x="40" y="83"/>
                    </a:cubicBezTo>
                    <a:cubicBezTo>
                      <a:pt x="42" y="83"/>
                      <a:pt x="43" y="83"/>
                      <a:pt x="45" y="84"/>
                    </a:cubicBezTo>
                    <a:cubicBezTo>
                      <a:pt x="47" y="85"/>
                      <a:pt x="49" y="87"/>
                      <a:pt x="49" y="89"/>
                    </a:cubicBezTo>
                    <a:cubicBezTo>
                      <a:pt x="51" y="89"/>
                      <a:pt x="52" y="89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4" y="89"/>
                      <a:pt x="54" y="89"/>
                    </a:cubicBezTo>
                    <a:cubicBezTo>
                      <a:pt x="55" y="87"/>
                      <a:pt x="57" y="86"/>
                      <a:pt x="59" y="85"/>
                    </a:cubicBezTo>
                    <a:cubicBezTo>
                      <a:pt x="59" y="83"/>
                      <a:pt x="59" y="82"/>
                      <a:pt x="60" y="80"/>
                    </a:cubicBezTo>
                    <a:cubicBezTo>
                      <a:pt x="62" y="78"/>
                      <a:pt x="64" y="77"/>
                      <a:pt x="66" y="76"/>
                    </a:cubicBezTo>
                    <a:cubicBezTo>
                      <a:pt x="67" y="75"/>
                      <a:pt x="67" y="74"/>
                      <a:pt x="68" y="74"/>
                    </a:cubicBezTo>
                    <a:cubicBezTo>
                      <a:pt x="69" y="71"/>
                      <a:pt x="73" y="69"/>
                      <a:pt x="76" y="69"/>
                    </a:cubicBezTo>
                    <a:cubicBezTo>
                      <a:pt x="77" y="69"/>
                      <a:pt x="78" y="69"/>
                      <a:pt x="78" y="69"/>
                    </a:cubicBezTo>
                    <a:cubicBezTo>
                      <a:pt x="80" y="67"/>
                      <a:pt x="83" y="66"/>
                      <a:pt x="86" y="66"/>
                    </a:cubicBezTo>
                    <a:cubicBezTo>
                      <a:pt x="89" y="66"/>
                      <a:pt x="93" y="68"/>
                      <a:pt x="95" y="72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100" y="76"/>
                      <a:pt x="102" y="74"/>
                      <a:pt x="104" y="73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33" y="23"/>
                      <a:pt x="130" y="11"/>
                      <a:pt x="120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8" name="Freeform 1571">
                <a:extLst>
                  <a:ext uri="{FF2B5EF4-FFF2-40B4-BE49-F238E27FC236}">
                    <a16:creationId xmlns:a16="http://schemas.microsoft.com/office/drawing/2014/main" id="{E3FC2C4A-D9A6-4C73-AC5E-A95AA2353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213" y="4670996"/>
                <a:ext cx="584200" cy="669925"/>
              </a:xfrm>
              <a:custGeom>
                <a:avLst/>
                <a:gdLst>
                  <a:gd name="T0" fmla="*/ 84 w 184"/>
                  <a:gd name="T1" fmla="*/ 0 h 211"/>
                  <a:gd name="T2" fmla="*/ 0 w 184"/>
                  <a:gd name="T3" fmla="*/ 46 h 211"/>
                  <a:gd name="T4" fmla="*/ 12 w 184"/>
                  <a:gd name="T5" fmla="*/ 49 h 211"/>
                  <a:gd name="T6" fmla="*/ 24 w 184"/>
                  <a:gd name="T7" fmla="*/ 65 h 211"/>
                  <a:gd name="T8" fmla="*/ 22 w 184"/>
                  <a:gd name="T9" fmla="*/ 85 h 211"/>
                  <a:gd name="T10" fmla="*/ 1 w 184"/>
                  <a:gd name="T11" fmla="*/ 120 h 211"/>
                  <a:gd name="T12" fmla="*/ 7 w 184"/>
                  <a:gd name="T13" fmla="*/ 124 h 211"/>
                  <a:gd name="T14" fmla="*/ 9 w 184"/>
                  <a:gd name="T15" fmla="*/ 132 h 211"/>
                  <a:gd name="T16" fmla="*/ 8 w 184"/>
                  <a:gd name="T17" fmla="*/ 141 h 211"/>
                  <a:gd name="T18" fmla="*/ 4 w 184"/>
                  <a:gd name="T19" fmla="*/ 160 h 211"/>
                  <a:gd name="T20" fmla="*/ 38 w 184"/>
                  <a:gd name="T21" fmla="*/ 189 h 211"/>
                  <a:gd name="T22" fmla="*/ 38 w 184"/>
                  <a:gd name="T23" fmla="*/ 192 h 211"/>
                  <a:gd name="T24" fmla="*/ 38 w 184"/>
                  <a:gd name="T25" fmla="*/ 199 h 211"/>
                  <a:gd name="T26" fmla="*/ 82 w 184"/>
                  <a:gd name="T27" fmla="*/ 211 h 211"/>
                  <a:gd name="T28" fmla="*/ 85 w 184"/>
                  <a:gd name="T29" fmla="*/ 200 h 211"/>
                  <a:gd name="T30" fmla="*/ 184 w 184"/>
                  <a:gd name="T31" fmla="*/ 100 h 211"/>
                  <a:gd name="T32" fmla="*/ 84 w 184"/>
                  <a:gd name="T3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211">
                    <a:moveTo>
                      <a:pt x="84" y="0"/>
                    </a:moveTo>
                    <a:cubicBezTo>
                      <a:pt x="49" y="0"/>
                      <a:pt x="18" y="18"/>
                      <a:pt x="0" y="46"/>
                    </a:cubicBezTo>
                    <a:cubicBezTo>
                      <a:pt x="4" y="46"/>
                      <a:pt x="9" y="47"/>
                      <a:pt x="12" y="49"/>
                    </a:cubicBezTo>
                    <a:cubicBezTo>
                      <a:pt x="18" y="53"/>
                      <a:pt x="23" y="58"/>
                      <a:pt x="24" y="65"/>
                    </a:cubicBezTo>
                    <a:cubicBezTo>
                      <a:pt x="26" y="72"/>
                      <a:pt x="25" y="79"/>
                      <a:pt x="22" y="85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3" y="120"/>
                      <a:pt x="6" y="122"/>
                      <a:pt x="7" y="124"/>
                    </a:cubicBezTo>
                    <a:cubicBezTo>
                      <a:pt x="9" y="126"/>
                      <a:pt x="9" y="129"/>
                      <a:pt x="9" y="132"/>
                    </a:cubicBezTo>
                    <a:cubicBezTo>
                      <a:pt x="9" y="133"/>
                      <a:pt x="8" y="138"/>
                      <a:pt x="8" y="141"/>
                    </a:cubicBezTo>
                    <a:cubicBezTo>
                      <a:pt x="8" y="147"/>
                      <a:pt x="7" y="153"/>
                      <a:pt x="4" y="160"/>
                    </a:cubicBezTo>
                    <a:cubicBezTo>
                      <a:pt x="13" y="172"/>
                      <a:pt x="24" y="182"/>
                      <a:pt x="38" y="189"/>
                    </a:cubicBezTo>
                    <a:cubicBezTo>
                      <a:pt x="38" y="190"/>
                      <a:pt x="38" y="191"/>
                      <a:pt x="38" y="192"/>
                    </a:cubicBezTo>
                    <a:cubicBezTo>
                      <a:pt x="38" y="194"/>
                      <a:pt x="38" y="196"/>
                      <a:pt x="38" y="199"/>
                    </a:cubicBezTo>
                    <a:cubicBezTo>
                      <a:pt x="50" y="204"/>
                      <a:pt x="67" y="208"/>
                      <a:pt x="82" y="211"/>
                    </a:cubicBezTo>
                    <a:cubicBezTo>
                      <a:pt x="82" y="207"/>
                      <a:pt x="83" y="203"/>
                      <a:pt x="85" y="200"/>
                    </a:cubicBezTo>
                    <a:cubicBezTo>
                      <a:pt x="140" y="199"/>
                      <a:pt x="184" y="155"/>
                      <a:pt x="184" y="100"/>
                    </a:cubicBezTo>
                    <a:cubicBezTo>
                      <a:pt x="184" y="45"/>
                      <a:pt x="139" y="0"/>
                      <a:pt x="84" y="0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9" name="Freeform 1572">
                <a:extLst>
                  <a:ext uri="{FF2B5EF4-FFF2-40B4-BE49-F238E27FC236}">
                    <a16:creationId xmlns:a16="http://schemas.microsoft.com/office/drawing/2014/main" id="{82E20E10-61A9-43C7-AE4C-B87DE745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588" y="5048821"/>
                <a:ext cx="187325" cy="180975"/>
              </a:xfrm>
              <a:custGeom>
                <a:avLst/>
                <a:gdLst>
                  <a:gd name="T0" fmla="*/ 33 w 59"/>
                  <a:gd name="T1" fmla="*/ 5 h 57"/>
                  <a:gd name="T2" fmla="*/ 39 w 59"/>
                  <a:gd name="T3" fmla="*/ 16 h 57"/>
                  <a:gd name="T4" fmla="*/ 47 w 59"/>
                  <a:gd name="T5" fmla="*/ 29 h 57"/>
                  <a:gd name="T6" fmla="*/ 49 w 59"/>
                  <a:gd name="T7" fmla="*/ 11 h 57"/>
                  <a:gd name="T8" fmla="*/ 58 w 59"/>
                  <a:gd name="T9" fmla="*/ 12 h 57"/>
                  <a:gd name="T10" fmla="*/ 57 w 59"/>
                  <a:gd name="T11" fmla="*/ 22 h 57"/>
                  <a:gd name="T12" fmla="*/ 53 w 59"/>
                  <a:gd name="T13" fmla="*/ 40 h 57"/>
                  <a:gd name="T14" fmla="*/ 17 w 59"/>
                  <a:gd name="T15" fmla="*/ 49 h 57"/>
                  <a:gd name="T16" fmla="*/ 7 w 59"/>
                  <a:gd name="T17" fmla="*/ 33 h 57"/>
                  <a:gd name="T18" fmla="*/ 3 w 59"/>
                  <a:gd name="T19" fmla="*/ 27 h 57"/>
                  <a:gd name="T20" fmla="*/ 10 w 59"/>
                  <a:gd name="T21" fmla="*/ 23 h 57"/>
                  <a:gd name="T22" fmla="*/ 21 w 59"/>
                  <a:gd name="T23" fmla="*/ 43 h 57"/>
                  <a:gd name="T24" fmla="*/ 23 w 59"/>
                  <a:gd name="T25" fmla="*/ 42 h 57"/>
                  <a:gd name="T26" fmla="*/ 10 w 59"/>
                  <a:gd name="T27" fmla="*/ 18 h 57"/>
                  <a:gd name="T28" fmla="*/ 17 w 59"/>
                  <a:gd name="T29" fmla="*/ 14 h 57"/>
                  <a:gd name="T30" fmla="*/ 30 w 59"/>
                  <a:gd name="T31" fmla="*/ 38 h 57"/>
                  <a:gd name="T32" fmla="*/ 31 w 59"/>
                  <a:gd name="T33" fmla="*/ 37 h 57"/>
                  <a:gd name="T34" fmla="*/ 17 w 59"/>
                  <a:gd name="T35" fmla="*/ 11 h 57"/>
                  <a:gd name="T36" fmla="*/ 24 w 59"/>
                  <a:gd name="T37" fmla="*/ 7 h 57"/>
                  <a:gd name="T38" fmla="*/ 38 w 59"/>
                  <a:gd name="T39" fmla="*/ 33 h 57"/>
                  <a:gd name="T40" fmla="*/ 40 w 59"/>
                  <a:gd name="T41" fmla="*/ 33 h 57"/>
                  <a:gd name="T42" fmla="*/ 26 w 59"/>
                  <a:gd name="T43" fmla="*/ 9 h 57"/>
                  <a:gd name="T44" fmla="*/ 33 w 59"/>
                  <a:gd name="T45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57">
                    <a:moveTo>
                      <a:pt x="33" y="5"/>
                    </a:moveTo>
                    <a:cubicBezTo>
                      <a:pt x="33" y="5"/>
                      <a:pt x="38" y="14"/>
                      <a:pt x="39" y="16"/>
                    </a:cubicBezTo>
                    <a:cubicBezTo>
                      <a:pt x="42" y="20"/>
                      <a:pt x="41" y="19"/>
                      <a:pt x="47" y="29"/>
                    </a:cubicBezTo>
                    <a:cubicBezTo>
                      <a:pt x="47" y="30"/>
                      <a:pt x="46" y="20"/>
                      <a:pt x="49" y="11"/>
                    </a:cubicBezTo>
                    <a:cubicBezTo>
                      <a:pt x="51" y="5"/>
                      <a:pt x="59" y="6"/>
                      <a:pt x="58" y="12"/>
                    </a:cubicBezTo>
                    <a:cubicBezTo>
                      <a:pt x="58" y="12"/>
                      <a:pt x="57" y="18"/>
                      <a:pt x="57" y="22"/>
                    </a:cubicBezTo>
                    <a:cubicBezTo>
                      <a:pt x="57" y="27"/>
                      <a:pt x="56" y="33"/>
                      <a:pt x="53" y="40"/>
                    </a:cubicBezTo>
                    <a:cubicBezTo>
                      <a:pt x="46" y="54"/>
                      <a:pt x="26" y="57"/>
                      <a:pt x="17" y="49"/>
                    </a:cubicBezTo>
                    <a:cubicBezTo>
                      <a:pt x="13" y="45"/>
                      <a:pt x="10" y="39"/>
                      <a:pt x="7" y="33"/>
                    </a:cubicBezTo>
                    <a:cubicBezTo>
                      <a:pt x="6" y="32"/>
                      <a:pt x="3" y="27"/>
                      <a:pt x="3" y="27"/>
                    </a:cubicBezTo>
                    <a:cubicBezTo>
                      <a:pt x="0" y="21"/>
                      <a:pt x="7" y="17"/>
                      <a:pt x="10" y="23"/>
                    </a:cubicBezTo>
                    <a:cubicBezTo>
                      <a:pt x="10" y="23"/>
                      <a:pt x="21" y="41"/>
                      <a:pt x="21" y="43"/>
                    </a:cubicBezTo>
                    <a:cubicBezTo>
                      <a:pt x="22" y="44"/>
                      <a:pt x="23" y="43"/>
                      <a:pt x="23" y="42"/>
                    </a:cubicBezTo>
                    <a:cubicBezTo>
                      <a:pt x="22" y="41"/>
                      <a:pt x="10" y="18"/>
                      <a:pt x="10" y="18"/>
                    </a:cubicBezTo>
                    <a:cubicBezTo>
                      <a:pt x="7" y="13"/>
                      <a:pt x="14" y="9"/>
                      <a:pt x="17" y="14"/>
                    </a:cubicBezTo>
                    <a:cubicBezTo>
                      <a:pt x="17" y="14"/>
                      <a:pt x="29" y="37"/>
                      <a:pt x="30" y="38"/>
                    </a:cubicBezTo>
                    <a:cubicBezTo>
                      <a:pt x="30" y="39"/>
                      <a:pt x="32" y="39"/>
                      <a:pt x="31" y="37"/>
                    </a:cubicBezTo>
                    <a:cubicBezTo>
                      <a:pt x="30" y="36"/>
                      <a:pt x="17" y="11"/>
                      <a:pt x="17" y="11"/>
                    </a:cubicBezTo>
                    <a:cubicBezTo>
                      <a:pt x="14" y="6"/>
                      <a:pt x="21" y="2"/>
                      <a:pt x="24" y="7"/>
                    </a:cubicBezTo>
                    <a:cubicBezTo>
                      <a:pt x="24" y="7"/>
                      <a:pt x="37" y="32"/>
                      <a:pt x="38" y="33"/>
                    </a:cubicBezTo>
                    <a:cubicBezTo>
                      <a:pt x="39" y="35"/>
                      <a:pt x="40" y="34"/>
                      <a:pt x="40" y="33"/>
                    </a:cubicBezTo>
                    <a:cubicBezTo>
                      <a:pt x="39" y="31"/>
                      <a:pt x="26" y="9"/>
                      <a:pt x="26" y="9"/>
                    </a:cubicBezTo>
                    <a:cubicBezTo>
                      <a:pt x="23" y="3"/>
                      <a:pt x="30" y="0"/>
                      <a:pt x="33" y="5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0" name="Freeform 1573">
                <a:extLst>
                  <a:ext uri="{FF2B5EF4-FFF2-40B4-BE49-F238E27FC236}">
                    <a16:creationId xmlns:a16="http://schemas.microsoft.com/office/drawing/2014/main" id="{411CA328-3543-4B19-A963-F6E201B0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438" y="5118671"/>
                <a:ext cx="50800" cy="66675"/>
              </a:xfrm>
              <a:custGeom>
                <a:avLst/>
                <a:gdLst>
                  <a:gd name="T0" fmla="*/ 6 w 16"/>
                  <a:gd name="T1" fmla="*/ 5 h 21"/>
                  <a:gd name="T2" fmla="*/ 3 w 16"/>
                  <a:gd name="T3" fmla="*/ 12 h 21"/>
                  <a:gd name="T4" fmla="*/ 10 w 16"/>
                  <a:gd name="T5" fmla="*/ 15 h 21"/>
                  <a:gd name="T6" fmla="*/ 13 w 16"/>
                  <a:gd name="T7" fmla="*/ 9 h 21"/>
                  <a:gd name="T8" fmla="*/ 6 w 16"/>
                  <a:gd name="T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6" y="5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0" y="17"/>
                      <a:pt x="7" y="21"/>
                      <a:pt x="10" y="1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6" y="4"/>
                      <a:pt x="9" y="0"/>
                      <a:pt x="6" y="5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1" name="Freeform 1574">
                <a:extLst>
                  <a:ext uri="{FF2B5EF4-FFF2-40B4-BE49-F238E27FC236}">
                    <a16:creationId xmlns:a16="http://schemas.microsoft.com/office/drawing/2014/main" id="{D0A29A50-9E36-471A-83AA-49D1344F7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288" y="5083746"/>
                <a:ext cx="57150" cy="76200"/>
              </a:xfrm>
              <a:custGeom>
                <a:avLst/>
                <a:gdLst>
                  <a:gd name="T0" fmla="*/ 8 w 18"/>
                  <a:gd name="T1" fmla="*/ 6 h 24"/>
                  <a:gd name="T2" fmla="*/ 3 w 18"/>
                  <a:gd name="T3" fmla="*/ 15 h 24"/>
                  <a:gd name="T4" fmla="*/ 10 w 18"/>
                  <a:gd name="T5" fmla="*/ 19 h 24"/>
                  <a:gd name="T6" fmla="*/ 15 w 18"/>
                  <a:gd name="T7" fmla="*/ 10 h 24"/>
                  <a:gd name="T8" fmla="*/ 8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8" y="6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0" y="20"/>
                      <a:pt x="7" y="24"/>
                      <a:pt x="10" y="1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8" y="4"/>
                      <a:pt x="11" y="0"/>
                      <a:pt x="8" y="6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2" name="Freeform 1575">
                <a:extLst>
                  <a:ext uri="{FF2B5EF4-FFF2-40B4-BE49-F238E27FC236}">
                    <a16:creationId xmlns:a16="http://schemas.microsoft.com/office/drawing/2014/main" id="{9EB0EB73-91A3-4151-BF97-A06E94062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863" y="5099621"/>
                <a:ext cx="53975" cy="76200"/>
              </a:xfrm>
              <a:custGeom>
                <a:avLst/>
                <a:gdLst>
                  <a:gd name="T0" fmla="*/ 8 w 17"/>
                  <a:gd name="T1" fmla="*/ 5 h 24"/>
                  <a:gd name="T2" fmla="*/ 3 w 17"/>
                  <a:gd name="T3" fmla="*/ 15 h 24"/>
                  <a:gd name="T4" fmla="*/ 10 w 17"/>
                  <a:gd name="T5" fmla="*/ 18 h 24"/>
                  <a:gd name="T6" fmla="*/ 15 w 17"/>
                  <a:gd name="T7" fmla="*/ 9 h 24"/>
                  <a:gd name="T8" fmla="*/ 8 w 17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8" y="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0" y="20"/>
                      <a:pt x="7" y="24"/>
                      <a:pt x="10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4"/>
                      <a:pt x="10" y="0"/>
                      <a:pt x="8" y="5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3" name="Freeform 1576">
                <a:extLst>
                  <a:ext uri="{FF2B5EF4-FFF2-40B4-BE49-F238E27FC236}">
                    <a16:creationId xmlns:a16="http://schemas.microsoft.com/office/drawing/2014/main" id="{21A03F4E-429B-40FF-B065-9DBBC00B4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063" y="5074221"/>
                <a:ext cx="50800" cy="66675"/>
              </a:xfrm>
              <a:custGeom>
                <a:avLst/>
                <a:gdLst>
                  <a:gd name="T0" fmla="*/ 9 w 16"/>
                  <a:gd name="T1" fmla="*/ 16 h 21"/>
                  <a:gd name="T2" fmla="*/ 13 w 16"/>
                  <a:gd name="T3" fmla="*/ 9 h 21"/>
                  <a:gd name="T4" fmla="*/ 6 w 16"/>
                  <a:gd name="T5" fmla="*/ 6 h 21"/>
                  <a:gd name="T6" fmla="*/ 2 w 16"/>
                  <a:gd name="T7" fmla="*/ 12 h 21"/>
                  <a:gd name="T8" fmla="*/ 9 w 16"/>
                  <a:gd name="T9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9" y="16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6" y="4"/>
                      <a:pt x="9" y="0"/>
                      <a:pt x="6" y="6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7"/>
                      <a:pt x="7" y="21"/>
                      <a:pt x="9" y="16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4" name="Freeform 1577">
                <a:extLst>
                  <a:ext uri="{FF2B5EF4-FFF2-40B4-BE49-F238E27FC236}">
                    <a16:creationId xmlns:a16="http://schemas.microsoft.com/office/drawing/2014/main" id="{EA903585-68E3-4FDE-8029-F70A5B6ED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238" y="5147246"/>
                <a:ext cx="695325" cy="1327150"/>
              </a:xfrm>
              <a:custGeom>
                <a:avLst/>
                <a:gdLst>
                  <a:gd name="T0" fmla="*/ 214 w 219"/>
                  <a:gd name="T1" fmla="*/ 389 h 418"/>
                  <a:gd name="T2" fmla="*/ 209 w 219"/>
                  <a:gd name="T3" fmla="*/ 337 h 418"/>
                  <a:gd name="T4" fmla="*/ 202 w 219"/>
                  <a:gd name="T5" fmla="*/ 292 h 418"/>
                  <a:gd name="T6" fmla="*/ 195 w 219"/>
                  <a:gd name="T7" fmla="*/ 219 h 418"/>
                  <a:gd name="T8" fmla="*/ 190 w 219"/>
                  <a:gd name="T9" fmla="*/ 133 h 418"/>
                  <a:gd name="T10" fmla="*/ 200 w 219"/>
                  <a:gd name="T11" fmla="*/ 101 h 418"/>
                  <a:gd name="T12" fmla="*/ 200 w 219"/>
                  <a:gd name="T13" fmla="*/ 101 h 418"/>
                  <a:gd name="T14" fmla="*/ 187 w 219"/>
                  <a:gd name="T15" fmla="*/ 69 h 418"/>
                  <a:gd name="T16" fmla="*/ 119 w 219"/>
                  <a:gd name="T17" fmla="*/ 46 h 418"/>
                  <a:gd name="T18" fmla="*/ 95 w 219"/>
                  <a:gd name="T19" fmla="*/ 19 h 418"/>
                  <a:gd name="T20" fmla="*/ 72 w 219"/>
                  <a:gd name="T21" fmla="*/ 28 h 418"/>
                  <a:gd name="T22" fmla="*/ 84 w 219"/>
                  <a:gd name="T23" fmla="*/ 50 h 418"/>
                  <a:gd name="T24" fmla="*/ 122 w 219"/>
                  <a:gd name="T25" fmla="*/ 85 h 418"/>
                  <a:gd name="T26" fmla="*/ 178 w 219"/>
                  <a:gd name="T27" fmla="*/ 104 h 418"/>
                  <a:gd name="T28" fmla="*/ 120 w 219"/>
                  <a:gd name="T29" fmla="*/ 90 h 418"/>
                  <a:gd name="T30" fmla="*/ 79 w 219"/>
                  <a:gd name="T31" fmla="*/ 53 h 418"/>
                  <a:gd name="T32" fmla="*/ 65 w 219"/>
                  <a:gd name="T33" fmla="*/ 28 h 418"/>
                  <a:gd name="T34" fmla="*/ 55 w 219"/>
                  <a:gd name="T35" fmla="*/ 23 h 418"/>
                  <a:gd name="T36" fmla="*/ 46 w 219"/>
                  <a:gd name="T37" fmla="*/ 9 h 418"/>
                  <a:gd name="T38" fmla="*/ 44 w 219"/>
                  <a:gd name="T39" fmla="*/ 5 h 418"/>
                  <a:gd name="T40" fmla="*/ 42 w 219"/>
                  <a:gd name="T41" fmla="*/ 5 h 418"/>
                  <a:gd name="T42" fmla="*/ 39 w 219"/>
                  <a:gd name="T43" fmla="*/ 9 h 418"/>
                  <a:gd name="T44" fmla="*/ 25 w 219"/>
                  <a:gd name="T45" fmla="*/ 14 h 418"/>
                  <a:gd name="T46" fmla="*/ 23 w 219"/>
                  <a:gd name="T47" fmla="*/ 12 h 418"/>
                  <a:gd name="T48" fmla="*/ 16 w 219"/>
                  <a:gd name="T49" fmla="*/ 11 h 418"/>
                  <a:gd name="T50" fmla="*/ 13 w 219"/>
                  <a:gd name="T51" fmla="*/ 7 h 418"/>
                  <a:gd name="T52" fmla="*/ 8 w 219"/>
                  <a:gd name="T53" fmla="*/ 6 h 418"/>
                  <a:gd name="T54" fmla="*/ 3 w 219"/>
                  <a:gd name="T55" fmla="*/ 1 h 418"/>
                  <a:gd name="T56" fmla="*/ 0 w 219"/>
                  <a:gd name="T57" fmla="*/ 0 h 418"/>
                  <a:gd name="T58" fmla="*/ 35 w 219"/>
                  <a:gd name="T59" fmla="*/ 22 h 418"/>
                  <a:gd name="T60" fmla="*/ 55 w 219"/>
                  <a:gd name="T61" fmla="*/ 58 h 418"/>
                  <a:gd name="T62" fmla="*/ 86 w 219"/>
                  <a:gd name="T63" fmla="*/ 92 h 418"/>
                  <a:gd name="T64" fmla="*/ 101 w 219"/>
                  <a:gd name="T65" fmla="*/ 127 h 418"/>
                  <a:gd name="T66" fmla="*/ 92 w 219"/>
                  <a:gd name="T67" fmla="*/ 225 h 418"/>
                  <a:gd name="T68" fmla="*/ 102 w 219"/>
                  <a:gd name="T69" fmla="*/ 309 h 418"/>
                  <a:gd name="T70" fmla="*/ 112 w 219"/>
                  <a:gd name="T71" fmla="*/ 375 h 418"/>
                  <a:gd name="T72" fmla="*/ 94 w 219"/>
                  <a:gd name="T73" fmla="*/ 395 h 418"/>
                  <a:gd name="T74" fmla="*/ 127 w 219"/>
                  <a:gd name="T75" fmla="*/ 411 h 418"/>
                  <a:gd name="T76" fmla="*/ 159 w 219"/>
                  <a:gd name="T77" fmla="*/ 361 h 418"/>
                  <a:gd name="T78" fmla="*/ 146 w 219"/>
                  <a:gd name="T79" fmla="*/ 342 h 418"/>
                  <a:gd name="T80" fmla="*/ 146 w 219"/>
                  <a:gd name="T81" fmla="*/ 316 h 418"/>
                  <a:gd name="T82" fmla="*/ 129 w 219"/>
                  <a:gd name="T83" fmla="*/ 256 h 418"/>
                  <a:gd name="T84" fmla="*/ 150 w 219"/>
                  <a:gd name="T85" fmla="*/ 307 h 418"/>
                  <a:gd name="T86" fmla="*/ 172 w 219"/>
                  <a:gd name="T87" fmla="*/ 360 h 418"/>
                  <a:gd name="T88" fmla="*/ 164 w 219"/>
                  <a:gd name="T89" fmla="*/ 390 h 418"/>
                  <a:gd name="T90" fmla="*/ 187 w 219"/>
                  <a:gd name="T91" fmla="*/ 413 h 418"/>
                  <a:gd name="T92" fmla="*/ 214 w 219"/>
                  <a:gd name="T93" fmla="*/ 389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9" h="418">
                    <a:moveTo>
                      <a:pt x="214" y="389"/>
                    </a:moveTo>
                    <a:cubicBezTo>
                      <a:pt x="212" y="369"/>
                      <a:pt x="219" y="345"/>
                      <a:pt x="209" y="337"/>
                    </a:cubicBezTo>
                    <a:cubicBezTo>
                      <a:pt x="195" y="325"/>
                      <a:pt x="200" y="326"/>
                      <a:pt x="202" y="292"/>
                    </a:cubicBezTo>
                    <a:cubicBezTo>
                      <a:pt x="204" y="267"/>
                      <a:pt x="197" y="231"/>
                      <a:pt x="195" y="219"/>
                    </a:cubicBezTo>
                    <a:cubicBezTo>
                      <a:pt x="192" y="200"/>
                      <a:pt x="186" y="180"/>
                      <a:pt x="190" y="133"/>
                    </a:cubicBezTo>
                    <a:cubicBezTo>
                      <a:pt x="191" y="123"/>
                      <a:pt x="196" y="111"/>
                      <a:pt x="200" y="101"/>
                    </a:cubicBezTo>
                    <a:cubicBezTo>
                      <a:pt x="200" y="101"/>
                      <a:pt x="200" y="101"/>
                      <a:pt x="200" y="101"/>
                    </a:cubicBezTo>
                    <a:cubicBezTo>
                      <a:pt x="208" y="91"/>
                      <a:pt x="207" y="72"/>
                      <a:pt x="187" y="69"/>
                    </a:cubicBezTo>
                    <a:cubicBezTo>
                      <a:pt x="161" y="64"/>
                      <a:pt x="132" y="58"/>
                      <a:pt x="119" y="46"/>
                    </a:cubicBezTo>
                    <a:cubicBezTo>
                      <a:pt x="112" y="39"/>
                      <a:pt x="103" y="27"/>
                      <a:pt x="95" y="19"/>
                    </a:cubicBezTo>
                    <a:cubicBezTo>
                      <a:pt x="90" y="25"/>
                      <a:pt x="81" y="29"/>
                      <a:pt x="72" y="28"/>
                    </a:cubicBezTo>
                    <a:cubicBezTo>
                      <a:pt x="73" y="34"/>
                      <a:pt x="77" y="39"/>
                      <a:pt x="84" y="50"/>
                    </a:cubicBezTo>
                    <a:cubicBezTo>
                      <a:pt x="94" y="64"/>
                      <a:pt x="104" y="77"/>
                      <a:pt x="122" y="85"/>
                    </a:cubicBezTo>
                    <a:cubicBezTo>
                      <a:pt x="137" y="91"/>
                      <a:pt x="161" y="101"/>
                      <a:pt x="178" y="104"/>
                    </a:cubicBezTo>
                    <a:cubicBezTo>
                      <a:pt x="157" y="104"/>
                      <a:pt x="127" y="93"/>
                      <a:pt x="120" y="90"/>
                    </a:cubicBezTo>
                    <a:cubicBezTo>
                      <a:pt x="100" y="81"/>
                      <a:pt x="90" y="68"/>
                      <a:pt x="79" y="53"/>
                    </a:cubicBezTo>
                    <a:cubicBezTo>
                      <a:pt x="71" y="41"/>
                      <a:pt x="67" y="35"/>
                      <a:pt x="65" y="28"/>
                    </a:cubicBezTo>
                    <a:cubicBezTo>
                      <a:pt x="61" y="27"/>
                      <a:pt x="58" y="25"/>
                      <a:pt x="55" y="23"/>
                    </a:cubicBezTo>
                    <a:cubicBezTo>
                      <a:pt x="51" y="19"/>
                      <a:pt x="48" y="14"/>
                      <a:pt x="46" y="9"/>
                    </a:cubicBezTo>
                    <a:cubicBezTo>
                      <a:pt x="45" y="8"/>
                      <a:pt x="44" y="6"/>
                      <a:pt x="44" y="5"/>
                    </a:cubicBezTo>
                    <a:cubicBezTo>
                      <a:pt x="43" y="5"/>
                      <a:pt x="42" y="5"/>
                      <a:pt x="42" y="5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6" y="15"/>
                      <a:pt x="30" y="17"/>
                      <a:pt x="25" y="14"/>
                    </a:cubicBezTo>
                    <a:cubicBezTo>
                      <a:pt x="24" y="13"/>
                      <a:pt x="23" y="13"/>
                      <a:pt x="23" y="12"/>
                    </a:cubicBezTo>
                    <a:cubicBezTo>
                      <a:pt x="21" y="12"/>
                      <a:pt x="18" y="12"/>
                      <a:pt x="16" y="11"/>
                    </a:cubicBezTo>
                    <a:cubicBezTo>
                      <a:pt x="15" y="10"/>
                      <a:pt x="13" y="9"/>
                      <a:pt x="13" y="7"/>
                    </a:cubicBezTo>
                    <a:cubicBezTo>
                      <a:pt x="11" y="7"/>
                      <a:pt x="9" y="7"/>
                      <a:pt x="8" y="6"/>
                    </a:cubicBezTo>
                    <a:cubicBezTo>
                      <a:pt x="6" y="5"/>
                      <a:pt x="4" y="3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6" y="16"/>
                      <a:pt x="32" y="21"/>
                      <a:pt x="35" y="22"/>
                    </a:cubicBezTo>
                    <a:cubicBezTo>
                      <a:pt x="45" y="28"/>
                      <a:pt x="51" y="50"/>
                      <a:pt x="55" y="58"/>
                    </a:cubicBezTo>
                    <a:cubicBezTo>
                      <a:pt x="63" y="77"/>
                      <a:pt x="55" y="79"/>
                      <a:pt x="86" y="92"/>
                    </a:cubicBezTo>
                    <a:cubicBezTo>
                      <a:pt x="112" y="103"/>
                      <a:pt x="107" y="89"/>
                      <a:pt x="101" y="127"/>
                    </a:cubicBezTo>
                    <a:cubicBezTo>
                      <a:pt x="96" y="153"/>
                      <a:pt x="92" y="192"/>
                      <a:pt x="92" y="225"/>
                    </a:cubicBezTo>
                    <a:cubicBezTo>
                      <a:pt x="92" y="257"/>
                      <a:pt x="95" y="281"/>
                      <a:pt x="102" y="309"/>
                    </a:cubicBezTo>
                    <a:cubicBezTo>
                      <a:pt x="112" y="350"/>
                      <a:pt x="124" y="362"/>
                      <a:pt x="112" y="375"/>
                    </a:cubicBezTo>
                    <a:cubicBezTo>
                      <a:pt x="109" y="378"/>
                      <a:pt x="96" y="387"/>
                      <a:pt x="94" y="395"/>
                    </a:cubicBezTo>
                    <a:cubicBezTo>
                      <a:pt x="91" y="408"/>
                      <a:pt x="97" y="418"/>
                      <a:pt x="127" y="411"/>
                    </a:cubicBezTo>
                    <a:cubicBezTo>
                      <a:pt x="142" y="408"/>
                      <a:pt x="158" y="369"/>
                      <a:pt x="159" y="361"/>
                    </a:cubicBezTo>
                    <a:cubicBezTo>
                      <a:pt x="161" y="348"/>
                      <a:pt x="152" y="345"/>
                      <a:pt x="146" y="342"/>
                    </a:cubicBezTo>
                    <a:cubicBezTo>
                      <a:pt x="142" y="339"/>
                      <a:pt x="143" y="338"/>
                      <a:pt x="146" y="316"/>
                    </a:cubicBezTo>
                    <a:cubicBezTo>
                      <a:pt x="148" y="294"/>
                      <a:pt x="127" y="256"/>
                      <a:pt x="129" y="256"/>
                    </a:cubicBezTo>
                    <a:cubicBezTo>
                      <a:pt x="131" y="256"/>
                      <a:pt x="145" y="285"/>
                      <a:pt x="150" y="307"/>
                    </a:cubicBezTo>
                    <a:cubicBezTo>
                      <a:pt x="156" y="329"/>
                      <a:pt x="171" y="341"/>
                      <a:pt x="172" y="360"/>
                    </a:cubicBezTo>
                    <a:cubicBezTo>
                      <a:pt x="173" y="371"/>
                      <a:pt x="164" y="380"/>
                      <a:pt x="164" y="390"/>
                    </a:cubicBezTo>
                    <a:cubicBezTo>
                      <a:pt x="164" y="398"/>
                      <a:pt x="163" y="413"/>
                      <a:pt x="187" y="413"/>
                    </a:cubicBezTo>
                    <a:cubicBezTo>
                      <a:pt x="207" y="413"/>
                      <a:pt x="215" y="397"/>
                      <a:pt x="214" y="389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1" name="Овал 74">
              <a:extLst>
                <a:ext uri="{FF2B5EF4-FFF2-40B4-BE49-F238E27FC236}">
                  <a16:creationId xmlns:a16="http://schemas.microsoft.com/office/drawing/2014/main" id="{658A48A5-1B70-47AB-AB20-0A6C27EE071A}"/>
                </a:ext>
              </a:extLst>
            </p:cNvPr>
            <p:cNvSpPr/>
            <p:nvPr/>
          </p:nvSpPr>
          <p:spPr>
            <a:xfrm rot="10800000">
              <a:off x="13729533" y="3549125"/>
              <a:ext cx="2135669" cy="1941517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144124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115F2AFD-2637-4ABA-951A-BB5257A8E7AC}"/>
              </a:ext>
            </a:extLst>
          </p:cNvPr>
          <p:cNvSpPr txBox="1"/>
          <p:nvPr/>
        </p:nvSpPr>
        <p:spPr>
          <a:xfrm>
            <a:off x="3433313" y="5129016"/>
            <a:ext cx="8333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考生如欲申請有檢定、倍率篩選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成績之校系，需另參加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可透過報名系統中「列印各式報表」之「檢定、倍率篩選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校系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考生清單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en-US" sz="2000" dirty="0">
                <a:latin typeface="標楷體" panose="03000509000000000000" pitchFamily="65" charset="-120"/>
              </a:rPr>
              <a:t>學生所報名校系需有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APCS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3195F090-3695-42F2-B8CA-D799FC00B739}"/>
              </a:ext>
            </a:extLst>
          </p:cNvPr>
          <p:cNvGrpSpPr/>
          <p:nvPr/>
        </p:nvGrpSpPr>
        <p:grpSpPr>
          <a:xfrm>
            <a:off x="3303125" y="1517641"/>
            <a:ext cx="4662209" cy="3547845"/>
            <a:chOff x="2065214" y="2184537"/>
            <a:chExt cx="3503930" cy="2789086"/>
          </a:xfrm>
        </p:grpSpPr>
        <p:sp>
          <p:nvSpPr>
            <p:cNvPr id="190" name="流程图: 决策 25">
              <a:extLst>
                <a:ext uri="{FF2B5EF4-FFF2-40B4-BE49-F238E27FC236}">
                  <a16:creationId xmlns:a16="http://schemas.microsoft.com/office/drawing/2014/main" id="{7C03B021-8156-491F-9648-6BD11713BB00}"/>
                </a:ext>
              </a:extLst>
            </p:cNvPr>
            <p:cNvSpPr/>
            <p:nvPr/>
          </p:nvSpPr>
          <p:spPr>
            <a:xfrm>
              <a:off x="2065214" y="2239099"/>
              <a:ext cx="1698734" cy="2697603"/>
            </a:xfrm>
            <a:prstGeom prst="flowChartDecisi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流程图: 决策 36">
              <a:extLst>
                <a:ext uri="{FF2B5EF4-FFF2-40B4-BE49-F238E27FC236}">
                  <a16:creationId xmlns:a16="http://schemas.microsoft.com/office/drawing/2014/main" id="{6A1D73F6-A2E2-4606-BFFD-5F44CB5ED60A}"/>
                </a:ext>
              </a:extLst>
            </p:cNvPr>
            <p:cNvSpPr/>
            <p:nvPr/>
          </p:nvSpPr>
          <p:spPr>
            <a:xfrm flipH="1" flipV="1">
              <a:off x="3058416" y="2184537"/>
              <a:ext cx="2510728" cy="1348822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4373"/>
                <a:gd name="connsiteY0" fmla="*/ 587 h 10000"/>
                <a:gd name="connsiteX1" fmla="*/ 9373 w 14373"/>
                <a:gd name="connsiteY1" fmla="*/ 0 h 10000"/>
                <a:gd name="connsiteX2" fmla="*/ 14373 w 14373"/>
                <a:gd name="connsiteY2" fmla="*/ 5000 h 10000"/>
                <a:gd name="connsiteX3" fmla="*/ 9373 w 14373"/>
                <a:gd name="connsiteY3" fmla="*/ 10000 h 10000"/>
                <a:gd name="connsiteX4" fmla="*/ 0 w 14373"/>
                <a:gd name="connsiteY4" fmla="*/ 587 h 10000"/>
                <a:gd name="connsiteX0" fmla="*/ 0 w 14780"/>
                <a:gd name="connsiteY0" fmla="*/ 72 h 10000"/>
                <a:gd name="connsiteX1" fmla="*/ 9780 w 14780"/>
                <a:gd name="connsiteY1" fmla="*/ 0 h 10000"/>
                <a:gd name="connsiteX2" fmla="*/ 14780 w 14780"/>
                <a:gd name="connsiteY2" fmla="*/ 5000 h 10000"/>
                <a:gd name="connsiteX3" fmla="*/ 9780 w 14780"/>
                <a:gd name="connsiteY3" fmla="*/ 10000 h 10000"/>
                <a:gd name="connsiteX4" fmla="*/ 0 w 14780"/>
                <a:gd name="connsiteY4" fmla="*/ 72 h 10000"/>
                <a:gd name="connsiteX0" fmla="*/ 0 w 14780"/>
                <a:gd name="connsiteY0" fmla="*/ 72 h 5439"/>
                <a:gd name="connsiteX1" fmla="*/ 9780 w 14780"/>
                <a:gd name="connsiteY1" fmla="*/ 0 h 5439"/>
                <a:gd name="connsiteX2" fmla="*/ 14780 w 14780"/>
                <a:gd name="connsiteY2" fmla="*/ 5000 h 5439"/>
                <a:gd name="connsiteX3" fmla="*/ 5407 w 14780"/>
                <a:gd name="connsiteY3" fmla="*/ 5439 h 5439"/>
                <a:gd name="connsiteX4" fmla="*/ 0 w 14780"/>
                <a:gd name="connsiteY4" fmla="*/ 72 h 5439"/>
                <a:gd name="connsiteX0" fmla="*/ 0 w 10000"/>
                <a:gd name="connsiteY0" fmla="*/ 132 h 9193"/>
                <a:gd name="connsiteX1" fmla="*/ 6617 w 10000"/>
                <a:gd name="connsiteY1" fmla="*/ 0 h 9193"/>
                <a:gd name="connsiteX2" fmla="*/ 10000 w 10000"/>
                <a:gd name="connsiteY2" fmla="*/ 9193 h 9193"/>
                <a:gd name="connsiteX3" fmla="*/ 3383 w 10000"/>
                <a:gd name="connsiteY3" fmla="*/ 9189 h 9193"/>
                <a:gd name="connsiteX4" fmla="*/ 0 w 10000"/>
                <a:gd name="connsiteY4" fmla="*/ 132 h 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193">
                  <a:moveTo>
                    <a:pt x="0" y="132"/>
                  </a:moveTo>
                  <a:lnTo>
                    <a:pt x="6617" y="0"/>
                  </a:lnTo>
                  <a:lnTo>
                    <a:pt x="10000" y="9193"/>
                  </a:lnTo>
                  <a:lnTo>
                    <a:pt x="3383" y="918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流程图: 决策 36">
              <a:extLst>
                <a:ext uri="{FF2B5EF4-FFF2-40B4-BE49-F238E27FC236}">
                  <a16:creationId xmlns:a16="http://schemas.microsoft.com/office/drawing/2014/main" id="{7CFD3988-ACF9-410C-A0A2-FD84EF746352}"/>
                </a:ext>
              </a:extLst>
            </p:cNvPr>
            <p:cNvSpPr/>
            <p:nvPr/>
          </p:nvSpPr>
          <p:spPr>
            <a:xfrm flipV="1">
              <a:off x="3010418" y="3624801"/>
              <a:ext cx="2510728" cy="1348822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4373"/>
                <a:gd name="connsiteY0" fmla="*/ 587 h 10000"/>
                <a:gd name="connsiteX1" fmla="*/ 9373 w 14373"/>
                <a:gd name="connsiteY1" fmla="*/ 0 h 10000"/>
                <a:gd name="connsiteX2" fmla="*/ 14373 w 14373"/>
                <a:gd name="connsiteY2" fmla="*/ 5000 h 10000"/>
                <a:gd name="connsiteX3" fmla="*/ 9373 w 14373"/>
                <a:gd name="connsiteY3" fmla="*/ 10000 h 10000"/>
                <a:gd name="connsiteX4" fmla="*/ 0 w 14373"/>
                <a:gd name="connsiteY4" fmla="*/ 587 h 10000"/>
                <a:gd name="connsiteX0" fmla="*/ 0 w 14780"/>
                <a:gd name="connsiteY0" fmla="*/ 72 h 10000"/>
                <a:gd name="connsiteX1" fmla="*/ 9780 w 14780"/>
                <a:gd name="connsiteY1" fmla="*/ 0 h 10000"/>
                <a:gd name="connsiteX2" fmla="*/ 14780 w 14780"/>
                <a:gd name="connsiteY2" fmla="*/ 5000 h 10000"/>
                <a:gd name="connsiteX3" fmla="*/ 9780 w 14780"/>
                <a:gd name="connsiteY3" fmla="*/ 10000 h 10000"/>
                <a:gd name="connsiteX4" fmla="*/ 0 w 14780"/>
                <a:gd name="connsiteY4" fmla="*/ 72 h 10000"/>
                <a:gd name="connsiteX0" fmla="*/ 0 w 14780"/>
                <a:gd name="connsiteY0" fmla="*/ 72 h 5439"/>
                <a:gd name="connsiteX1" fmla="*/ 9780 w 14780"/>
                <a:gd name="connsiteY1" fmla="*/ 0 h 5439"/>
                <a:gd name="connsiteX2" fmla="*/ 14780 w 14780"/>
                <a:gd name="connsiteY2" fmla="*/ 5000 h 5439"/>
                <a:gd name="connsiteX3" fmla="*/ 5407 w 14780"/>
                <a:gd name="connsiteY3" fmla="*/ 5439 h 5439"/>
                <a:gd name="connsiteX4" fmla="*/ 0 w 14780"/>
                <a:gd name="connsiteY4" fmla="*/ 72 h 5439"/>
                <a:gd name="connsiteX0" fmla="*/ 0 w 10000"/>
                <a:gd name="connsiteY0" fmla="*/ 132 h 9193"/>
                <a:gd name="connsiteX1" fmla="*/ 6617 w 10000"/>
                <a:gd name="connsiteY1" fmla="*/ 0 h 9193"/>
                <a:gd name="connsiteX2" fmla="*/ 10000 w 10000"/>
                <a:gd name="connsiteY2" fmla="*/ 9193 h 9193"/>
                <a:gd name="connsiteX3" fmla="*/ 3383 w 10000"/>
                <a:gd name="connsiteY3" fmla="*/ 9189 h 9193"/>
                <a:gd name="connsiteX4" fmla="*/ 0 w 10000"/>
                <a:gd name="connsiteY4" fmla="*/ 132 h 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193">
                  <a:moveTo>
                    <a:pt x="0" y="132"/>
                  </a:moveTo>
                  <a:lnTo>
                    <a:pt x="6617" y="0"/>
                  </a:lnTo>
                  <a:lnTo>
                    <a:pt x="10000" y="9193"/>
                  </a:lnTo>
                  <a:lnTo>
                    <a:pt x="3383" y="918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Text Box 99">
              <a:extLst>
                <a:ext uri="{FF2B5EF4-FFF2-40B4-BE49-F238E27FC236}">
                  <a16:creationId xmlns:a16="http://schemas.microsoft.com/office/drawing/2014/main" id="{FC095AD8-E893-4FFA-9857-FF627FD3A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413" y="3082281"/>
              <a:ext cx="1303135" cy="942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9878" tIns="44939" rIns="89878" bIns="44939">
              <a:spAutoFit/>
            </a:bodyPr>
            <a:lstStyle/>
            <a:p>
              <a:pPr lvl="0" algn="ctr"/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限填一組</a:t>
              </a:r>
              <a:br>
                <a:rPr lang="en-US" altLang="zh-TW" sz="2400" dirty="0">
                  <a:solidFill>
                    <a:schemeClr val="bg1"/>
                  </a:solidFill>
                  <a:latin typeface="標楷體" panose="03000509000000000000" pitchFamily="65" charset="-120"/>
                </a:rPr>
              </a:br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或特殊報名限制</a:t>
              </a:r>
              <a:endPara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194" name="Text Box 99">
              <a:extLst>
                <a:ext uri="{FF2B5EF4-FFF2-40B4-BE49-F238E27FC236}">
                  <a16:creationId xmlns:a16="http://schemas.microsoft.com/office/drawing/2014/main" id="{C348DB7D-75C9-4BD5-8C3E-0C78AEA64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97" y="2492852"/>
              <a:ext cx="1794534" cy="53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9878" tIns="44939" rIns="89878" bIns="44939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大學限制</a:t>
              </a:r>
              <a:endPara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可選填學系</a:t>
              </a:r>
              <a:r>
                <a:rPr lang="en-US" altLang="zh-TW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(</a:t>
              </a:r>
              <a:r>
                <a:rPr lang="zh-TW" altLang="zh-TW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組</a:t>
              </a:r>
              <a:r>
                <a:rPr lang="en-US" altLang="zh-TW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)</a:t>
              </a:r>
              <a:r>
                <a:rPr lang="zh-TW" altLang="zh-TW" sz="2000" b="1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數</a:t>
              </a:r>
              <a:endPara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197" name="Text Box 99">
              <a:extLst>
                <a:ext uri="{FF2B5EF4-FFF2-40B4-BE49-F238E27FC236}">
                  <a16:creationId xmlns:a16="http://schemas.microsoft.com/office/drawing/2014/main" id="{52401BF4-A266-4F8B-A6D5-EE3127D7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9628" y="3756064"/>
              <a:ext cx="1571873" cy="993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9878" tIns="44939" rIns="89878" bIns="44939">
              <a:spAutoFit/>
            </a:bodyPr>
            <a:lstStyle/>
            <a:p>
              <a:pPr lvl="0" algn="ctr"/>
              <a:r>
                <a:rPr lang="en-US" altLang="zh-TW" sz="2000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APCS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成績</a:t>
              </a:r>
              <a:br>
                <a:rPr lang="en-US" altLang="zh-TW" sz="2000" dirty="0">
                  <a:solidFill>
                    <a:schemeClr val="bg1"/>
                  </a:solidFill>
                  <a:latin typeface="標楷體" panose="03000509000000000000" pitchFamily="65" charset="-120"/>
                </a:rPr>
              </a:br>
              <a:r>
                <a:rPr lang="zh-TW" altLang="zh-TW" sz="2000" dirty="0">
                  <a:solidFill>
                    <a:schemeClr val="bg1"/>
                  </a:solidFill>
                  <a:latin typeface="標楷體" panose="03000509000000000000" pitchFamily="65" charset="-120"/>
                </a:rPr>
                <a:t>納入檢定、篩選項目</a:t>
              </a:r>
              <a:endPara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0" name="TextBox 37">
            <a:extLst>
              <a:ext uri="{FF2B5EF4-FFF2-40B4-BE49-F238E27FC236}">
                <a16:creationId xmlns:a16="http://schemas.microsoft.com/office/drawing/2014/main" id="{48D09BFF-3AB0-4F93-8C89-DF2F2C5953C9}"/>
              </a:ext>
            </a:extLst>
          </p:cNvPr>
          <p:cNvSpPr txBox="1"/>
          <p:nvPr/>
        </p:nvSpPr>
        <p:spPr>
          <a:xfrm>
            <a:off x="289445" y="1257478"/>
            <a:ext cx="3286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詳見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本會網頁「簡章公告」其他事項：「限填一組或特殊報名限制校系一覽表」</a:t>
            </a:r>
            <a:b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舉例說明：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中正大學法律學系法學組、法律學系法制組，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限填一組報名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高雄大學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願景組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，限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願景計畫生身分報名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1" name="TextBox 35">
            <a:extLst>
              <a:ext uri="{FF2B5EF4-FFF2-40B4-BE49-F238E27FC236}">
                <a16:creationId xmlns:a16="http://schemas.microsoft.com/office/drawing/2014/main" id="{AE05B539-21DF-45D2-A231-C063AE2F7AC2}"/>
              </a:ext>
            </a:extLst>
          </p:cNvPr>
          <p:cNvSpPr txBox="1"/>
          <p:nvPr/>
        </p:nvSpPr>
        <p:spPr>
          <a:xfrm>
            <a:off x="7824159" y="1024576"/>
            <a:ext cx="394227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詳見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本會網頁「簡章公告」其他事項：「招生學校暨可選填學系</a:t>
            </a:r>
            <a:r>
              <a:rPr lang="en-US" altLang="zh-TW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數一覽表」</a:t>
            </a:r>
            <a:endParaRPr lang="en-US" altLang="zh-TW" sz="2000" b="1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3538"/>
            <a:r>
              <a:rPr lang="zh-TW" altLang="en-US" sz="20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舉例說明：</a:t>
            </a:r>
            <a:endParaRPr lang="en-US" altLang="zh-TW" sz="20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</a:rPr>
              <a:t>臺灣大學至多可選填</a:t>
            </a:r>
            <a:r>
              <a:rPr lang="en-US" altLang="zh-TW" sz="2000" dirty="0">
                <a:latin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</a:rPr>
              <a:t>校系組。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中山大學至多可選填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校系組。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2" name="TextBox 39">
            <a:extLst>
              <a:ext uri="{FF2B5EF4-FFF2-40B4-BE49-F238E27FC236}">
                <a16:creationId xmlns:a16="http://schemas.microsoft.com/office/drawing/2014/main" id="{E36950E1-334E-4226-8583-5A31AF7427C8}"/>
              </a:ext>
            </a:extLst>
          </p:cNvPr>
          <p:cNvSpPr txBox="1"/>
          <p:nvPr/>
        </p:nvSpPr>
        <p:spPr>
          <a:xfrm>
            <a:off x="7358622" y="4146310"/>
            <a:ext cx="405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詳見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本會網頁「簡章公告」其他事項：「檢定、倍率篩選</a:t>
            </a:r>
            <a:r>
              <a:rPr lang="en-US" altLang="zh-TW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APCS</a:t>
            </a:r>
            <a:r>
              <a:rPr lang="zh-TW" altLang="en-US" sz="2000" b="1" dirty="0">
                <a:solidFill>
                  <a:srgbClr val="3333FF"/>
                </a:solidFill>
                <a:latin typeface="標楷體" panose="03000509000000000000" pitchFamily="65" charset="-120"/>
              </a:rPr>
              <a:t>校系一覽表」</a:t>
            </a:r>
            <a:endParaRPr lang="zh-TW" altLang="en-US" sz="2000" b="1" dirty="0">
              <a:solidFill>
                <a:schemeClr val="bg1"/>
              </a:solidFill>
              <a:latin typeface="標楷體" panose="03000509000000000000" pitchFamily="65" charset="-120"/>
            </a:endParaRPr>
          </a:p>
          <a:p>
            <a:pPr lvl="0"/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3DB453AB-D263-4FA7-B699-49A922C11552}"/>
              </a:ext>
            </a:extLst>
          </p:cNvPr>
          <p:cNvGrpSpPr/>
          <p:nvPr/>
        </p:nvGrpSpPr>
        <p:grpSpPr>
          <a:xfrm>
            <a:off x="534837" y="5478375"/>
            <a:ext cx="1958209" cy="1128578"/>
            <a:chOff x="256549" y="5283222"/>
            <a:chExt cx="2158860" cy="1323731"/>
          </a:xfrm>
        </p:grpSpPr>
        <p:sp>
          <p:nvSpPr>
            <p:cNvPr id="203" name="Freeform 681">
              <a:extLst>
                <a:ext uri="{FF2B5EF4-FFF2-40B4-BE49-F238E27FC236}">
                  <a16:creationId xmlns:a16="http://schemas.microsoft.com/office/drawing/2014/main" id="{76803E11-5CAA-4B2B-BE4D-22064336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831" y="5597488"/>
              <a:ext cx="1519578" cy="1009465"/>
            </a:xfrm>
            <a:custGeom>
              <a:avLst/>
              <a:gdLst>
                <a:gd name="T0" fmla="*/ 507 w 517"/>
                <a:gd name="T1" fmla="*/ 124 h 318"/>
                <a:gd name="T2" fmla="*/ 493 w 517"/>
                <a:gd name="T3" fmla="*/ 121 h 318"/>
                <a:gd name="T4" fmla="*/ 482 w 517"/>
                <a:gd name="T5" fmla="*/ 114 h 318"/>
                <a:gd name="T6" fmla="*/ 472 w 517"/>
                <a:gd name="T7" fmla="*/ 108 h 318"/>
                <a:gd name="T8" fmla="*/ 470 w 517"/>
                <a:gd name="T9" fmla="*/ 109 h 318"/>
                <a:gd name="T10" fmla="*/ 464 w 517"/>
                <a:gd name="T11" fmla="*/ 111 h 318"/>
                <a:gd name="T12" fmla="*/ 451 w 517"/>
                <a:gd name="T13" fmla="*/ 113 h 318"/>
                <a:gd name="T14" fmla="*/ 441 w 517"/>
                <a:gd name="T15" fmla="*/ 108 h 318"/>
                <a:gd name="T16" fmla="*/ 441 w 517"/>
                <a:gd name="T17" fmla="*/ 108 h 318"/>
                <a:gd name="T18" fmla="*/ 427 w 517"/>
                <a:gd name="T19" fmla="*/ 114 h 318"/>
                <a:gd name="T20" fmla="*/ 417 w 517"/>
                <a:gd name="T21" fmla="*/ 102 h 318"/>
                <a:gd name="T22" fmla="*/ 417 w 517"/>
                <a:gd name="T23" fmla="*/ 12 h 318"/>
                <a:gd name="T24" fmla="*/ 405 w 517"/>
                <a:gd name="T25" fmla="*/ 0 h 318"/>
                <a:gd name="T26" fmla="*/ 316 w 517"/>
                <a:gd name="T27" fmla="*/ 0 h 318"/>
                <a:gd name="T28" fmla="*/ 304 w 517"/>
                <a:gd name="T29" fmla="*/ 10 h 318"/>
                <a:gd name="T30" fmla="*/ 319 w 517"/>
                <a:gd name="T31" fmla="*/ 49 h 318"/>
                <a:gd name="T32" fmla="*/ 259 w 517"/>
                <a:gd name="T33" fmla="*/ 99 h 318"/>
                <a:gd name="T34" fmla="*/ 199 w 517"/>
                <a:gd name="T35" fmla="*/ 49 h 318"/>
                <a:gd name="T36" fmla="*/ 214 w 517"/>
                <a:gd name="T37" fmla="*/ 10 h 318"/>
                <a:gd name="T38" fmla="*/ 202 w 517"/>
                <a:gd name="T39" fmla="*/ 0 h 318"/>
                <a:gd name="T40" fmla="*/ 112 w 517"/>
                <a:gd name="T41" fmla="*/ 0 h 318"/>
                <a:gd name="T42" fmla="*/ 100 w 517"/>
                <a:gd name="T43" fmla="*/ 12 h 318"/>
                <a:gd name="T44" fmla="*/ 100 w 517"/>
                <a:gd name="T45" fmla="*/ 102 h 318"/>
                <a:gd name="T46" fmla="*/ 90 w 517"/>
                <a:gd name="T47" fmla="*/ 114 h 318"/>
                <a:gd name="T48" fmla="*/ 51 w 517"/>
                <a:gd name="T49" fmla="*/ 99 h 318"/>
                <a:gd name="T50" fmla="*/ 0 w 517"/>
                <a:gd name="T51" fmla="*/ 159 h 318"/>
                <a:gd name="T52" fmla="*/ 51 w 517"/>
                <a:gd name="T53" fmla="*/ 219 h 318"/>
                <a:gd name="T54" fmla="*/ 90 w 517"/>
                <a:gd name="T55" fmla="*/ 204 h 318"/>
                <a:gd name="T56" fmla="*/ 100 w 517"/>
                <a:gd name="T57" fmla="*/ 216 h 318"/>
                <a:gd name="T58" fmla="*/ 100 w 517"/>
                <a:gd name="T59" fmla="*/ 306 h 318"/>
                <a:gd name="T60" fmla="*/ 112 w 517"/>
                <a:gd name="T61" fmla="*/ 318 h 318"/>
                <a:gd name="T62" fmla="*/ 202 w 517"/>
                <a:gd name="T63" fmla="*/ 318 h 318"/>
                <a:gd name="T64" fmla="*/ 214 w 517"/>
                <a:gd name="T65" fmla="*/ 308 h 318"/>
                <a:gd name="T66" fmla="*/ 199 w 517"/>
                <a:gd name="T67" fmla="*/ 269 h 318"/>
                <a:gd name="T68" fmla="*/ 259 w 517"/>
                <a:gd name="T69" fmla="*/ 219 h 318"/>
                <a:gd name="T70" fmla="*/ 319 w 517"/>
                <a:gd name="T71" fmla="*/ 269 h 318"/>
                <a:gd name="T72" fmla="*/ 304 w 517"/>
                <a:gd name="T73" fmla="*/ 308 h 318"/>
                <a:gd name="T74" fmla="*/ 316 w 517"/>
                <a:gd name="T75" fmla="*/ 318 h 318"/>
                <a:gd name="T76" fmla="*/ 405 w 517"/>
                <a:gd name="T77" fmla="*/ 318 h 318"/>
                <a:gd name="T78" fmla="*/ 417 w 517"/>
                <a:gd name="T79" fmla="*/ 306 h 318"/>
                <a:gd name="T80" fmla="*/ 417 w 517"/>
                <a:gd name="T81" fmla="*/ 216 h 318"/>
                <a:gd name="T82" fmla="*/ 427 w 517"/>
                <a:gd name="T83" fmla="*/ 204 h 318"/>
                <a:gd name="T84" fmla="*/ 466 w 517"/>
                <a:gd name="T85" fmla="*/ 219 h 318"/>
                <a:gd name="T86" fmla="*/ 517 w 517"/>
                <a:gd name="T87" fmla="*/ 159 h 318"/>
                <a:gd name="T88" fmla="*/ 508 w 517"/>
                <a:gd name="T89" fmla="*/ 124 h 318"/>
                <a:gd name="T90" fmla="*/ 507 w 517"/>
                <a:gd name="T91" fmla="*/ 12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7" h="318">
                  <a:moveTo>
                    <a:pt x="507" y="124"/>
                  </a:moveTo>
                  <a:cubicBezTo>
                    <a:pt x="502" y="124"/>
                    <a:pt x="497" y="123"/>
                    <a:pt x="493" y="121"/>
                  </a:cubicBezTo>
                  <a:cubicBezTo>
                    <a:pt x="489" y="119"/>
                    <a:pt x="485" y="116"/>
                    <a:pt x="482" y="114"/>
                  </a:cubicBezTo>
                  <a:cubicBezTo>
                    <a:pt x="477" y="110"/>
                    <a:pt x="474" y="108"/>
                    <a:pt x="472" y="108"/>
                  </a:cubicBezTo>
                  <a:cubicBezTo>
                    <a:pt x="471" y="108"/>
                    <a:pt x="471" y="109"/>
                    <a:pt x="470" y="109"/>
                  </a:cubicBezTo>
                  <a:cubicBezTo>
                    <a:pt x="468" y="109"/>
                    <a:pt x="466" y="110"/>
                    <a:pt x="464" y="111"/>
                  </a:cubicBezTo>
                  <a:cubicBezTo>
                    <a:pt x="459" y="112"/>
                    <a:pt x="454" y="113"/>
                    <a:pt x="451" y="113"/>
                  </a:cubicBezTo>
                  <a:cubicBezTo>
                    <a:pt x="444" y="113"/>
                    <a:pt x="442" y="110"/>
                    <a:pt x="441" y="108"/>
                  </a:cubicBezTo>
                  <a:cubicBezTo>
                    <a:pt x="441" y="108"/>
                    <a:pt x="441" y="108"/>
                    <a:pt x="441" y="108"/>
                  </a:cubicBezTo>
                  <a:cubicBezTo>
                    <a:pt x="435" y="111"/>
                    <a:pt x="430" y="114"/>
                    <a:pt x="427" y="114"/>
                  </a:cubicBezTo>
                  <a:cubicBezTo>
                    <a:pt x="420" y="114"/>
                    <a:pt x="417" y="109"/>
                    <a:pt x="417" y="10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7" y="5"/>
                    <a:pt x="412" y="0"/>
                    <a:pt x="40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09" y="0"/>
                    <a:pt x="304" y="3"/>
                    <a:pt x="304" y="10"/>
                  </a:cubicBezTo>
                  <a:cubicBezTo>
                    <a:pt x="304" y="17"/>
                    <a:pt x="319" y="32"/>
                    <a:pt x="319" y="49"/>
                  </a:cubicBezTo>
                  <a:cubicBezTo>
                    <a:pt x="319" y="78"/>
                    <a:pt x="292" y="99"/>
                    <a:pt x="259" y="99"/>
                  </a:cubicBezTo>
                  <a:cubicBezTo>
                    <a:pt x="226" y="99"/>
                    <a:pt x="199" y="78"/>
                    <a:pt x="199" y="49"/>
                  </a:cubicBezTo>
                  <a:cubicBezTo>
                    <a:pt x="199" y="32"/>
                    <a:pt x="214" y="17"/>
                    <a:pt x="214" y="10"/>
                  </a:cubicBezTo>
                  <a:cubicBezTo>
                    <a:pt x="214" y="3"/>
                    <a:pt x="209" y="0"/>
                    <a:pt x="20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5" y="0"/>
                    <a:pt x="100" y="5"/>
                    <a:pt x="100" y="1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09"/>
                    <a:pt x="97" y="114"/>
                    <a:pt x="90" y="114"/>
                  </a:cubicBezTo>
                  <a:cubicBezTo>
                    <a:pt x="82" y="114"/>
                    <a:pt x="67" y="99"/>
                    <a:pt x="51" y="99"/>
                  </a:cubicBezTo>
                  <a:cubicBezTo>
                    <a:pt x="22" y="99"/>
                    <a:pt x="0" y="126"/>
                    <a:pt x="0" y="159"/>
                  </a:cubicBezTo>
                  <a:cubicBezTo>
                    <a:pt x="0" y="192"/>
                    <a:pt x="22" y="219"/>
                    <a:pt x="51" y="219"/>
                  </a:cubicBezTo>
                  <a:cubicBezTo>
                    <a:pt x="67" y="219"/>
                    <a:pt x="82" y="204"/>
                    <a:pt x="90" y="204"/>
                  </a:cubicBezTo>
                  <a:cubicBezTo>
                    <a:pt x="97" y="204"/>
                    <a:pt x="100" y="209"/>
                    <a:pt x="100" y="216"/>
                  </a:cubicBezTo>
                  <a:cubicBezTo>
                    <a:pt x="100" y="306"/>
                    <a:pt x="100" y="306"/>
                    <a:pt x="100" y="306"/>
                  </a:cubicBezTo>
                  <a:cubicBezTo>
                    <a:pt x="100" y="313"/>
                    <a:pt x="105" y="318"/>
                    <a:pt x="112" y="318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9" y="318"/>
                    <a:pt x="214" y="315"/>
                    <a:pt x="214" y="308"/>
                  </a:cubicBezTo>
                  <a:cubicBezTo>
                    <a:pt x="214" y="301"/>
                    <a:pt x="199" y="286"/>
                    <a:pt x="199" y="269"/>
                  </a:cubicBezTo>
                  <a:cubicBezTo>
                    <a:pt x="199" y="240"/>
                    <a:pt x="226" y="219"/>
                    <a:pt x="259" y="219"/>
                  </a:cubicBezTo>
                  <a:cubicBezTo>
                    <a:pt x="292" y="219"/>
                    <a:pt x="319" y="240"/>
                    <a:pt x="319" y="269"/>
                  </a:cubicBezTo>
                  <a:cubicBezTo>
                    <a:pt x="319" y="286"/>
                    <a:pt x="304" y="301"/>
                    <a:pt x="304" y="308"/>
                  </a:cubicBezTo>
                  <a:cubicBezTo>
                    <a:pt x="304" y="315"/>
                    <a:pt x="309" y="318"/>
                    <a:pt x="316" y="318"/>
                  </a:cubicBezTo>
                  <a:cubicBezTo>
                    <a:pt x="405" y="318"/>
                    <a:pt x="405" y="318"/>
                    <a:pt x="405" y="318"/>
                  </a:cubicBezTo>
                  <a:cubicBezTo>
                    <a:pt x="412" y="318"/>
                    <a:pt x="417" y="313"/>
                    <a:pt x="417" y="306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417" y="209"/>
                    <a:pt x="420" y="204"/>
                    <a:pt x="427" y="204"/>
                  </a:cubicBezTo>
                  <a:cubicBezTo>
                    <a:pt x="435" y="204"/>
                    <a:pt x="450" y="219"/>
                    <a:pt x="466" y="219"/>
                  </a:cubicBezTo>
                  <a:cubicBezTo>
                    <a:pt x="495" y="219"/>
                    <a:pt x="517" y="192"/>
                    <a:pt x="517" y="159"/>
                  </a:cubicBezTo>
                  <a:cubicBezTo>
                    <a:pt x="517" y="146"/>
                    <a:pt x="513" y="134"/>
                    <a:pt x="508" y="124"/>
                  </a:cubicBezTo>
                  <a:cubicBezTo>
                    <a:pt x="507" y="124"/>
                    <a:pt x="507" y="124"/>
                    <a:pt x="507" y="124"/>
                  </a:cubicBezTo>
                  <a:close/>
                </a:path>
              </a:pathLst>
            </a:custGeom>
            <a:solidFill>
              <a:srgbClr val="644646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4" name="Freeform 723">
              <a:extLst>
                <a:ext uri="{FF2B5EF4-FFF2-40B4-BE49-F238E27FC236}">
                  <a16:creationId xmlns:a16="http://schemas.microsoft.com/office/drawing/2014/main" id="{6E552310-58BD-461C-8C51-09DB2928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9" y="5283222"/>
              <a:ext cx="934673" cy="1323731"/>
            </a:xfrm>
            <a:custGeom>
              <a:avLst/>
              <a:gdLst>
                <a:gd name="T0" fmla="*/ 308 w 318"/>
                <a:gd name="T1" fmla="*/ 303 h 417"/>
                <a:gd name="T2" fmla="*/ 269 w 318"/>
                <a:gd name="T3" fmla="*/ 318 h 417"/>
                <a:gd name="T4" fmla="*/ 218 w 318"/>
                <a:gd name="T5" fmla="*/ 258 h 417"/>
                <a:gd name="T6" fmla="*/ 269 w 318"/>
                <a:gd name="T7" fmla="*/ 198 h 417"/>
                <a:gd name="T8" fmla="*/ 308 w 318"/>
                <a:gd name="T9" fmla="*/ 213 h 417"/>
                <a:gd name="T10" fmla="*/ 318 w 318"/>
                <a:gd name="T11" fmla="*/ 202 h 417"/>
                <a:gd name="T12" fmla="*/ 318 w 318"/>
                <a:gd name="T13" fmla="*/ 111 h 417"/>
                <a:gd name="T14" fmla="*/ 306 w 318"/>
                <a:gd name="T15" fmla="*/ 99 h 417"/>
                <a:gd name="T16" fmla="*/ 216 w 318"/>
                <a:gd name="T17" fmla="*/ 99 h 417"/>
                <a:gd name="T18" fmla="*/ 204 w 318"/>
                <a:gd name="T19" fmla="*/ 90 h 417"/>
                <a:gd name="T20" fmla="*/ 219 w 318"/>
                <a:gd name="T21" fmla="*/ 51 h 417"/>
                <a:gd name="T22" fmla="*/ 159 w 318"/>
                <a:gd name="T23" fmla="*/ 0 h 417"/>
                <a:gd name="T24" fmla="*/ 99 w 318"/>
                <a:gd name="T25" fmla="*/ 51 h 417"/>
                <a:gd name="T26" fmla="*/ 114 w 318"/>
                <a:gd name="T27" fmla="*/ 90 h 417"/>
                <a:gd name="T28" fmla="*/ 102 w 318"/>
                <a:gd name="T29" fmla="*/ 99 h 417"/>
                <a:gd name="T30" fmla="*/ 35 w 318"/>
                <a:gd name="T31" fmla="*/ 99 h 417"/>
                <a:gd name="T32" fmla="*/ 33 w 318"/>
                <a:gd name="T33" fmla="*/ 102 h 417"/>
                <a:gd name="T34" fmla="*/ 16 w 318"/>
                <a:gd name="T35" fmla="*/ 107 h 417"/>
                <a:gd name="T36" fmla="*/ 9 w 318"/>
                <a:gd name="T37" fmla="*/ 108 h 417"/>
                <a:gd name="T38" fmla="*/ 9 w 318"/>
                <a:gd name="T39" fmla="*/ 116 h 417"/>
                <a:gd name="T40" fmla="*/ 6 w 318"/>
                <a:gd name="T41" fmla="*/ 140 h 417"/>
                <a:gd name="T42" fmla="*/ 0 w 318"/>
                <a:gd name="T43" fmla="*/ 149 h 417"/>
                <a:gd name="T44" fmla="*/ 0 w 318"/>
                <a:gd name="T45" fmla="*/ 202 h 417"/>
                <a:gd name="T46" fmla="*/ 10 w 318"/>
                <a:gd name="T47" fmla="*/ 213 h 417"/>
                <a:gd name="T48" fmla="*/ 49 w 318"/>
                <a:gd name="T49" fmla="*/ 198 h 417"/>
                <a:gd name="T50" fmla="*/ 99 w 318"/>
                <a:gd name="T51" fmla="*/ 258 h 417"/>
                <a:gd name="T52" fmla="*/ 49 w 318"/>
                <a:gd name="T53" fmla="*/ 318 h 417"/>
                <a:gd name="T54" fmla="*/ 10 w 318"/>
                <a:gd name="T55" fmla="*/ 303 h 417"/>
                <a:gd name="T56" fmla="*/ 0 w 318"/>
                <a:gd name="T57" fmla="*/ 315 h 417"/>
                <a:gd name="T58" fmla="*/ 0 w 318"/>
                <a:gd name="T59" fmla="*/ 405 h 417"/>
                <a:gd name="T60" fmla="*/ 12 w 318"/>
                <a:gd name="T61" fmla="*/ 417 h 417"/>
                <a:gd name="T62" fmla="*/ 102 w 318"/>
                <a:gd name="T63" fmla="*/ 417 h 417"/>
                <a:gd name="T64" fmla="*/ 114 w 318"/>
                <a:gd name="T65" fmla="*/ 408 h 417"/>
                <a:gd name="T66" fmla="*/ 99 w 318"/>
                <a:gd name="T67" fmla="*/ 369 h 417"/>
                <a:gd name="T68" fmla="*/ 159 w 318"/>
                <a:gd name="T69" fmla="*/ 318 h 417"/>
                <a:gd name="T70" fmla="*/ 219 w 318"/>
                <a:gd name="T71" fmla="*/ 369 h 417"/>
                <a:gd name="T72" fmla="*/ 204 w 318"/>
                <a:gd name="T73" fmla="*/ 408 h 417"/>
                <a:gd name="T74" fmla="*/ 216 w 318"/>
                <a:gd name="T75" fmla="*/ 417 h 417"/>
                <a:gd name="T76" fmla="*/ 306 w 318"/>
                <a:gd name="T77" fmla="*/ 417 h 417"/>
                <a:gd name="T78" fmla="*/ 318 w 318"/>
                <a:gd name="T79" fmla="*/ 405 h 417"/>
                <a:gd name="T80" fmla="*/ 318 w 318"/>
                <a:gd name="T81" fmla="*/ 315 h 417"/>
                <a:gd name="T82" fmla="*/ 308 w 318"/>
                <a:gd name="T83" fmla="*/ 30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8" h="417">
                  <a:moveTo>
                    <a:pt x="308" y="303"/>
                  </a:moveTo>
                  <a:cubicBezTo>
                    <a:pt x="300" y="303"/>
                    <a:pt x="285" y="318"/>
                    <a:pt x="269" y="318"/>
                  </a:cubicBezTo>
                  <a:cubicBezTo>
                    <a:pt x="240" y="318"/>
                    <a:pt x="218" y="292"/>
                    <a:pt x="218" y="258"/>
                  </a:cubicBezTo>
                  <a:cubicBezTo>
                    <a:pt x="218" y="225"/>
                    <a:pt x="240" y="198"/>
                    <a:pt x="269" y="198"/>
                  </a:cubicBezTo>
                  <a:cubicBezTo>
                    <a:pt x="285" y="198"/>
                    <a:pt x="300" y="213"/>
                    <a:pt x="308" y="213"/>
                  </a:cubicBezTo>
                  <a:cubicBezTo>
                    <a:pt x="315" y="213"/>
                    <a:pt x="318" y="208"/>
                    <a:pt x="318" y="202"/>
                  </a:cubicBezTo>
                  <a:cubicBezTo>
                    <a:pt x="318" y="111"/>
                    <a:pt x="318" y="111"/>
                    <a:pt x="318" y="111"/>
                  </a:cubicBezTo>
                  <a:cubicBezTo>
                    <a:pt x="318" y="105"/>
                    <a:pt x="312" y="99"/>
                    <a:pt x="306" y="99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209" y="99"/>
                    <a:pt x="204" y="97"/>
                    <a:pt x="204" y="90"/>
                  </a:cubicBezTo>
                  <a:cubicBezTo>
                    <a:pt x="204" y="82"/>
                    <a:pt x="219" y="67"/>
                    <a:pt x="219" y="51"/>
                  </a:cubicBezTo>
                  <a:cubicBezTo>
                    <a:pt x="219" y="22"/>
                    <a:pt x="192" y="0"/>
                    <a:pt x="159" y="0"/>
                  </a:cubicBezTo>
                  <a:cubicBezTo>
                    <a:pt x="126" y="0"/>
                    <a:pt x="99" y="22"/>
                    <a:pt x="99" y="51"/>
                  </a:cubicBezTo>
                  <a:cubicBezTo>
                    <a:pt x="99" y="67"/>
                    <a:pt x="114" y="82"/>
                    <a:pt x="114" y="90"/>
                  </a:cubicBezTo>
                  <a:cubicBezTo>
                    <a:pt x="114" y="97"/>
                    <a:pt x="109" y="99"/>
                    <a:pt x="102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0"/>
                    <a:pt x="34" y="101"/>
                    <a:pt x="33" y="102"/>
                  </a:cubicBezTo>
                  <a:cubicBezTo>
                    <a:pt x="30" y="106"/>
                    <a:pt x="24" y="107"/>
                    <a:pt x="16" y="107"/>
                  </a:cubicBezTo>
                  <a:cubicBezTo>
                    <a:pt x="14" y="107"/>
                    <a:pt x="11" y="108"/>
                    <a:pt x="9" y="108"/>
                  </a:cubicBezTo>
                  <a:cubicBezTo>
                    <a:pt x="8" y="110"/>
                    <a:pt x="8" y="113"/>
                    <a:pt x="9" y="116"/>
                  </a:cubicBezTo>
                  <a:cubicBezTo>
                    <a:pt x="9" y="123"/>
                    <a:pt x="9" y="132"/>
                    <a:pt x="6" y="140"/>
                  </a:cubicBezTo>
                  <a:cubicBezTo>
                    <a:pt x="5" y="143"/>
                    <a:pt x="3" y="146"/>
                    <a:pt x="0" y="149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2" y="213"/>
                    <a:pt x="10" y="213"/>
                  </a:cubicBezTo>
                  <a:cubicBezTo>
                    <a:pt x="17" y="213"/>
                    <a:pt x="32" y="198"/>
                    <a:pt x="49" y="198"/>
                  </a:cubicBezTo>
                  <a:cubicBezTo>
                    <a:pt x="78" y="198"/>
                    <a:pt x="99" y="225"/>
                    <a:pt x="99" y="258"/>
                  </a:cubicBezTo>
                  <a:cubicBezTo>
                    <a:pt x="99" y="292"/>
                    <a:pt x="78" y="318"/>
                    <a:pt x="49" y="318"/>
                  </a:cubicBezTo>
                  <a:cubicBezTo>
                    <a:pt x="32" y="318"/>
                    <a:pt x="17" y="303"/>
                    <a:pt x="10" y="303"/>
                  </a:cubicBezTo>
                  <a:cubicBezTo>
                    <a:pt x="2" y="303"/>
                    <a:pt x="0" y="309"/>
                    <a:pt x="0" y="31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2"/>
                    <a:pt x="5" y="417"/>
                    <a:pt x="12" y="417"/>
                  </a:cubicBezTo>
                  <a:cubicBezTo>
                    <a:pt x="102" y="417"/>
                    <a:pt x="102" y="417"/>
                    <a:pt x="102" y="417"/>
                  </a:cubicBezTo>
                  <a:cubicBezTo>
                    <a:pt x="109" y="417"/>
                    <a:pt x="114" y="415"/>
                    <a:pt x="114" y="408"/>
                  </a:cubicBezTo>
                  <a:cubicBezTo>
                    <a:pt x="114" y="400"/>
                    <a:pt x="99" y="385"/>
                    <a:pt x="99" y="369"/>
                  </a:cubicBezTo>
                  <a:cubicBezTo>
                    <a:pt x="99" y="340"/>
                    <a:pt x="126" y="318"/>
                    <a:pt x="159" y="318"/>
                  </a:cubicBezTo>
                  <a:cubicBezTo>
                    <a:pt x="192" y="318"/>
                    <a:pt x="219" y="340"/>
                    <a:pt x="219" y="369"/>
                  </a:cubicBezTo>
                  <a:cubicBezTo>
                    <a:pt x="219" y="385"/>
                    <a:pt x="204" y="400"/>
                    <a:pt x="204" y="408"/>
                  </a:cubicBezTo>
                  <a:cubicBezTo>
                    <a:pt x="204" y="415"/>
                    <a:pt x="209" y="417"/>
                    <a:pt x="216" y="417"/>
                  </a:cubicBezTo>
                  <a:cubicBezTo>
                    <a:pt x="306" y="417"/>
                    <a:pt x="306" y="417"/>
                    <a:pt x="306" y="417"/>
                  </a:cubicBezTo>
                  <a:cubicBezTo>
                    <a:pt x="312" y="417"/>
                    <a:pt x="318" y="412"/>
                    <a:pt x="318" y="40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09"/>
                    <a:pt x="315" y="303"/>
                    <a:pt x="308" y="3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5FC2AE5B-E03E-4170-B464-1CEBFA356BA5}"/>
              </a:ext>
            </a:extLst>
          </p:cNvPr>
          <p:cNvSpPr>
            <a:spLocks/>
          </p:cNvSpPr>
          <p:nvPr/>
        </p:nvSpPr>
        <p:spPr bwMode="auto">
          <a:xfrm flipH="1">
            <a:off x="6507510" y="1926472"/>
            <a:ext cx="1671088" cy="4214191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FFC000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85E450A-7EF8-46A9-B912-5D3F36EAB5BE}"/>
              </a:ext>
            </a:extLst>
          </p:cNvPr>
          <p:cNvSpPr>
            <a:spLocks/>
          </p:cNvSpPr>
          <p:nvPr/>
        </p:nvSpPr>
        <p:spPr bwMode="auto">
          <a:xfrm flipH="1">
            <a:off x="7882487" y="1565213"/>
            <a:ext cx="1875477" cy="4541104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FFC000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3BA78904-36D4-44D9-AD22-464724E87DE8}"/>
              </a:ext>
            </a:extLst>
          </p:cNvPr>
          <p:cNvSpPr>
            <a:spLocks/>
          </p:cNvSpPr>
          <p:nvPr/>
        </p:nvSpPr>
        <p:spPr bwMode="auto">
          <a:xfrm flipH="1">
            <a:off x="9408044" y="1157166"/>
            <a:ext cx="2347742" cy="5083483"/>
          </a:xfrm>
          <a:custGeom>
            <a:avLst/>
            <a:gdLst>
              <a:gd name="T0" fmla="*/ 594 w 4434"/>
              <a:gd name="T1" fmla="*/ 57 h 8717"/>
              <a:gd name="T2" fmla="*/ 4102 w 4434"/>
              <a:gd name="T3" fmla="*/ 715 h 8717"/>
              <a:gd name="T4" fmla="*/ 4434 w 4434"/>
              <a:gd name="T5" fmla="*/ 1130 h 8717"/>
              <a:gd name="T6" fmla="*/ 4434 w 4434"/>
              <a:gd name="T7" fmla="*/ 6880 h 8717"/>
              <a:gd name="T8" fmla="*/ 4158 w 4434"/>
              <a:gd name="T9" fmla="*/ 7287 h 8717"/>
              <a:gd name="T10" fmla="*/ 685 w 4434"/>
              <a:gd name="T11" fmla="*/ 8590 h 8717"/>
              <a:gd name="T12" fmla="*/ 0 w 4434"/>
              <a:gd name="T13" fmla="*/ 8135 h 8717"/>
              <a:gd name="T14" fmla="*/ 0 w 4434"/>
              <a:gd name="T15" fmla="*/ 555 h 8717"/>
              <a:gd name="T16" fmla="*/ 594 w 4434"/>
              <a:gd name="T17" fmla="*/ 57 h 8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4" h="8717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FFC000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2022741" y="276330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A94997-2F94-42D7-A0BC-35DC70FDB502}"/>
              </a:ext>
            </a:extLst>
          </p:cNvPr>
          <p:cNvGrpSpPr/>
          <p:nvPr/>
        </p:nvGrpSpPr>
        <p:grpSpPr>
          <a:xfrm>
            <a:off x="1043796" y="1200296"/>
            <a:ext cx="10711522" cy="5083483"/>
            <a:chOff x="557895" y="1174418"/>
            <a:chExt cx="11033521" cy="508348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F72E55D-ADDA-4535-9D51-D4130A334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418" y="1901943"/>
              <a:ext cx="1712634" cy="4214191"/>
            </a:xfrm>
            <a:custGeom>
              <a:avLst/>
              <a:gdLst>
                <a:gd name="T0" fmla="*/ 594 w 4434"/>
                <a:gd name="T1" fmla="*/ 57 h 8717"/>
                <a:gd name="T2" fmla="*/ 4102 w 4434"/>
                <a:gd name="T3" fmla="*/ 715 h 8717"/>
                <a:gd name="T4" fmla="*/ 4434 w 4434"/>
                <a:gd name="T5" fmla="*/ 1130 h 8717"/>
                <a:gd name="T6" fmla="*/ 4434 w 4434"/>
                <a:gd name="T7" fmla="*/ 6880 h 8717"/>
                <a:gd name="T8" fmla="*/ 4158 w 4434"/>
                <a:gd name="T9" fmla="*/ 7287 h 8717"/>
                <a:gd name="T10" fmla="*/ 685 w 4434"/>
                <a:gd name="T11" fmla="*/ 8590 h 8717"/>
                <a:gd name="T12" fmla="*/ 0 w 4434"/>
                <a:gd name="T13" fmla="*/ 8135 h 8717"/>
                <a:gd name="T14" fmla="*/ 0 w 4434"/>
                <a:gd name="T15" fmla="*/ 555 h 8717"/>
                <a:gd name="T16" fmla="*/ 594 w 4434"/>
                <a:gd name="T17" fmla="*/ 57 h 8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4" h="8717">
                  <a:moveTo>
                    <a:pt x="594" y="57"/>
                  </a:moveTo>
                  <a:lnTo>
                    <a:pt x="4102" y="715"/>
                  </a:lnTo>
                  <a:cubicBezTo>
                    <a:pt x="4287" y="749"/>
                    <a:pt x="4434" y="926"/>
                    <a:pt x="4434" y="1130"/>
                  </a:cubicBezTo>
                  <a:lnTo>
                    <a:pt x="4434" y="6880"/>
                  </a:lnTo>
                  <a:cubicBezTo>
                    <a:pt x="4434" y="7095"/>
                    <a:pt x="4301" y="7234"/>
                    <a:pt x="4158" y="7287"/>
                  </a:cubicBezTo>
                  <a:lnTo>
                    <a:pt x="685" y="8590"/>
                  </a:lnTo>
                  <a:cubicBezTo>
                    <a:pt x="346" y="8717"/>
                    <a:pt x="0" y="8476"/>
                    <a:pt x="0" y="8135"/>
                  </a:cubicBezTo>
                  <a:lnTo>
                    <a:pt x="0" y="555"/>
                  </a:lnTo>
                  <a:cubicBezTo>
                    <a:pt x="0" y="223"/>
                    <a:pt x="288" y="0"/>
                    <a:pt x="594" y="5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6F998F-1AA6-4A1F-BD9D-84A697F19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06" y="1565213"/>
              <a:ext cx="2152998" cy="4576799"/>
            </a:xfrm>
            <a:custGeom>
              <a:avLst/>
              <a:gdLst>
                <a:gd name="T0" fmla="*/ 594 w 4434"/>
                <a:gd name="T1" fmla="*/ 57 h 8717"/>
                <a:gd name="T2" fmla="*/ 4102 w 4434"/>
                <a:gd name="T3" fmla="*/ 715 h 8717"/>
                <a:gd name="T4" fmla="*/ 4434 w 4434"/>
                <a:gd name="T5" fmla="*/ 1130 h 8717"/>
                <a:gd name="T6" fmla="*/ 4434 w 4434"/>
                <a:gd name="T7" fmla="*/ 6880 h 8717"/>
                <a:gd name="T8" fmla="*/ 4158 w 4434"/>
                <a:gd name="T9" fmla="*/ 7287 h 8717"/>
                <a:gd name="T10" fmla="*/ 685 w 4434"/>
                <a:gd name="T11" fmla="*/ 8590 h 8717"/>
                <a:gd name="T12" fmla="*/ 0 w 4434"/>
                <a:gd name="T13" fmla="*/ 8135 h 8717"/>
                <a:gd name="T14" fmla="*/ 0 w 4434"/>
                <a:gd name="T15" fmla="*/ 555 h 8717"/>
                <a:gd name="T16" fmla="*/ 594 w 4434"/>
                <a:gd name="T17" fmla="*/ 57 h 8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4" h="8717">
                  <a:moveTo>
                    <a:pt x="594" y="57"/>
                  </a:moveTo>
                  <a:lnTo>
                    <a:pt x="4102" y="715"/>
                  </a:lnTo>
                  <a:cubicBezTo>
                    <a:pt x="4287" y="749"/>
                    <a:pt x="4434" y="926"/>
                    <a:pt x="4434" y="1130"/>
                  </a:cubicBezTo>
                  <a:lnTo>
                    <a:pt x="4434" y="6880"/>
                  </a:lnTo>
                  <a:cubicBezTo>
                    <a:pt x="4434" y="7095"/>
                    <a:pt x="4301" y="7234"/>
                    <a:pt x="4158" y="7287"/>
                  </a:cubicBezTo>
                  <a:lnTo>
                    <a:pt x="685" y="8590"/>
                  </a:lnTo>
                  <a:cubicBezTo>
                    <a:pt x="346" y="8717"/>
                    <a:pt x="0" y="8476"/>
                    <a:pt x="0" y="8135"/>
                  </a:cubicBezTo>
                  <a:lnTo>
                    <a:pt x="0" y="555"/>
                  </a:lnTo>
                  <a:cubicBezTo>
                    <a:pt x="0" y="223"/>
                    <a:pt x="288" y="0"/>
                    <a:pt x="594" y="5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F58A7967-2C5D-4818-BD66-36994F7E7894}"/>
                </a:ext>
              </a:extLst>
            </p:cNvPr>
            <p:cNvGrpSpPr/>
            <p:nvPr/>
          </p:nvGrpSpPr>
          <p:grpSpPr>
            <a:xfrm>
              <a:off x="557895" y="1174418"/>
              <a:ext cx="11033521" cy="5083483"/>
              <a:chOff x="169523" y="1109729"/>
              <a:chExt cx="8829772" cy="3574750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F21B926-003E-4C8D-BEEA-8487BDBC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23" y="1109729"/>
                <a:ext cx="2007043" cy="3574750"/>
              </a:xfrm>
              <a:custGeom>
                <a:avLst/>
                <a:gdLst>
                  <a:gd name="T0" fmla="*/ 594 w 4434"/>
                  <a:gd name="T1" fmla="*/ 57 h 8717"/>
                  <a:gd name="T2" fmla="*/ 4102 w 4434"/>
                  <a:gd name="T3" fmla="*/ 715 h 8717"/>
                  <a:gd name="T4" fmla="*/ 4434 w 4434"/>
                  <a:gd name="T5" fmla="*/ 1130 h 8717"/>
                  <a:gd name="T6" fmla="*/ 4434 w 4434"/>
                  <a:gd name="T7" fmla="*/ 6880 h 8717"/>
                  <a:gd name="T8" fmla="*/ 4158 w 4434"/>
                  <a:gd name="T9" fmla="*/ 7287 h 8717"/>
                  <a:gd name="T10" fmla="*/ 685 w 4434"/>
                  <a:gd name="T11" fmla="*/ 8590 h 8717"/>
                  <a:gd name="T12" fmla="*/ 0 w 4434"/>
                  <a:gd name="T13" fmla="*/ 8135 h 8717"/>
                  <a:gd name="T14" fmla="*/ 0 w 4434"/>
                  <a:gd name="T15" fmla="*/ 555 h 8717"/>
                  <a:gd name="T16" fmla="*/ 594 w 4434"/>
                  <a:gd name="T17" fmla="*/ 57 h 8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4" h="8717">
                    <a:moveTo>
                      <a:pt x="594" y="57"/>
                    </a:moveTo>
                    <a:lnTo>
                      <a:pt x="4102" y="715"/>
                    </a:lnTo>
                    <a:cubicBezTo>
                      <a:pt x="4287" y="749"/>
                      <a:pt x="4434" y="926"/>
                      <a:pt x="4434" y="1130"/>
                    </a:cubicBezTo>
                    <a:lnTo>
                      <a:pt x="4434" y="6880"/>
                    </a:lnTo>
                    <a:cubicBezTo>
                      <a:pt x="4434" y="7095"/>
                      <a:pt x="4301" y="7234"/>
                      <a:pt x="4158" y="7287"/>
                    </a:cubicBezTo>
                    <a:lnTo>
                      <a:pt x="685" y="8590"/>
                    </a:lnTo>
                    <a:cubicBezTo>
                      <a:pt x="346" y="8717"/>
                      <a:pt x="0" y="8476"/>
                      <a:pt x="0" y="8135"/>
                    </a:cubicBezTo>
                    <a:lnTo>
                      <a:pt x="0" y="555"/>
                    </a:lnTo>
                    <a:cubicBezTo>
                      <a:pt x="0" y="223"/>
                      <a:pt x="288" y="0"/>
                      <a:pt x="594" y="5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85E975B4-1020-4D70-A7B4-F33E2016975C}"/>
                  </a:ext>
                </a:extLst>
              </p:cNvPr>
              <p:cNvSpPr txBox="1"/>
              <p:nvPr/>
            </p:nvSpPr>
            <p:spPr>
              <a:xfrm>
                <a:off x="650530" y="2173844"/>
                <a:ext cx="3891298" cy="196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zh-TW" altLang="en-US" sz="2200" dirty="0"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第一類學群至第七類學群錄取生，一律不得報名「申請入學」招生。</a:t>
                </a:r>
                <a:endParaRPr lang="en-US" altLang="zh-TW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endParaRPr>
              </a:p>
              <a:p>
                <a:pPr marL="0" lvl="1"/>
                <a:endPara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endParaRPr>
              </a:p>
              <a:p>
                <a:pPr marL="0" lvl="1"/>
                <a:r>
                  <a:rPr lang="zh-TW" alt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通過大學「繁星推薦」第八類學群醫學系第一階段篩選之考生，不得再報名同一所大學之醫學系；通過第八類學群牙醫學系第一階段篩選之考生，不得再報名同一所大學之牙醫學系。</a:t>
                </a:r>
              </a:p>
            </p:txBody>
          </p:sp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877A63D2-AA93-45EF-BF6A-7D031DABDF1A}"/>
                  </a:ext>
                </a:extLst>
              </p:cNvPr>
              <p:cNvSpPr txBox="1"/>
              <p:nvPr/>
            </p:nvSpPr>
            <p:spPr>
              <a:xfrm>
                <a:off x="5059395" y="2236105"/>
                <a:ext cx="3714298" cy="163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" lvl="1" indent="1588" algn="just">
                  <a:tabLst/>
                </a:pPr>
                <a:r>
                  <a:rPr lang="zh-TW" altLang="en-US" sz="2200" dirty="0"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經「大學辦理特殊選才招生計畫」及「科技校院四年制及專科學校二年制特殊選才入學聯合招生」</a:t>
                </a:r>
                <a:r>
                  <a:rPr lang="zh-TW" alt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錄取並完成報到，且未依限放棄入學資格之考生，一律不得參加「申請入學」報名。</a:t>
                </a:r>
              </a:p>
              <a:p>
                <a:pPr marL="0" marR="0" lvl="0" indent="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57345F00-CE96-472A-9DDD-C699C9FC72B7}"/>
                  </a:ext>
                </a:extLst>
              </p:cNvPr>
              <p:cNvSpPr txBox="1"/>
              <p:nvPr/>
            </p:nvSpPr>
            <p:spPr>
              <a:xfrm>
                <a:off x="5777061" y="1805026"/>
                <a:ext cx="3222234" cy="33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TW" altLang="en-US" sz="2500" b="1" dirty="0">
                    <a:solidFill>
                      <a:srgbClr val="FCFCFC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本學年度特殊選才招生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CFCFC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D28FA3-0511-4222-BF35-F79E1FED4A09}"/>
                  </a:ext>
                </a:extLst>
              </p:cNvPr>
              <p:cNvSpPr/>
              <p:nvPr/>
            </p:nvSpPr>
            <p:spPr>
              <a:xfrm>
                <a:off x="650530" y="1796497"/>
                <a:ext cx="3552959" cy="335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tabLst/>
                </a:pPr>
                <a:r>
                  <a:rPr lang="zh-TW" altLang="en-US" sz="2500" b="1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標楷體" pitchFamily="65" charset="-120"/>
                    <a:cs typeface="Times New Roman" panose="02020603050405020304" pitchFamily="18" charset="0"/>
                  </a:rPr>
                  <a:t>本學年度大學繁星推薦</a:t>
                </a:r>
              </a:p>
            </p:txBody>
          </p:sp>
        </p:grpSp>
      </p:grpSp>
      <p:sp>
        <p:nvSpPr>
          <p:cNvPr id="30" name="椭圆形标注 30">
            <a:extLst>
              <a:ext uri="{FF2B5EF4-FFF2-40B4-BE49-F238E27FC236}">
                <a16:creationId xmlns:a16="http://schemas.microsoft.com/office/drawing/2014/main" id="{0F27CBAD-6CA7-4ECB-B0A8-575CC3DA1A6D}"/>
              </a:ext>
            </a:extLst>
          </p:cNvPr>
          <p:cNvSpPr/>
          <p:nvPr/>
        </p:nvSpPr>
        <p:spPr>
          <a:xfrm rot="5764979">
            <a:off x="10722633" y="1596056"/>
            <a:ext cx="600658" cy="618962"/>
          </a:xfrm>
          <a:prstGeom prst="wedgeEllipseCallout">
            <a:avLst>
              <a:gd name="adj1" fmla="val -8917"/>
              <a:gd name="adj2" fmla="val 35153"/>
            </a:avLst>
          </a:prstGeom>
          <a:solidFill>
            <a:srgbClr val="92D050"/>
          </a:solidFill>
          <a:ln w="101600" cap="flat" cmpd="sng" algn="ctr">
            <a:solidFill>
              <a:sysClr val="window" lastClr="FFFFFF"/>
            </a:solidFill>
            <a:prstDash val="solid"/>
          </a:ln>
          <a:effectLst>
            <a:innerShdw blurRad="63500" dist="139700" dir="13500000">
              <a:schemeClr val="accent2">
                <a:lumMod val="50000"/>
                <a:alpha val="50000"/>
              </a:scheme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椭圆形标注 33">
            <a:extLst>
              <a:ext uri="{FF2B5EF4-FFF2-40B4-BE49-F238E27FC236}">
                <a16:creationId xmlns:a16="http://schemas.microsoft.com/office/drawing/2014/main" id="{5EE35F9A-3966-4540-9AE8-3E5B153A6694}"/>
              </a:ext>
            </a:extLst>
          </p:cNvPr>
          <p:cNvSpPr/>
          <p:nvPr/>
        </p:nvSpPr>
        <p:spPr>
          <a:xfrm rot="6553486" flipH="1">
            <a:off x="6181996" y="4920872"/>
            <a:ext cx="946869" cy="950328"/>
          </a:xfrm>
          <a:prstGeom prst="wedgeEllipseCallout">
            <a:avLst>
              <a:gd name="adj1" fmla="val -36218"/>
              <a:gd name="adj2" fmla="val -13964"/>
            </a:avLst>
          </a:prstGeom>
          <a:solidFill>
            <a:srgbClr val="FFC000"/>
          </a:solidFill>
          <a:ln w="101600" cap="flat" cmpd="sng" algn="ctr">
            <a:solidFill>
              <a:sysClr val="window" lastClr="FFFFFF"/>
            </a:solidFill>
            <a:prstDash val="solid"/>
          </a:ln>
          <a:effectLst>
            <a:innerShdw blurRad="63500" dist="127000" dir="13500000">
              <a:schemeClr val="accent2">
                <a:lumMod val="50000"/>
                <a:alpha val="50000"/>
              </a:scheme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椭圆形标注 27">
            <a:extLst>
              <a:ext uri="{FF2B5EF4-FFF2-40B4-BE49-F238E27FC236}">
                <a16:creationId xmlns:a16="http://schemas.microsoft.com/office/drawing/2014/main" id="{6CE57BC7-4238-403D-B841-5A85E8C702B9}"/>
              </a:ext>
            </a:extLst>
          </p:cNvPr>
          <p:cNvSpPr/>
          <p:nvPr/>
        </p:nvSpPr>
        <p:spPr>
          <a:xfrm rot="15046514">
            <a:off x="152293" y="1304668"/>
            <a:ext cx="1243878" cy="1265551"/>
          </a:xfrm>
          <a:prstGeom prst="wedgeEllipseCallout">
            <a:avLst>
              <a:gd name="adj1" fmla="val -37876"/>
              <a:gd name="adj2" fmla="val 29321"/>
            </a:avLst>
          </a:prstGeom>
          <a:solidFill>
            <a:srgbClr val="F79646"/>
          </a:solidFill>
          <a:ln w="101600" cap="flat" cmpd="sng" algn="ctr">
            <a:solidFill>
              <a:sysClr val="window" lastClr="FFFFFF"/>
            </a:solidFill>
            <a:prstDash val="solid"/>
          </a:ln>
          <a:effectLst>
            <a:innerShdw blurRad="63500" dist="139700" dir="13500000">
              <a:schemeClr val="accent2">
                <a:lumMod val="50000"/>
                <a:alpha val="50000"/>
              </a:scheme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1938339" y="21079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報名注意事項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00BF63-7BC5-46CD-A9DB-58D0DFE320B1}"/>
              </a:ext>
            </a:extLst>
          </p:cNvPr>
          <p:cNvGrpSpPr/>
          <p:nvPr/>
        </p:nvGrpSpPr>
        <p:grpSpPr>
          <a:xfrm>
            <a:off x="1272966" y="1233578"/>
            <a:ext cx="9552370" cy="4715286"/>
            <a:chOff x="903397" y="1072947"/>
            <a:chExt cx="7341011" cy="318778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31A476-2F58-47CE-84D8-32E1E176C445}"/>
                </a:ext>
              </a:extLst>
            </p:cNvPr>
            <p:cNvSpPr/>
            <p:nvPr/>
          </p:nvSpPr>
          <p:spPr>
            <a:xfrm>
              <a:off x="8198689" y="1156470"/>
              <a:ext cx="45719" cy="874831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F375250-476B-4A7E-8CE2-5E316F7FCE1C}"/>
                </a:ext>
              </a:extLst>
            </p:cNvPr>
            <p:cNvSpPr/>
            <p:nvPr/>
          </p:nvSpPr>
          <p:spPr>
            <a:xfrm>
              <a:off x="8198689" y="3385904"/>
              <a:ext cx="45719" cy="874831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6340186-6DC2-4A4B-B7B9-E160933BC4FD}"/>
                </a:ext>
              </a:extLst>
            </p:cNvPr>
            <p:cNvSpPr/>
            <p:nvPr/>
          </p:nvSpPr>
          <p:spPr>
            <a:xfrm>
              <a:off x="903397" y="1911702"/>
              <a:ext cx="53771" cy="1078270"/>
            </a:xfrm>
            <a:prstGeom prst="rect">
              <a:avLst/>
            </a:prstGeom>
            <a:solidFill>
              <a:srgbClr val="AED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8FD6A59-FA76-437E-BFBF-083D87F9A84D}"/>
                </a:ext>
              </a:extLst>
            </p:cNvPr>
            <p:cNvSpPr/>
            <p:nvPr/>
          </p:nvSpPr>
          <p:spPr>
            <a:xfrm>
              <a:off x="988087" y="1470999"/>
              <a:ext cx="2545714" cy="218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zh-TW" altLang="en-US" sz="2500" b="1" dirty="0"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登錄「</a:t>
              </a:r>
              <a:r>
                <a:rPr lang="zh-TW" altLang="en-US" sz="2500" b="1" dirty="0"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參加集體報名」</a:t>
              </a:r>
              <a:endParaRPr lang="zh-TW" altLang="en-US" sz="25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10">
              <a:extLst>
                <a:ext uri="{FF2B5EF4-FFF2-40B4-BE49-F238E27FC236}">
                  <a16:creationId xmlns:a16="http://schemas.microsoft.com/office/drawing/2014/main" id="{72D2F9FC-62B5-4370-A6B5-ADB0E05CCBAE}"/>
                </a:ext>
              </a:extLst>
            </p:cNvPr>
            <p:cNvGrpSpPr/>
            <p:nvPr/>
          </p:nvGrpSpPr>
          <p:grpSpPr>
            <a:xfrm rot="19257533">
              <a:off x="3068025" y="1621397"/>
              <a:ext cx="2470997" cy="2453038"/>
              <a:chOff x="2450185" y="992879"/>
              <a:chExt cx="2849095" cy="2828385"/>
            </a:xfrm>
            <a:solidFill>
              <a:srgbClr val="AED30B"/>
            </a:solidFill>
          </p:grpSpPr>
          <p:sp>
            <p:nvSpPr>
              <p:cNvPr id="27" name="空心弧 11">
                <a:extLst>
                  <a:ext uri="{FF2B5EF4-FFF2-40B4-BE49-F238E27FC236}">
                    <a16:creationId xmlns:a16="http://schemas.microsoft.com/office/drawing/2014/main" id="{D41ED615-2032-442F-B1F3-A7F07232F34A}"/>
                  </a:ext>
                </a:extLst>
              </p:cNvPr>
              <p:cNvSpPr/>
              <p:nvPr/>
            </p:nvSpPr>
            <p:spPr>
              <a:xfrm rot="21348216">
                <a:off x="3978506" y="992879"/>
                <a:ext cx="1320774" cy="1320774"/>
              </a:xfrm>
              <a:prstGeom prst="blockArc">
                <a:avLst>
                  <a:gd name="adj1" fmla="val 7357405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8" name="空心弧 12">
                <a:extLst>
                  <a:ext uri="{FF2B5EF4-FFF2-40B4-BE49-F238E27FC236}">
                    <a16:creationId xmlns:a16="http://schemas.microsoft.com/office/drawing/2014/main" id="{819E32FC-63CA-4ADF-9020-2BBB989FD126}"/>
                  </a:ext>
                </a:extLst>
              </p:cNvPr>
              <p:cNvSpPr/>
              <p:nvPr/>
            </p:nvSpPr>
            <p:spPr>
              <a:xfrm rot="6234397" flipH="1">
                <a:off x="3592837" y="2127625"/>
                <a:ext cx="1320774" cy="1320774"/>
              </a:xfrm>
              <a:prstGeom prst="blockArc">
                <a:avLst>
                  <a:gd name="adj1" fmla="val 7805638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9" name="空心弧 13">
                <a:extLst>
                  <a:ext uri="{FF2B5EF4-FFF2-40B4-BE49-F238E27FC236}">
                    <a16:creationId xmlns:a16="http://schemas.microsoft.com/office/drawing/2014/main" id="{0E24774C-133D-4D4E-8A35-F0554010173B}"/>
                  </a:ext>
                </a:extLst>
              </p:cNvPr>
              <p:cNvSpPr/>
              <p:nvPr/>
            </p:nvSpPr>
            <p:spPr>
              <a:xfrm rot="20268222">
                <a:off x="2450185" y="2500490"/>
                <a:ext cx="1320774" cy="1320774"/>
              </a:xfrm>
              <a:prstGeom prst="blockArc">
                <a:avLst>
                  <a:gd name="adj1" fmla="val 7357405"/>
                  <a:gd name="adj2" fmla="val 202319"/>
                  <a:gd name="adj3" fmla="val 9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3" name="组合 14">
              <a:extLst>
                <a:ext uri="{FF2B5EF4-FFF2-40B4-BE49-F238E27FC236}">
                  <a16:creationId xmlns:a16="http://schemas.microsoft.com/office/drawing/2014/main" id="{B217AC0F-F5BE-46F0-890E-CCA9081861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61728" y="2662762"/>
              <a:ext cx="645070" cy="483481"/>
              <a:chOff x="7528355" y="827626"/>
              <a:chExt cx="811218" cy="608009"/>
            </a:xfrm>
            <a:solidFill>
              <a:srgbClr val="AED30B"/>
            </a:solidFill>
          </p:grpSpPr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FF809A9E-CC92-457D-A550-4F0FC634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0448" y="827626"/>
                <a:ext cx="619125" cy="495300"/>
              </a:xfrm>
              <a:custGeom>
                <a:avLst/>
                <a:gdLst>
                  <a:gd name="T0" fmla="*/ 146 w 165"/>
                  <a:gd name="T1" fmla="*/ 19 h 132"/>
                  <a:gd name="T2" fmla="*/ 78 w 165"/>
                  <a:gd name="T3" fmla="*/ 19 h 132"/>
                  <a:gd name="T4" fmla="*/ 62 w 165"/>
                  <a:gd name="T5" fmla="*/ 0 h 132"/>
                  <a:gd name="T6" fmla="*/ 22 w 165"/>
                  <a:gd name="T7" fmla="*/ 0 h 132"/>
                  <a:gd name="T8" fmla="*/ 3 w 165"/>
                  <a:gd name="T9" fmla="*/ 10 h 132"/>
                  <a:gd name="T10" fmla="*/ 0 w 165"/>
                  <a:gd name="T11" fmla="*/ 20 h 132"/>
                  <a:gd name="T12" fmla="*/ 0 w 165"/>
                  <a:gd name="T13" fmla="*/ 21 h 132"/>
                  <a:gd name="T14" fmla="*/ 0 w 165"/>
                  <a:gd name="T15" fmla="*/ 23 h 132"/>
                  <a:gd name="T16" fmla="*/ 0 w 165"/>
                  <a:gd name="T17" fmla="*/ 25 h 132"/>
                  <a:gd name="T18" fmla="*/ 0 w 165"/>
                  <a:gd name="T19" fmla="*/ 54 h 132"/>
                  <a:gd name="T20" fmla="*/ 0 w 165"/>
                  <a:gd name="T21" fmla="*/ 100 h 132"/>
                  <a:gd name="T22" fmla="*/ 15 w 165"/>
                  <a:gd name="T23" fmla="*/ 89 h 132"/>
                  <a:gd name="T24" fmla="*/ 13 w 165"/>
                  <a:gd name="T25" fmla="*/ 78 h 132"/>
                  <a:gd name="T26" fmla="*/ 14 w 165"/>
                  <a:gd name="T27" fmla="*/ 67 h 132"/>
                  <a:gd name="T28" fmla="*/ 61 w 165"/>
                  <a:gd name="T29" fmla="*/ 30 h 132"/>
                  <a:gd name="T30" fmla="*/ 61 w 165"/>
                  <a:gd name="T31" fmla="*/ 30 h 132"/>
                  <a:gd name="T32" fmla="*/ 72 w 165"/>
                  <a:gd name="T33" fmla="*/ 31 h 132"/>
                  <a:gd name="T34" fmla="*/ 72 w 165"/>
                  <a:gd name="T35" fmla="*/ 31 h 132"/>
                  <a:gd name="T36" fmla="*/ 109 w 165"/>
                  <a:gd name="T37" fmla="*/ 78 h 132"/>
                  <a:gd name="T38" fmla="*/ 109 w 165"/>
                  <a:gd name="T39" fmla="*/ 78 h 132"/>
                  <a:gd name="T40" fmla="*/ 108 w 165"/>
                  <a:gd name="T41" fmla="*/ 89 h 132"/>
                  <a:gd name="T42" fmla="*/ 108 w 165"/>
                  <a:gd name="T43" fmla="*/ 89 h 132"/>
                  <a:gd name="T44" fmla="*/ 108 w 165"/>
                  <a:gd name="T45" fmla="*/ 89 h 132"/>
                  <a:gd name="T46" fmla="*/ 61 w 165"/>
                  <a:gd name="T47" fmla="*/ 126 h 132"/>
                  <a:gd name="T48" fmla="*/ 61 w 165"/>
                  <a:gd name="T49" fmla="*/ 126 h 132"/>
                  <a:gd name="T50" fmla="*/ 50 w 165"/>
                  <a:gd name="T51" fmla="*/ 125 h 132"/>
                  <a:gd name="T52" fmla="*/ 36 w 165"/>
                  <a:gd name="T53" fmla="*/ 119 h 132"/>
                  <a:gd name="T54" fmla="*/ 17 w 165"/>
                  <a:gd name="T55" fmla="*/ 132 h 132"/>
                  <a:gd name="T56" fmla="*/ 19 w 165"/>
                  <a:gd name="T57" fmla="*/ 132 h 132"/>
                  <a:gd name="T58" fmla="*/ 146 w 165"/>
                  <a:gd name="T59" fmla="*/ 132 h 132"/>
                  <a:gd name="T60" fmla="*/ 165 w 165"/>
                  <a:gd name="T61" fmla="*/ 114 h 132"/>
                  <a:gd name="T62" fmla="*/ 165 w 165"/>
                  <a:gd name="T63" fmla="*/ 38 h 132"/>
                  <a:gd name="T64" fmla="*/ 146 w 165"/>
                  <a:gd name="T65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5" h="132">
                    <a:moveTo>
                      <a:pt x="146" y="19"/>
                    </a:move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8"/>
                      <a:pt x="69" y="0"/>
                      <a:pt x="6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2" y="0"/>
                      <a:pt x="6" y="4"/>
                      <a:pt x="3" y="10"/>
                    </a:cubicBezTo>
                    <a:cubicBezTo>
                      <a:pt x="1" y="13"/>
                      <a:pt x="0" y="17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82"/>
                      <a:pt x="0" y="10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4" y="86"/>
                      <a:pt x="13" y="82"/>
                      <a:pt x="13" y="78"/>
                    </a:cubicBezTo>
                    <a:cubicBezTo>
                      <a:pt x="13" y="74"/>
                      <a:pt x="14" y="71"/>
                      <a:pt x="14" y="67"/>
                    </a:cubicBezTo>
                    <a:cubicBezTo>
                      <a:pt x="20" y="45"/>
                      <a:pt x="39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5" y="30"/>
                      <a:pt x="68" y="30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94" y="37"/>
                      <a:pt x="109" y="56"/>
                      <a:pt x="109" y="78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82"/>
                      <a:pt x="109" y="85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3" y="111"/>
                      <a:pt x="83" y="126"/>
                      <a:pt x="61" y="126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8" y="126"/>
                      <a:pt x="54" y="126"/>
                      <a:pt x="50" y="125"/>
                    </a:cubicBezTo>
                    <a:cubicBezTo>
                      <a:pt x="45" y="124"/>
                      <a:pt x="40" y="121"/>
                      <a:pt x="36" y="11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8" y="132"/>
                      <a:pt x="19" y="132"/>
                    </a:cubicBezTo>
                    <a:cubicBezTo>
                      <a:pt x="146" y="132"/>
                      <a:pt x="146" y="132"/>
                      <a:pt x="146" y="132"/>
                    </a:cubicBezTo>
                    <a:cubicBezTo>
                      <a:pt x="157" y="132"/>
                      <a:pt x="165" y="124"/>
                      <a:pt x="165" y="114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27"/>
                      <a:pt x="157" y="19"/>
                      <a:pt x="14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B04E0650-CFCB-4245-B0C6-D2C571098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8355" y="951447"/>
                <a:ext cx="593725" cy="484188"/>
              </a:xfrm>
              <a:custGeom>
                <a:avLst/>
                <a:gdLst>
                  <a:gd name="T0" fmla="*/ 158 w 158"/>
                  <a:gd name="T1" fmla="*/ 45 h 129"/>
                  <a:gd name="T2" fmla="*/ 123 w 158"/>
                  <a:gd name="T3" fmla="*/ 1 h 129"/>
                  <a:gd name="T4" fmla="*/ 112 w 158"/>
                  <a:gd name="T5" fmla="*/ 0 h 129"/>
                  <a:gd name="T6" fmla="*/ 112 w 158"/>
                  <a:gd name="T7" fmla="*/ 0 h 129"/>
                  <a:gd name="T8" fmla="*/ 112 w 158"/>
                  <a:gd name="T9" fmla="*/ 0 h 129"/>
                  <a:gd name="T10" fmla="*/ 68 w 158"/>
                  <a:gd name="T11" fmla="*/ 35 h 129"/>
                  <a:gd name="T12" fmla="*/ 67 w 158"/>
                  <a:gd name="T13" fmla="*/ 45 h 129"/>
                  <a:gd name="T14" fmla="*/ 68 w 158"/>
                  <a:gd name="T15" fmla="*/ 57 h 129"/>
                  <a:gd name="T16" fmla="*/ 68 w 158"/>
                  <a:gd name="T17" fmla="*/ 57 h 129"/>
                  <a:gd name="T18" fmla="*/ 51 w 158"/>
                  <a:gd name="T19" fmla="*/ 70 h 129"/>
                  <a:gd name="T20" fmla="*/ 6 w 158"/>
                  <a:gd name="T21" fmla="*/ 101 h 129"/>
                  <a:gd name="T22" fmla="*/ 0 w 158"/>
                  <a:gd name="T23" fmla="*/ 113 h 129"/>
                  <a:gd name="T24" fmla="*/ 0 w 158"/>
                  <a:gd name="T25" fmla="*/ 113 h 129"/>
                  <a:gd name="T26" fmla="*/ 0 w 158"/>
                  <a:gd name="T27" fmla="*/ 113 h 129"/>
                  <a:gd name="T28" fmla="*/ 3 w 158"/>
                  <a:gd name="T29" fmla="*/ 121 h 129"/>
                  <a:gd name="T30" fmla="*/ 4 w 158"/>
                  <a:gd name="T31" fmla="*/ 123 h 129"/>
                  <a:gd name="T32" fmla="*/ 16 w 158"/>
                  <a:gd name="T33" fmla="*/ 129 h 129"/>
                  <a:gd name="T34" fmla="*/ 16 w 158"/>
                  <a:gd name="T35" fmla="*/ 129 h 129"/>
                  <a:gd name="T36" fmla="*/ 16 w 158"/>
                  <a:gd name="T37" fmla="*/ 129 h 129"/>
                  <a:gd name="T38" fmla="*/ 24 w 158"/>
                  <a:gd name="T39" fmla="*/ 127 h 129"/>
                  <a:gd name="T40" fmla="*/ 26 w 158"/>
                  <a:gd name="T41" fmla="*/ 125 h 129"/>
                  <a:gd name="T42" fmla="*/ 26 w 158"/>
                  <a:gd name="T43" fmla="*/ 125 h 129"/>
                  <a:gd name="T44" fmla="*/ 64 w 158"/>
                  <a:gd name="T45" fmla="*/ 98 h 129"/>
                  <a:gd name="T46" fmla="*/ 87 w 158"/>
                  <a:gd name="T47" fmla="*/ 83 h 129"/>
                  <a:gd name="T48" fmla="*/ 87 w 158"/>
                  <a:gd name="T49" fmla="*/ 83 h 129"/>
                  <a:gd name="T50" fmla="*/ 102 w 158"/>
                  <a:gd name="T51" fmla="*/ 89 h 129"/>
                  <a:gd name="T52" fmla="*/ 112 w 158"/>
                  <a:gd name="T53" fmla="*/ 91 h 129"/>
                  <a:gd name="T54" fmla="*/ 112 w 158"/>
                  <a:gd name="T55" fmla="*/ 91 h 129"/>
                  <a:gd name="T56" fmla="*/ 156 w 158"/>
                  <a:gd name="T57" fmla="*/ 56 h 129"/>
                  <a:gd name="T58" fmla="*/ 156 w 158"/>
                  <a:gd name="T59" fmla="*/ 56 h 129"/>
                  <a:gd name="T60" fmla="*/ 156 w 158"/>
                  <a:gd name="T61" fmla="*/ 55 h 129"/>
                  <a:gd name="T62" fmla="*/ 158 w 158"/>
                  <a:gd name="T63" fmla="*/ 45 h 129"/>
                  <a:gd name="T64" fmla="*/ 48 w 158"/>
                  <a:gd name="T65" fmla="*/ 104 h 129"/>
                  <a:gd name="T66" fmla="*/ 47 w 158"/>
                  <a:gd name="T67" fmla="*/ 102 h 129"/>
                  <a:gd name="T68" fmla="*/ 48 w 158"/>
                  <a:gd name="T69" fmla="*/ 104 h 129"/>
                  <a:gd name="T70" fmla="*/ 24 w 158"/>
                  <a:gd name="T71" fmla="*/ 120 h 129"/>
                  <a:gd name="T72" fmla="*/ 19 w 158"/>
                  <a:gd name="T73" fmla="*/ 121 h 129"/>
                  <a:gd name="T74" fmla="*/ 11 w 158"/>
                  <a:gd name="T75" fmla="*/ 117 h 129"/>
                  <a:gd name="T76" fmla="*/ 10 w 158"/>
                  <a:gd name="T77" fmla="*/ 112 h 129"/>
                  <a:gd name="T78" fmla="*/ 14 w 158"/>
                  <a:gd name="T79" fmla="*/ 105 h 129"/>
                  <a:gd name="T80" fmla="*/ 38 w 158"/>
                  <a:gd name="T81" fmla="*/ 88 h 129"/>
                  <a:gd name="T82" fmla="*/ 43 w 158"/>
                  <a:gd name="T83" fmla="*/ 87 h 129"/>
                  <a:gd name="T84" fmla="*/ 51 w 158"/>
                  <a:gd name="T85" fmla="*/ 91 h 129"/>
                  <a:gd name="T86" fmla="*/ 52 w 158"/>
                  <a:gd name="T87" fmla="*/ 96 h 129"/>
                  <a:gd name="T88" fmla="*/ 48 w 158"/>
                  <a:gd name="T89" fmla="*/ 104 h 129"/>
                  <a:gd name="T90" fmla="*/ 113 w 158"/>
                  <a:gd name="T91" fmla="*/ 74 h 129"/>
                  <a:gd name="T92" fmla="*/ 83 w 158"/>
                  <a:gd name="T93" fmla="*/ 44 h 129"/>
                  <a:gd name="T94" fmla="*/ 113 w 158"/>
                  <a:gd name="T95" fmla="*/ 14 h 129"/>
                  <a:gd name="T96" fmla="*/ 143 w 158"/>
                  <a:gd name="T97" fmla="*/ 44 h 129"/>
                  <a:gd name="T98" fmla="*/ 113 w 158"/>
                  <a:gd name="T99" fmla="*/ 7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" h="129">
                    <a:moveTo>
                      <a:pt x="158" y="45"/>
                    </a:moveTo>
                    <a:cubicBezTo>
                      <a:pt x="158" y="24"/>
                      <a:pt x="144" y="6"/>
                      <a:pt x="123" y="1"/>
                    </a:cubicBezTo>
                    <a:cubicBezTo>
                      <a:pt x="119" y="0"/>
                      <a:pt x="116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1" y="0"/>
                      <a:pt x="73" y="14"/>
                      <a:pt x="68" y="35"/>
                    </a:cubicBezTo>
                    <a:cubicBezTo>
                      <a:pt x="67" y="38"/>
                      <a:pt x="67" y="42"/>
                      <a:pt x="67" y="45"/>
                    </a:cubicBezTo>
                    <a:cubicBezTo>
                      <a:pt x="67" y="49"/>
                      <a:pt x="67" y="53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4"/>
                      <a:pt x="0" y="109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6"/>
                      <a:pt x="1" y="119"/>
                      <a:pt x="3" y="121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7" y="127"/>
                      <a:pt x="12" y="129"/>
                      <a:pt x="16" y="129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9" y="129"/>
                      <a:pt x="22" y="129"/>
                      <a:pt x="24" y="127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92" y="86"/>
                      <a:pt x="96" y="88"/>
                      <a:pt x="102" y="89"/>
                    </a:cubicBezTo>
                    <a:cubicBezTo>
                      <a:pt x="105" y="90"/>
                      <a:pt x="109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33" y="91"/>
                      <a:pt x="151" y="76"/>
                      <a:pt x="156" y="56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55"/>
                      <a:pt x="156" y="55"/>
                      <a:pt x="156" y="55"/>
                    </a:cubicBezTo>
                    <a:cubicBezTo>
                      <a:pt x="157" y="52"/>
                      <a:pt x="158" y="48"/>
                      <a:pt x="158" y="45"/>
                    </a:cubicBezTo>
                    <a:close/>
                    <a:moveTo>
                      <a:pt x="48" y="104"/>
                    </a:moveTo>
                    <a:cubicBezTo>
                      <a:pt x="47" y="102"/>
                      <a:pt x="47" y="102"/>
                      <a:pt x="47" y="10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2" y="121"/>
                      <a:pt x="21" y="121"/>
                      <a:pt x="19" y="121"/>
                    </a:cubicBezTo>
                    <a:cubicBezTo>
                      <a:pt x="16" y="121"/>
                      <a:pt x="13" y="120"/>
                      <a:pt x="11" y="117"/>
                    </a:cubicBezTo>
                    <a:cubicBezTo>
                      <a:pt x="10" y="116"/>
                      <a:pt x="10" y="114"/>
                      <a:pt x="10" y="112"/>
                    </a:cubicBezTo>
                    <a:cubicBezTo>
                      <a:pt x="10" y="109"/>
                      <a:pt x="11" y="106"/>
                      <a:pt x="14" y="105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3" y="87"/>
                    </a:cubicBezTo>
                    <a:cubicBezTo>
                      <a:pt x="46" y="87"/>
                      <a:pt x="49" y="88"/>
                      <a:pt x="51" y="91"/>
                    </a:cubicBezTo>
                    <a:cubicBezTo>
                      <a:pt x="52" y="92"/>
                      <a:pt x="52" y="94"/>
                      <a:pt x="52" y="96"/>
                    </a:cubicBezTo>
                    <a:cubicBezTo>
                      <a:pt x="52" y="99"/>
                      <a:pt x="51" y="102"/>
                      <a:pt x="48" y="104"/>
                    </a:cubicBezTo>
                    <a:close/>
                    <a:moveTo>
                      <a:pt x="113" y="74"/>
                    </a:moveTo>
                    <a:cubicBezTo>
                      <a:pt x="96" y="74"/>
                      <a:pt x="83" y="61"/>
                      <a:pt x="83" y="44"/>
                    </a:cubicBezTo>
                    <a:cubicBezTo>
                      <a:pt x="83" y="27"/>
                      <a:pt x="96" y="14"/>
                      <a:pt x="113" y="14"/>
                    </a:cubicBezTo>
                    <a:cubicBezTo>
                      <a:pt x="130" y="14"/>
                      <a:pt x="143" y="27"/>
                      <a:pt x="143" y="44"/>
                    </a:cubicBezTo>
                    <a:cubicBezTo>
                      <a:pt x="143" y="61"/>
                      <a:pt x="130" y="74"/>
                      <a:pt x="11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506FBB7-3A21-4A5A-AAC7-77416F331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855" y="1150869"/>
                <a:ext cx="136525" cy="66675"/>
              </a:xfrm>
              <a:custGeom>
                <a:avLst/>
                <a:gdLst>
                  <a:gd name="T0" fmla="*/ 34 w 36"/>
                  <a:gd name="T1" fmla="*/ 0 h 18"/>
                  <a:gd name="T2" fmla="*/ 31 w 36"/>
                  <a:gd name="T3" fmla="*/ 2 h 18"/>
                  <a:gd name="T4" fmla="*/ 13 w 36"/>
                  <a:gd name="T5" fmla="*/ 13 h 18"/>
                  <a:gd name="T6" fmla="*/ 4 w 36"/>
                  <a:gd name="T7" fmla="*/ 11 h 18"/>
                  <a:gd name="T8" fmla="*/ 1 w 36"/>
                  <a:gd name="T9" fmla="*/ 12 h 18"/>
                  <a:gd name="T10" fmla="*/ 2 w 36"/>
                  <a:gd name="T11" fmla="*/ 15 h 18"/>
                  <a:gd name="T12" fmla="*/ 2 w 36"/>
                  <a:gd name="T13" fmla="*/ 15 h 18"/>
                  <a:gd name="T14" fmla="*/ 13 w 36"/>
                  <a:gd name="T15" fmla="*/ 18 h 18"/>
                  <a:gd name="T16" fmla="*/ 13 w 36"/>
                  <a:gd name="T17" fmla="*/ 18 h 18"/>
                  <a:gd name="T18" fmla="*/ 36 w 36"/>
                  <a:gd name="T19" fmla="*/ 3 h 18"/>
                  <a:gd name="T20" fmla="*/ 34 w 3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cubicBezTo>
                      <a:pt x="33" y="0"/>
                      <a:pt x="31" y="0"/>
                      <a:pt x="31" y="2"/>
                    </a:cubicBezTo>
                    <a:cubicBezTo>
                      <a:pt x="28" y="8"/>
                      <a:pt x="21" y="13"/>
                      <a:pt x="13" y="13"/>
                    </a:cubicBezTo>
                    <a:cubicBezTo>
                      <a:pt x="10" y="13"/>
                      <a:pt x="7" y="12"/>
                      <a:pt x="4" y="11"/>
                    </a:cubicBezTo>
                    <a:cubicBezTo>
                      <a:pt x="3" y="10"/>
                      <a:pt x="1" y="11"/>
                      <a:pt x="1" y="12"/>
                    </a:cubicBezTo>
                    <a:cubicBezTo>
                      <a:pt x="0" y="13"/>
                      <a:pt x="1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6" y="17"/>
                      <a:pt x="9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3" y="18"/>
                      <a:pt x="32" y="12"/>
                      <a:pt x="36" y="3"/>
                    </a:cubicBezTo>
                    <a:cubicBezTo>
                      <a:pt x="36" y="2"/>
                      <a:pt x="35" y="1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14" name="Freeform 375">
              <a:extLst>
                <a:ext uri="{FF2B5EF4-FFF2-40B4-BE49-F238E27FC236}">
                  <a16:creationId xmlns:a16="http://schemas.microsoft.com/office/drawing/2014/main" id="{F8BEF4F0-DF25-4662-B9F6-4C4E40968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374" y="1646845"/>
              <a:ext cx="534143" cy="512916"/>
            </a:xfrm>
            <a:custGeom>
              <a:avLst/>
              <a:gdLst>
                <a:gd name="T0" fmla="*/ 32 w 64"/>
                <a:gd name="T1" fmla="*/ 9 h 61"/>
                <a:gd name="T2" fmla="*/ 22 w 64"/>
                <a:gd name="T3" fmla="*/ 20 h 61"/>
                <a:gd name="T4" fmla="*/ 21 w 64"/>
                <a:gd name="T5" fmla="*/ 46 h 61"/>
                <a:gd name="T6" fmla="*/ 29 w 64"/>
                <a:gd name="T7" fmla="*/ 46 h 61"/>
                <a:gd name="T8" fmla="*/ 29 w 64"/>
                <a:gd name="T9" fmla="*/ 36 h 61"/>
                <a:gd name="T10" fmla="*/ 34 w 64"/>
                <a:gd name="T11" fmla="*/ 36 h 61"/>
                <a:gd name="T12" fmla="*/ 35 w 64"/>
                <a:gd name="T13" fmla="*/ 46 h 61"/>
                <a:gd name="T14" fmla="*/ 42 w 64"/>
                <a:gd name="T15" fmla="*/ 46 h 61"/>
                <a:gd name="T16" fmla="*/ 41 w 64"/>
                <a:gd name="T17" fmla="*/ 20 h 61"/>
                <a:gd name="T18" fmla="*/ 32 w 64"/>
                <a:gd name="T19" fmla="*/ 9 h 61"/>
                <a:gd name="T20" fmla="*/ 35 w 64"/>
                <a:gd name="T21" fmla="*/ 54 h 61"/>
                <a:gd name="T22" fmla="*/ 35 w 64"/>
                <a:gd name="T23" fmla="*/ 61 h 61"/>
                <a:gd name="T24" fmla="*/ 28 w 64"/>
                <a:gd name="T25" fmla="*/ 61 h 61"/>
                <a:gd name="T26" fmla="*/ 28 w 64"/>
                <a:gd name="T27" fmla="*/ 54 h 61"/>
                <a:gd name="T28" fmla="*/ 18 w 64"/>
                <a:gd name="T29" fmla="*/ 54 h 61"/>
                <a:gd name="T30" fmla="*/ 19 w 64"/>
                <a:gd name="T31" fmla="*/ 59 h 61"/>
                <a:gd name="T32" fmla="*/ 19 w 64"/>
                <a:gd name="T33" fmla="*/ 61 h 61"/>
                <a:gd name="T34" fmla="*/ 17 w 64"/>
                <a:gd name="T35" fmla="*/ 61 h 61"/>
                <a:gd name="T36" fmla="*/ 3 w 64"/>
                <a:gd name="T37" fmla="*/ 61 h 61"/>
                <a:gd name="T38" fmla="*/ 1 w 64"/>
                <a:gd name="T39" fmla="*/ 61 h 61"/>
                <a:gd name="T40" fmla="*/ 1 w 64"/>
                <a:gd name="T41" fmla="*/ 59 h 61"/>
                <a:gd name="T42" fmla="*/ 3 w 64"/>
                <a:gd name="T43" fmla="*/ 45 h 61"/>
                <a:gd name="T44" fmla="*/ 12 w 64"/>
                <a:gd name="T45" fmla="*/ 37 h 61"/>
                <a:gd name="T46" fmla="*/ 15 w 64"/>
                <a:gd name="T47" fmla="*/ 18 h 61"/>
                <a:gd name="T48" fmla="*/ 30 w 64"/>
                <a:gd name="T49" fmla="*/ 1 h 61"/>
                <a:gd name="T50" fmla="*/ 32 w 64"/>
                <a:gd name="T51" fmla="*/ 0 h 61"/>
                <a:gd name="T52" fmla="*/ 33 w 64"/>
                <a:gd name="T53" fmla="*/ 1 h 61"/>
                <a:gd name="T54" fmla="*/ 49 w 64"/>
                <a:gd name="T55" fmla="*/ 18 h 61"/>
                <a:gd name="T56" fmla="*/ 51 w 64"/>
                <a:gd name="T57" fmla="*/ 37 h 61"/>
                <a:gd name="T58" fmla="*/ 61 w 64"/>
                <a:gd name="T59" fmla="*/ 45 h 61"/>
                <a:gd name="T60" fmla="*/ 63 w 64"/>
                <a:gd name="T61" fmla="*/ 59 h 61"/>
                <a:gd name="T62" fmla="*/ 63 w 64"/>
                <a:gd name="T63" fmla="*/ 61 h 61"/>
                <a:gd name="T64" fmla="*/ 61 w 64"/>
                <a:gd name="T65" fmla="*/ 61 h 61"/>
                <a:gd name="T66" fmla="*/ 47 w 64"/>
                <a:gd name="T67" fmla="*/ 61 h 61"/>
                <a:gd name="T68" fmla="*/ 45 w 64"/>
                <a:gd name="T69" fmla="*/ 61 h 61"/>
                <a:gd name="T70" fmla="*/ 45 w 64"/>
                <a:gd name="T71" fmla="*/ 59 h 61"/>
                <a:gd name="T72" fmla="*/ 45 w 64"/>
                <a:gd name="T73" fmla="*/ 54 h 61"/>
                <a:gd name="T74" fmla="*/ 35 w 64"/>
                <a:gd name="T75" fmla="*/ 54 h 61"/>
                <a:gd name="T76" fmla="*/ 50 w 64"/>
                <a:gd name="T77" fmla="*/ 47 h 61"/>
                <a:gd name="T78" fmla="*/ 49 w 64"/>
                <a:gd name="T79" fmla="*/ 57 h 61"/>
                <a:gd name="T80" fmla="*/ 59 w 64"/>
                <a:gd name="T81" fmla="*/ 57 h 61"/>
                <a:gd name="T82" fmla="*/ 57 w 64"/>
                <a:gd name="T83" fmla="*/ 47 h 61"/>
                <a:gd name="T84" fmla="*/ 51 w 64"/>
                <a:gd name="T85" fmla="*/ 41 h 61"/>
                <a:gd name="T86" fmla="*/ 50 w 64"/>
                <a:gd name="T87" fmla="*/ 47 h 61"/>
                <a:gd name="T88" fmla="*/ 15 w 64"/>
                <a:gd name="T89" fmla="*/ 57 h 61"/>
                <a:gd name="T90" fmla="*/ 14 w 64"/>
                <a:gd name="T91" fmla="*/ 49 h 61"/>
                <a:gd name="T92" fmla="*/ 13 w 64"/>
                <a:gd name="T93" fmla="*/ 41 h 61"/>
                <a:gd name="T94" fmla="*/ 6 w 64"/>
                <a:gd name="T95" fmla="*/ 47 h 61"/>
                <a:gd name="T96" fmla="*/ 4 w 64"/>
                <a:gd name="T97" fmla="*/ 57 h 61"/>
                <a:gd name="T98" fmla="*/ 15 w 64"/>
                <a:gd name="T99" fmla="*/ 57 h 61"/>
                <a:gd name="T100" fmla="*/ 32 w 64"/>
                <a:gd name="T101" fmla="*/ 22 h 61"/>
                <a:gd name="T102" fmla="*/ 37 w 64"/>
                <a:gd name="T103" fmla="*/ 27 h 61"/>
                <a:gd name="T104" fmla="*/ 32 w 64"/>
                <a:gd name="T105" fmla="*/ 32 h 61"/>
                <a:gd name="T106" fmla="*/ 27 w 64"/>
                <a:gd name="T107" fmla="*/ 27 h 61"/>
                <a:gd name="T108" fmla="*/ 32 w 64"/>
                <a:gd name="T109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61">
                  <a:moveTo>
                    <a:pt x="32" y="9"/>
                  </a:moveTo>
                  <a:cubicBezTo>
                    <a:pt x="27" y="11"/>
                    <a:pt x="24" y="15"/>
                    <a:pt x="22" y="20"/>
                  </a:cubicBezTo>
                  <a:cubicBezTo>
                    <a:pt x="20" y="27"/>
                    <a:pt x="20" y="35"/>
                    <a:pt x="21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1" y="36"/>
                    <a:pt x="32" y="36"/>
                    <a:pt x="34" y="36"/>
                  </a:cubicBezTo>
                  <a:cubicBezTo>
                    <a:pt x="34" y="40"/>
                    <a:pt x="34" y="43"/>
                    <a:pt x="35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35"/>
                    <a:pt x="43" y="27"/>
                    <a:pt x="41" y="20"/>
                  </a:cubicBezTo>
                  <a:cubicBezTo>
                    <a:pt x="40" y="15"/>
                    <a:pt x="36" y="11"/>
                    <a:pt x="32" y="9"/>
                  </a:cubicBezTo>
                  <a:close/>
                  <a:moveTo>
                    <a:pt x="35" y="54"/>
                  </a:moveTo>
                  <a:cubicBezTo>
                    <a:pt x="35" y="56"/>
                    <a:pt x="35" y="58"/>
                    <a:pt x="35" y="61"/>
                  </a:cubicBezTo>
                  <a:cubicBezTo>
                    <a:pt x="33" y="61"/>
                    <a:pt x="30" y="61"/>
                    <a:pt x="28" y="61"/>
                  </a:cubicBezTo>
                  <a:cubicBezTo>
                    <a:pt x="28" y="58"/>
                    <a:pt x="28" y="56"/>
                    <a:pt x="2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4"/>
                    <a:pt x="1" y="49"/>
                    <a:pt x="3" y="45"/>
                  </a:cubicBezTo>
                  <a:cubicBezTo>
                    <a:pt x="5" y="42"/>
                    <a:pt x="8" y="39"/>
                    <a:pt x="12" y="37"/>
                  </a:cubicBezTo>
                  <a:cubicBezTo>
                    <a:pt x="12" y="29"/>
                    <a:pt x="13" y="23"/>
                    <a:pt x="15" y="18"/>
                  </a:cubicBezTo>
                  <a:cubicBezTo>
                    <a:pt x="17" y="9"/>
                    <a:pt x="23" y="4"/>
                    <a:pt x="30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4"/>
                    <a:pt x="46" y="9"/>
                    <a:pt x="49" y="18"/>
                  </a:cubicBezTo>
                  <a:cubicBezTo>
                    <a:pt x="51" y="23"/>
                    <a:pt x="51" y="29"/>
                    <a:pt x="51" y="37"/>
                  </a:cubicBezTo>
                  <a:cubicBezTo>
                    <a:pt x="55" y="39"/>
                    <a:pt x="59" y="42"/>
                    <a:pt x="61" y="45"/>
                  </a:cubicBezTo>
                  <a:cubicBezTo>
                    <a:pt x="63" y="49"/>
                    <a:pt x="64" y="54"/>
                    <a:pt x="63" y="59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35" y="54"/>
                    <a:pt x="35" y="54"/>
                    <a:pt x="35" y="54"/>
                  </a:cubicBezTo>
                  <a:close/>
                  <a:moveTo>
                    <a:pt x="50" y="47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3"/>
                    <a:pt x="59" y="50"/>
                    <a:pt x="57" y="47"/>
                  </a:cubicBezTo>
                  <a:cubicBezTo>
                    <a:pt x="56" y="45"/>
                    <a:pt x="54" y="43"/>
                    <a:pt x="51" y="41"/>
                  </a:cubicBezTo>
                  <a:cubicBezTo>
                    <a:pt x="51" y="43"/>
                    <a:pt x="50" y="45"/>
                    <a:pt x="50" y="47"/>
                  </a:cubicBezTo>
                  <a:close/>
                  <a:moveTo>
                    <a:pt x="15" y="57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13" y="46"/>
                    <a:pt x="13" y="43"/>
                    <a:pt x="13" y="41"/>
                  </a:cubicBezTo>
                  <a:cubicBezTo>
                    <a:pt x="10" y="43"/>
                    <a:pt x="8" y="45"/>
                    <a:pt x="6" y="47"/>
                  </a:cubicBezTo>
                  <a:cubicBezTo>
                    <a:pt x="5" y="50"/>
                    <a:pt x="4" y="53"/>
                    <a:pt x="4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32" y="22"/>
                  </a:moveTo>
                  <a:cubicBezTo>
                    <a:pt x="35" y="22"/>
                    <a:pt x="37" y="24"/>
                    <a:pt x="37" y="27"/>
                  </a:cubicBezTo>
                  <a:cubicBezTo>
                    <a:pt x="37" y="30"/>
                    <a:pt x="35" y="32"/>
                    <a:pt x="32" y="32"/>
                  </a:cubicBezTo>
                  <a:cubicBezTo>
                    <a:pt x="29" y="32"/>
                    <a:pt x="27" y="30"/>
                    <a:pt x="27" y="27"/>
                  </a:cubicBezTo>
                  <a:cubicBezTo>
                    <a:pt x="27" y="24"/>
                    <a:pt x="29" y="22"/>
                    <a:pt x="32" y="22"/>
                  </a:cubicBezTo>
                  <a:close/>
                </a:path>
              </a:pathLst>
            </a:custGeom>
            <a:solidFill>
              <a:srgbClr val="AED30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grpSp>
          <p:nvGrpSpPr>
            <p:cNvPr id="15" name="组合 19">
              <a:extLst>
                <a:ext uri="{FF2B5EF4-FFF2-40B4-BE49-F238E27FC236}">
                  <a16:creationId xmlns:a16="http://schemas.microsoft.com/office/drawing/2014/main" id="{A0479B00-72A5-4981-A3B3-B18C0B0FA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5936" y="3528689"/>
              <a:ext cx="600527" cy="467599"/>
              <a:chOff x="4265839" y="-1204913"/>
              <a:chExt cx="809399" cy="630238"/>
            </a:xfrm>
            <a:solidFill>
              <a:srgbClr val="AED30B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E381F36-FA46-4B6D-B0E5-415A0421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400" y="-954088"/>
                <a:ext cx="676275" cy="222250"/>
              </a:xfrm>
              <a:custGeom>
                <a:avLst/>
                <a:gdLst>
                  <a:gd name="T0" fmla="*/ 159 w 180"/>
                  <a:gd name="T1" fmla="*/ 17 h 59"/>
                  <a:gd name="T2" fmla="*/ 96 w 180"/>
                  <a:gd name="T3" fmla="*/ 17 h 59"/>
                  <a:gd name="T4" fmla="*/ 96 w 180"/>
                  <a:gd name="T5" fmla="*/ 7 h 59"/>
                  <a:gd name="T6" fmla="*/ 90 w 180"/>
                  <a:gd name="T7" fmla="*/ 0 h 59"/>
                  <a:gd name="T8" fmla="*/ 84 w 180"/>
                  <a:gd name="T9" fmla="*/ 7 h 59"/>
                  <a:gd name="T10" fmla="*/ 84 w 180"/>
                  <a:gd name="T11" fmla="*/ 17 h 59"/>
                  <a:gd name="T12" fmla="*/ 21 w 180"/>
                  <a:gd name="T13" fmla="*/ 17 h 59"/>
                  <a:gd name="T14" fmla="*/ 0 w 180"/>
                  <a:gd name="T15" fmla="*/ 38 h 59"/>
                  <a:gd name="T16" fmla="*/ 0 w 180"/>
                  <a:gd name="T17" fmla="*/ 52 h 59"/>
                  <a:gd name="T18" fmla="*/ 6 w 180"/>
                  <a:gd name="T19" fmla="*/ 59 h 59"/>
                  <a:gd name="T20" fmla="*/ 13 w 180"/>
                  <a:gd name="T21" fmla="*/ 52 h 59"/>
                  <a:gd name="T22" fmla="*/ 13 w 180"/>
                  <a:gd name="T23" fmla="*/ 38 h 59"/>
                  <a:gd name="T24" fmla="*/ 21 w 180"/>
                  <a:gd name="T25" fmla="*/ 30 h 59"/>
                  <a:gd name="T26" fmla="*/ 84 w 180"/>
                  <a:gd name="T27" fmla="*/ 30 h 59"/>
                  <a:gd name="T28" fmla="*/ 84 w 180"/>
                  <a:gd name="T29" fmla="*/ 47 h 59"/>
                  <a:gd name="T30" fmla="*/ 90 w 180"/>
                  <a:gd name="T31" fmla="*/ 53 h 59"/>
                  <a:gd name="T32" fmla="*/ 96 w 180"/>
                  <a:gd name="T33" fmla="*/ 47 h 59"/>
                  <a:gd name="T34" fmla="*/ 96 w 180"/>
                  <a:gd name="T35" fmla="*/ 30 h 59"/>
                  <a:gd name="T36" fmla="*/ 159 w 180"/>
                  <a:gd name="T37" fmla="*/ 30 h 59"/>
                  <a:gd name="T38" fmla="*/ 168 w 180"/>
                  <a:gd name="T39" fmla="*/ 38 h 59"/>
                  <a:gd name="T40" fmla="*/ 168 w 180"/>
                  <a:gd name="T41" fmla="*/ 52 h 59"/>
                  <a:gd name="T42" fmla="*/ 174 w 180"/>
                  <a:gd name="T43" fmla="*/ 59 h 59"/>
                  <a:gd name="T44" fmla="*/ 180 w 180"/>
                  <a:gd name="T45" fmla="*/ 52 h 59"/>
                  <a:gd name="T46" fmla="*/ 180 w 180"/>
                  <a:gd name="T47" fmla="*/ 38 h 59"/>
                  <a:gd name="T48" fmla="*/ 159 w 180"/>
                  <a:gd name="T49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59">
                    <a:moveTo>
                      <a:pt x="159" y="17"/>
                    </a:move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4" y="0"/>
                      <a:pt x="90" y="0"/>
                    </a:cubicBezTo>
                    <a:cubicBezTo>
                      <a:pt x="87" y="0"/>
                      <a:pt x="84" y="3"/>
                      <a:pt x="84" y="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9" y="17"/>
                      <a:pt x="0" y="27"/>
                      <a:pt x="0" y="3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6"/>
                      <a:pt x="3" y="59"/>
                      <a:pt x="6" y="59"/>
                    </a:cubicBezTo>
                    <a:cubicBezTo>
                      <a:pt x="10" y="59"/>
                      <a:pt x="13" y="56"/>
                      <a:pt x="13" y="52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4"/>
                      <a:pt x="16" y="30"/>
                      <a:pt x="21" y="3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51"/>
                      <a:pt x="87" y="53"/>
                      <a:pt x="90" y="53"/>
                    </a:cubicBezTo>
                    <a:cubicBezTo>
                      <a:pt x="94" y="53"/>
                      <a:pt x="96" y="51"/>
                      <a:pt x="96" y="47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64" y="30"/>
                      <a:pt x="168" y="34"/>
                      <a:pt x="168" y="38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6"/>
                      <a:pt x="170" y="59"/>
                      <a:pt x="174" y="59"/>
                    </a:cubicBezTo>
                    <a:cubicBezTo>
                      <a:pt x="177" y="59"/>
                      <a:pt x="180" y="56"/>
                      <a:pt x="180" y="52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27"/>
                      <a:pt x="171" y="17"/>
                      <a:pt x="15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FF5CA91D-C547-4B8E-B70D-280AF8725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839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ACC06C30-B8C0-430C-9A12-DA72BFE42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02AD0E40-5E4B-47CD-9DFF-267E9AC7E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688" y="-706438"/>
                <a:ext cx="209550" cy="131763"/>
              </a:xfrm>
              <a:custGeom>
                <a:avLst/>
                <a:gdLst>
                  <a:gd name="T0" fmla="*/ 0 w 56"/>
                  <a:gd name="T1" fmla="*/ 25 h 35"/>
                  <a:gd name="T2" fmla="*/ 12 w 56"/>
                  <a:gd name="T3" fmla="*/ 35 h 35"/>
                  <a:gd name="T4" fmla="*/ 44 w 56"/>
                  <a:gd name="T5" fmla="*/ 35 h 35"/>
                  <a:gd name="T6" fmla="*/ 56 w 56"/>
                  <a:gd name="T7" fmla="*/ 25 h 35"/>
                  <a:gd name="T8" fmla="*/ 56 w 56"/>
                  <a:gd name="T9" fmla="*/ 10 h 35"/>
                  <a:gd name="T10" fmla="*/ 44 w 56"/>
                  <a:gd name="T11" fmla="*/ 0 h 35"/>
                  <a:gd name="T12" fmla="*/ 12 w 56"/>
                  <a:gd name="T13" fmla="*/ 0 h 35"/>
                  <a:gd name="T14" fmla="*/ 0 w 56"/>
                  <a:gd name="T15" fmla="*/ 10 h 35"/>
                  <a:gd name="T16" fmla="*/ 0 w 56"/>
                  <a:gd name="T1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5">
                    <a:moveTo>
                      <a:pt x="0" y="25"/>
                    </a:moveTo>
                    <a:cubicBezTo>
                      <a:pt x="0" y="31"/>
                      <a:pt x="5" y="35"/>
                      <a:pt x="1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51" y="35"/>
                      <a:pt x="56" y="31"/>
                      <a:pt x="56" y="25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642EB15E-A419-43A4-9E6F-7998C621C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501" y="-1204913"/>
                <a:ext cx="390525" cy="228600"/>
              </a:xfrm>
              <a:custGeom>
                <a:avLst/>
                <a:gdLst>
                  <a:gd name="T0" fmla="*/ 104 w 104"/>
                  <a:gd name="T1" fmla="*/ 49 h 61"/>
                  <a:gd name="T2" fmla="*/ 90 w 104"/>
                  <a:gd name="T3" fmla="*/ 61 h 61"/>
                  <a:gd name="T4" fmla="*/ 14 w 104"/>
                  <a:gd name="T5" fmla="*/ 61 h 61"/>
                  <a:gd name="T6" fmla="*/ 0 w 104"/>
                  <a:gd name="T7" fmla="*/ 49 h 61"/>
                  <a:gd name="T8" fmla="*/ 0 w 104"/>
                  <a:gd name="T9" fmla="*/ 12 h 61"/>
                  <a:gd name="T10" fmla="*/ 14 w 104"/>
                  <a:gd name="T11" fmla="*/ 0 h 61"/>
                  <a:gd name="T12" fmla="*/ 90 w 104"/>
                  <a:gd name="T13" fmla="*/ 0 h 61"/>
                  <a:gd name="T14" fmla="*/ 104 w 104"/>
                  <a:gd name="T15" fmla="*/ 12 h 61"/>
                  <a:gd name="T16" fmla="*/ 104 w 104"/>
                  <a:gd name="T17" fmla="*/ 4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61">
                    <a:moveTo>
                      <a:pt x="104" y="49"/>
                    </a:moveTo>
                    <a:cubicBezTo>
                      <a:pt x="104" y="56"/>
                      <a:pt x="98" y="61"/>
                      <a:pt x="90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6" y="61"/>
                      <a:pt x="0" y="56"/>
                      <a:pt x="0" y="4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8" y="0"/>
                      <a:pt x="104" y="5"/>
                      <a:pt x="104" y="12"/>
                    </a:cubicBezTo>
                    <a:cubicBezTo>
                      <a:pt x="104" y="49"/>
                      <a:pt x="104" y="49"/>
                      <a:pt x="104" y="4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42866E82-6EDB-4594-8D3A-943B7BAFFA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0719" y="1850726"/>
              <a:ext cx="2618577" cy="205312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lvl="1" indent="0" algn="just"/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本會將於</a:t>
              </a:r>
              <a:r>
                <a:rPr lang="en-US" altLang="zh-TW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月下旬發文調查，欲辦理集體報名者請務必於</a:t>
              </a:r>
              <a:r>
                <a:rPr lang="en-US" altLang="zh-TW" sz="22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113.03.01</a:t>
              </a:r>
              <a:r>
                <a:rPr lang="zh-TW" altLang="en-US" sz="22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</a:t>
              </a:r>
              <a:r>
                <a:rPr lang="en-US" altLang="zh-TW" sz="22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113.03.05</a:t>
              </a:r>
              <a:r>
                <a:rPr lang="zh-TW" altLang="en-US" sz="2200" dirty="0"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至本會網站登記。</a:t>
              </a:r>
              <a:endParaRPr lang="en-US" altLang="zh-TW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 indent="0" algn="just"/>
              <a:endParaRPr lang="zh-TW" altLang="en-US" sz="22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endParaRPr>
            </a:p>
            <a:p>
              <a:pPr marL="0" lvl="1" indent="0"/>
              <a:r>
                <a:rPr lang="zh-TW" altLang="en-US" sz="22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有登錄「參加集體報名」學校，方能進行「確認報名資料」功能。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A9611D7-4543-4103-9309-A28114DDFC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86738" y="3309797"/>
              <a:ext cx="2618577" cy="90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just"/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學校如有進修部，且係日間部及進修部分開報名學科能力測驗者，應與日間部分開辦理集體報名。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2DBD310-0143-49D9-80C7-311AE440CD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64878" y="1072947"/>
              <a:ext cx="2618577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0" rIns="91419" bIns="45710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lvl="0" algn="just"/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※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如有高三下轉</a:t>
              </a:r>
              <a:r>
                <a:rPr lang="en-US" altLang="zh-TW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復</a:t>
              </a:r>
              <a:r>
                <a:rPr lang="en-US" altLang="zh-TW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>
                  <a:solidFill>
                    <a:srgbClr val="3333FF"/>
                  </a:solidFill>
                  <a:latin typeface="標楷體" pitchFamily="65" charset="-120"/>
                  <a:ea typeface="標楷體" pitchFamily="65" charset="-120"/>
                </a:rPr>
                <a:t>學生或已畢業生欲參加學校集體報名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時，請填寫集報系統中「各式檔案下載」之「高三下轉復學暨非應屆學生明細表</a:t>
              </a:r>
              <a:r>
                <a:rPr lang="zh-TW" altLang="zh-TW" sz="2000" b="1" dirty="0">
                  <a:latin typeface="標楷體" pitchFamily="65" charset="-120"/>
                  <a:ea typeface="標楷體" pitchFamily="65" charset="-120"/>
                </a:rPr>
                <a:t>」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，並傳真本會</a:t>
              </a:r>
              <a:r>
                <a:rPr lang="en-US" altLang="en-US" sz="20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該生報名學測已由貴校集報者免填</a:t>
              </a:r>
              <a:r>
                <a:rPr lang="en-US" altLang="en-US" sz="2000" b="1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或可輔導其參加個別報名。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07BBF89-E494-453A-8657-4E3DF42E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981" y="2738789"/>
            <a:ext cx="2089545" cy="2098287"/>
          </a:xfrm>
          <a:prstGeom prst="rect">
            <a:avLst/>
          </a:prstGeom>
        </p:spPr>
      </p:pic>
      <p:sp>
        <p:nvSpPr>
          <p:cNvPr id="4" name="Rectangle 50"/>
          <p:cNvSpPr txBox="1">
            <a:spLocks noChangeArrowheads="1"/>
          </p:cNvSpPr>
          <p:nvPr/>
        </p:nvSpPr>
        <p:spPr bwMode="auto">
          <a:xfrm>
            <a:off x="1938339" y="287529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</a:p>
        </p:txBody>
      </p:sp>
      <p:sp>
        <p:nvSpPr>
          <p:cNvPr id="5" name="矩形 47">
            <a:extLst>
              <a:ext uri="{FF2B5EF4-FFF2-40B4-BE49-F238E27FC236}">
                <a16:creationId xmlns:a16="http://schemas.microsoft.com/office/drawing/2014/main" id="{88349EEA-0D26-44FD-B218-F352A5B0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0" y="1342170"/>
            <a:ext cx="9972705" cy="461657"/>
          </a:xfrm>
          <a:prstGeom prst="homePlate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91431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just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校系參採檢定、篩選及採計之學測科目至多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科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7710FBC7-688C-42EB-97C6-2362BBFE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82" y="4107750"/>
            <a:ext cx="7583629" cy="461657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72000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+mn-ea"/>
                <a:ea typeface="+mn-ea"/>
              </a:rPr>
              <a:t>有下列任一情形者，不得參加第一階段篩選</a:t>
            </a:r>
          </a:p>
        </p:txBody>
      </p:sp>
      <p:sp>
        <p:nvSpPr>
          <p:cNvPr id="9" name="TextBox 130">
            <a:extLst>
              <a:ext uri="{FF2B5EF4-FFF2-40B4-BE49-F238E27FC236}">
                <a16:creationId xmlns:a16="http://schemas.microsoft.com/office/drawing/2014/main" id="{C4B8B916-9F3B-45E2-859E-CB3890F15E42}"/>
              </a:ext>
            </a:extLst>
          </p:cNvPr>
          <p:cNvSpPr txBox="1"/>
          <p:nvPr/>
        </p:nvSpPr>
        <p:spPr>
          <a:xfrm>
            <a:off x="724051" y="1890176"/>
            <a:ext cx="7390720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學科能力測驗「數學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」、「數學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於規則中僅計為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科。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A61288D8-2F6A-4655-AFA2-85D713AD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07" y="2505510"/>
            <a:ext cx="8775601" cy="470570"/>
          </a:xfrm>
          <a:prstGeom prst="homePlate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91431" tIns="45716" rIns="91431" bIns="45716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atinLnBrk="1">
              <a:lnSpc>
                <a:spcPct val="110000"/>
              </a:lnSpc>
              <a:spcBef>
                <a:spcPct val="0"/>
              </a:spcBef>
              <a:buClr>
                <a:srgbClr val="384DC0"/>
              </a:buClr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考生需先通過</a:t>
            </a:r>
            <a:r>
              <a:rPr lang="zh-TW" altLang="en-US" sz="24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檢定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篩選，才能參加次項之</a:t>
            </a:r>
            <a:r>
              <a:rPr lang="zh-TW" altLang="en-US" sz="2400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倍率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篩選。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TextBox 130">
            <a:extLst>
              <a:ext uri="{FF2B5EF4-FFF2-40B4-BE49-F238E27FC236}">
                <a16:creationId xmlns:a16="http://schemas.microsoft.com/office/drawing/2014/main" id="{6A214F19-5DDC-4C53-8060-D78F4401C351}"/>
              </a:ext>
            </a:extLst>
          </p:cNvPr>
          <p:cNvSpPr txBox="1"/>
          <p:nvPr/>
        </p:nvSpPr>
        <p:spPr>
          <a:xfrm>
            <a:off x="714981" y="3054468"/>
            <a:ext cx="8791327" cy="92333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校系如同時將學科能力測驗「數學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」、「數學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」訂為其檢定科目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考生僅需通過「數學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A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」或「數學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B</a:t>
            </a:r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</a:rPr>
              <a:t>」其中一科之檢定標準。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篩選倍率由高至低，依次篩選。</a:t>
            </a:r>
            <a:endParaRPr lang="ko-KR" altLang="en-US" dirty="0"/>
          </a:p>
        </p:txBody>
      </p:sp>
      <p:sp>
        <p:nvSpPr>
          <p:cNvPr id="26" name="TextBox 130">
            <a:extLst>
              <a:ext uri="{FF2B5EF4-FFF2-40B4-BE49-F238E27FC236}">
                <a16:creationId xmlns:a16="http://schemas.microsoft.com/office/drawing/2014/main" id="{6CDB2DC0-4B1E-482F-85AC-C7979C793D46}"/>
              </a:ext>
            </a:extLst>
          </p:cNvPr>
          <p:cNvSpPr txBox="1"/>
          <p:nvPr/>
        </p:nvSpPr>
        <p:spPr>
          <a:xfrm>
            <a:off x="719672" y="4680443"/>
            <a:ext cx="7578939" cy="14875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校系要求檢定、倍率篩選及採計之學科能力測驗科目成績總和為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零級分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缺考、未報考成績以零級分計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285750" lvl="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</a:t>
            </a:r>
            <a: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檢定、倍率篩選或採計</a:t>
            </a:r>
            <a: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之術科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考試</a:t>
            </a:r>
            <a:r>
              <a:rPr lang="zh-TW" altLang="zh-TW" dirty="0">
                <a:solidFill>
                  <a:srgbClr val="3333FF"/>
                </a:solidFill>
                <a:latin typeface="標楷體" panose="03000509000000000000" pitchFamily="65" charset="-120"/>
              </a:rPr>
              <a:t>項目為零分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缺考</a:t>
            </a:r>
            <a:r>
              <a:rPr lang="zh-TW" altLang="zh-TW" dirty="0">
                <a:latin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</a:rPr>
              <a:t>未報考成績以零分計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</a:rPr>
              <a:t>校系要求須參加術科考試卻未參加術科考試或主修樂器別不符。</a:t>
            </a:r>
            <a:endParaRPr lang="zh-TW" altLang="en-US" dirty="0">
              <a:latin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75F891C-47CC-4318-8CC4-047C6C6F9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859" y="4899804"/>
            <a:ext cx="1473446" cy="14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65879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86" row="0">
    <wetp:webextensionref xmlns:r="http://schemas.openxmlformats.org/officeDocument/2006/relationships" r:id="rId1"/>
  </wetp:taskpane>
  <wetp:taskpane dockstate="right" visibility="0" width="386" row="1">
    <wetp:webextensionref xmlns:r="http://schemas.openxmlformats.org/officeDocument/2006/relationships" r:id="rId2"/>
  </wetp:taskpane>
  <wetp:taskpane dockstate="right" visibility="0" width="386" row="2">
    <wetp:webextensionref xmlns:r="http://schemas.openxmlformats.org/officeDocument/2006/relationships" r:id="rId3"/>
  </wetp:taskpane>
  <wetp:taskpane dockstate="right" visibility="0" width="386" row="3">
    <wetp:webextensionref xmlns:r="http://schemas.openxmlformats.org/officeDocument/2006/relationships" r:id="rId4"/>
  </wetp:taskpane>
  <wetp:taskpane dockstate="right" visibility="0" width="386" row="4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14A50A50-EFDA-4A02-908E-751E5916D072}">
  <we:reference id="wa104380121" version="2.0.0.0" store="zh-TW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D47DB99-FF35-484D-9C5D-A1C92B046421}">
  <we:reference id="wa104379279" version="2.1.0.0" store="zh-TW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03E6D8C-513E-4A6F-9CC0-5D910ABCB25D}">
  <we:reference id="wa104380907" version="3.0.0.0" store="zh-TW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0186E0E9-16DB-481B-99C7-7D3EAA07521E}">
  <we:reference id="wa104379997" version="2.0.0.0" store="zh-TW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76137A52-FF59-4908-8987-707D9F24719B}">
  <we:reference id="wa104381139" version="1.0.0.0" store="zh-TW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7438</TotalTime>
  <Words>3282</Words>
  <Application>Microsoft Office PowerPoint</Application>
  <PresentationFormat>寬螢幕</PresentationFormat>
  <Paragraphs>290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43" baseType="lpstr">
      <vt:lpstr>바탕</vt:lpstr>
      <vt:lpstr>FZHei-B01S</vt:lpstr>
      <vt:lpstr>方正姚体</vt:lpstr>
      <vt:lpstr>HY견고딕</vt:lpstr>
      <vt:lpstr>Lato Regular</vt:lpstr>
      <vt:lpstr>微软雅黑</vt:lpstr>
      <vt:lpstr>宋体</vt:lpstr>
      <vt:lpstr>細明體</vt:lpstr>
      <vt:lpstr>微軟正黑體</vt:lpstr>
      <vt:lpstr>新細明體</vt:lpstr>
      <vt:lpstr>標楷體</vt:lpstr>
      <vt:lpstr>한컴전용_돋움</vt:lpstr>
      <vt:lpstr>Agency FB</vt:lpstr>
      <vt:lpstr>Arial</vt:lpstr>
      <vt:lpstr>Arial Rounded MT Bold</vt:lpstr>
      <vt:lpstr>Calibri</vt:lpstr>
      <vt:lpstr>Century Gothic</vt:lpstr>
      <vt:lpstr>Rockwell</vt:lpstr>
      <vt:lpstr>Rockwell Condensed</vt:lpstr>
      <vt:lpstr>Segoe UI</vt:lpstr>
      <vt:lpstr>Times New Roman</vt:lpstr>
      <vt:lpstr>Trebuchet MS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fanglan</dc:creator>
  <cp:lastModifiedBy>user</cp:lastModifiedBy>
  <cp:revision>562</cp:revision>
  <cp:lastPrinted>2023-10-02T01:52:46Z</cp:lastPrinted>
  <dcterms:created xsi:type="dcterms:W3CDTF">2019-01-03T09:02:00Z</dcterms:created>
  <dcterms:modified xsi:type="dcterms:W3CDTF">2024-02-20T04:30:13Z</dcterms:modified>
</cp:coreProperties>
</file>