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84" r:id="rId1"/>
    <p:sldMasterId id="2147484008" r:id="rId2"/>
  </p:sldMasterIdLst>
  <p:notesMasterIdLst>
    <p:notesMasterId r:id="rId58"/>
  </p:notesMasterIdLst>
  <p:handoutMasterIdLst>
    <p:handoutMasterId r:id="rId59"/>
  </p:handoutMasterIdLst>
  <p:sldIdLst>
    <p:sldId id="300" r:id="rId3"/>
    <p:sldId id="341" r:id="rId4"/>
    <p:sldId id="362" r:id="rId5"/>
    <p:sldId id="310" r:id="rId6"/>
    <p:sldId id="412" r:id="rId7"/>
    <p:sldId id="413" r:id="rId8"/>
    <p:sldId id="414" r:id="rId9"/>
    <p:sldId id="415" r:id="rId10"/>
    <p:sldId id="416" r:id="rId11"/>
    <p:sldId id="417" r:id="rId12"/>
    <p:sldId id="418" r:id="rId13"/>
    <p:sldId id="419" r:id="rId14"/>
    <p:sldId id="420" r:id="rId15"/>
    <p:sldId id="421" r:id="rId16"/>
    <p:sldId id="422" r:id="rId17"/>
    <p:sldId id="423" r:id="rId18"/>
    <p:sldId id="424" r:id="rId19"/>
    <p:sldId id="425" r:id="rId20"/>
    <p:sldId id="426" r:id="rId21"/>
    <p:sldId id="464" r:id="rId22"/>
    <p:sldId id="463" r:id="rId23"/>
    <p:sldId id="427" r:id="rId24"/>
    <p:sldId id="428" r:id="rId25"/>
    <p:sldId id="429" r:id="rId26"/>
    <p:sldId id="430" r:id="rId27"/>
    <p:sldId id="431" r:id="rId28"/>
    <p:sldId id="432" r:id="rId29"/>
    <p:sldId id="433" r:id="rId30"/>
    <p:sldId id="438" r:id="rId31"/>
    <p:sldId id="434" r:id="rId32"/>
    <p:sldId id="435" r:id="rId33"/>
    <p:sldId id="439" r:id="rId34"/>
    <p:sldId id="440" r:id="rId35"/>
    <p:sldId id="441" r:id="rId36"/>
    <p:sldId id="442" r:id="rId37"/>
    <p:sldId id="443" r:id="rId38"/>
    <p:sldId id="444" r:id="rId39"/>
    <p:sldId id="446" r:id="rId40"/>
    <p:sldId id="447" r:id="rId41"/>
    <p:sldId id="448" r:id="rId42"/>
    <p:sldId id="450" r:id="rId43"/>
    <p:sldId id="449" r:id="rId44"/>
    <p:sldId id="451" r:id="rId45"/>
    <p:sldId id="452" r:id="rId46"/>
    <p:sldId id="453" r:id="rId47"/>
    <p:sldId id="454" r:id="rId48"/>
    <p:sldId id="456" r:id="rId49"/>
    <p:sldId id="458" r:id="rId50"/>
    <p:sldId id="457" r:id="rId51"/>
    <p:sldId id="459" r:id="rId52"/>
    <p:sldId id="460" r:id="rId53"/>
    <p:sldId id="461" r:id="rId54"/>
    <p:sldId id="466" r:id="rId55"/>
    <p:sldId id="462" r:id="rId56"/>
    <p:sldId id="411" r:id="rId57"/>
  </p:sldIdLst>
  <p:sldSz cx="9144000" cy="6858000" type="screen4x3"/>
  <p:notesSz cx="6797675" cy="992822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8B884950-29C9-445A-A1F2-F2DFE3439503}">
          <p14:sldIdLst>
            <p14:sldId id="300"/>
            <p14:sldId id="341"/>
            <p14:sldId id="362"/>
            <p14:sldId id="310"/>
            <p14:sldId id="412"/>
            <p14:sldId id="413"/>
            <p14:sldId id="414"/>
            <p14:sldId id="415"/>
            <p14:sldId id="416"/>
            <p14:sldId id="417"/>
            <p14:sldId id="418"/>
            <p14:sldId id="419"/>
            <p14:sldId id="420"/>
            <p14:sldId id="421"/>
            <p14:sldId id="422"/>
            <p14:sldId id="423"/>
            <p14:sldId id="424"/>
            <p14:sldId id="425"/>
            <p14:sldId id="426"/>
            <p14:sldId id="464"/>
            <p14:sldId id="463"/>
            <p14:sldId id="427"/>
            <p14:sldId id="428"/>
            <p14:sldId id="429"/>
            <p14:sldId id="430"/>
            <p14:sldId id="431"/>
            <p14:sldId id="432"/>
            <p14:sldId id="433"/>
            <p14:sldId id="438"/>
            <p14:sldId id="434"/>
            <p14:sldId id="435"/>
            <p14:sldId id="439"/>
            <p14:sldId id="440"/>
            <p14:sldId id="441"/>
            <p14:sldId id="442"/>
            <p14:sldId id="443"/>
            <p14:sldId id="444"/>
            <p14:sldId id="446"/>
            <p14:sldId id="447"/>
            <p14:sldId id="448"/>
            <p14:sldId id="450"/>
            <p14:sldId id="449"/>
            <p14:sldId id="451"/>
            <p14:sldId id="452"/>
            <p14:sldId id="453"/>
            <p14:sldId id="454"/>
            <p14:sldId id="456"/>
            <p14:sldId id="458"/>
            <p14:sldId id="457"/>
            <p14:sldId id="459"/>
            <p14:sldId id="460"/>
            <p14:sldId id="461"/>
            <p14:sldId id="466"/>
            <p14:sldId id="462"/>
            <p14:sldId id="4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EEC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86780" autoAdjust="0"/>
  </p:normalViewPr>
  <p:slideViewPr>
    <p:cSldViewPr>
      <p:cViewPr varScale="1">
        <p:scale>
          <a:sx n="55" d="100"/>
          <a:sy n="55" d="100"/>
        </p:scale>
        <p:origin x="1712" y="28"/>
      </p:cViewPr>
      <p:guideLst>
        <p:guide orient="horz" pos="2160"/>
        <p:guide pos="2880"/>
      </p:guideLst>
    </p:cSldViewPr>
  </p:slideViewPr>
  <p:notesTextViewPr>
    <p:cViewPr>
      <p:scale>
        <a:sx n="1" d="1"/>
        <a:sy n="1" d="1"/>
      </p:scale>
      <p:origin x="0" y="0"/>
    </p:cViewPr>
  </p:notesTextViewPr>
  <p:sorterViewPr>
    <p:cViewPr>
      <p:scale>
        <a:sx n="66" d="100"/>
        <a:sy n="66" d="100"/>
      </p:scale>
      <p:origin x="0" y="936"/>
    </p:cViewPr>
  </p:sorterViewPr>
  <p:notesViewPr>
    <p:cSldViewPr>
      <p:cViewPr varScale="1">
        <p:scale>
          <a:sx n="87" d="100"/>
          <a:sy n="87" d="100"/>
        </p:scale>
        <p:origin x="-382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D:\09&#20840;&#26657;&#23416;&#29983;&#21517;&#21934;\112&#23416;&#24180;&#24230;\112-1&#23416;&#29983;&#20154;&#25976;&#65288;&#31777;&#34920;&#65289;0901.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09&#20840;&#26657;&#23416;&#29983;&#21517;&#21934;\112&#23416;&#24180;&#24230;\112-1&#23416;&#29983;&#20154;&#25976;&#65288;&#31777;&#34920;&#65289;0901.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Desktop\&#20132;&#36890;&#26657;&#23433;&#36890;&#22577;&#32113;&#35336;.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a:t>學生上學交通方式</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barChart>
        <c:barDir val="col"/>
        <c:grouping val="clustered"/>
        <c:varyColors val="0"/>
        <c:ser>
          <c:idx val="0"/>
          <c:order val="0"/>
          <c:tx>
            <c:strRef>
              <c:f>工作表2!$A$15</c:f>
              <c:strCache>
                <c:ptCount val="1"/>
                <c:pt idx="0">
                  <c:v>騎自行車</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工作表2!$B$15</c:f>
              <c:numCache>
                <c:formatCode>General"人"</c:formatCode>
                <c:ptCount val="1"/>
                <c:pt idx="0">
                  <c:v>422</c:v>
                </c:pt>
              </c:numCache>
            </c:numRef>
          </c:val>
          <c:extLst>
            <c:ext xmlns:c16="http://schemas.microsoft.com/office/drawing/2014/chart" uri="{C3380CC4-5D6E-409C-BE32-E72D297353CC}">
              <c16:uniqueId val="{00000000-009E-4E4B-AFD1-F82B4BA988C8}"/>
            </c:ext>
          </c:extLst>
        </c:ser>
        <c:ser>
          <c:idx val="1"/>
          <c:order val="1"/>
          <c:tx>
            <c:strRef>
              <c:f>工作表2!$A$16</c:f>
              <c:strCache>
                <c:ptCount val="1"/>
                <c:pt idx="0">
                  <c:v>步       行</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工作表2!$B$16</c:f>
              <c:numCache>
                <c:formatCode>General"人"</c:formatCode>
                <c:ptCount val="1"/>
                <c:pt idx="0">
                  <c:v>303</c:v>
                </c:pt>
              </c:numCache>
            </c:numRef>
          </c:val>
          <c:extLst>
            <c:ext xmlns:c16="http://schemas.microsoft.com/office/drawing/2014/chart" uri="{C3380CC4-5D6E-409C-BE32-E72D297353CC}">
              <c16:uniqueId val="{00000001-009E-4E4B-AFD1-F82B4BA988C8}"/>
            </c:ext>
          </c:extLst>
        </c:ser>
        <c:ser>
          <c:idx val="2"/>
          <c:order val="2"/>
          <c:tx>
            <c:strRef>
              <c:f>工作表2!$A$17</c:f>
              <c:strCache>
                <c:ptCount val="1"/>
                <c:pt idx="0">
                  <c:v>公       車</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工作表2!$B$17</c:f>
              <c:numCache>
                <c:formatCode>General"人"</c:formatCode>
                <c:ptCount val="1"/>
                <c:pt idx="0">
                  <c:v>300</c:v>
                </c:pt>
              </c:numCache>
            </c:numRef>
          </c:val>
          <c:extLst>
            <c:ext xmlns:c16="http://schemas.microsoft.com/office/drawing/2014/chart" uri="{C3380CC4-5D6E-409C-BE32-E72D297353CC}">
              <c16:uniqueId val="{00000002-009E-4E4B-AFD1-F82B4BA988C8}"/>
            </c:ext>
          </c:extLst>
        </c:ser>
        <c:ser>
          <c:idx val="3"/>
          <c:order val="3"/>
          <c:tx>
            <c:strRef>
              <c:f>工作表2!$A$18</c:f>
              <c:strCache>
                <c:ptCount val="1"/>
                <c:pt idx="0">
                  <c:v>家長汽車接送</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工作表2!$B$18</c:f>
              <c:numCache>
                <c:formatCode>General"人"</c:formatCode>
                <c:ptCount val="1"/>
                <c:pt idx="0">
                  <c:v>263</c:v>
                </c:pt>
              </c:numCache>
            </c:numRef>
          </c:val>
          <c:extLst>
            <c:ext xmlns:c16="http://schemas.microsoft.com/office/drawing/2014/chart" uri="{C3380CC4-5D6E-409C-BE32-E72D297353CC}">
              <c16:uniqueId val="{00000003-009E-4E4B-AFD1-F82B4BA988C8}"/>
            </c:ext>
          </c:extLst>
        </c:ser>
        <c:ser>
          <c:idx val="4"/>
          <c:order val="4"/>
          <c:tx>
            <c:strRef>
              <c:f>工作表2!$A$19</c:f>
              <c:strCache>
                <c:ptCount val="1"/>
                <c:pt idx="0">
                  <c:v>家長汽車接送</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工作表2!$B$19</c:f>
              <c:numCache>
                <c:formatCode>General"人"</c:formatCode>
                <c:ptCount val="1"/>
                <c:pt idx="0">
                  <c:v>369</c:v>
                </c:pt>
              </c:numCache>
            </c:numRef>
          </c:val>
          <c:extLst>
            <c:ext xmlns:c16="http://schemas.microsoft.com/office/drawing/2014/chart" uri="{C3380CC4-5D6E-409C-BE32-E72D297353CC}">
              <c16:uniqueId val="{00000004-009E-4E4B-AFD1-F82B4BA988C8}"/>
            </c:ext>
          </c:extLst>
        </c:ser>
        <c:dLbls>
          <c:showLegendKey val="0"/>
          <c:showVal val="0"/>
          <c:showCatName val="0"/>
          <c:showSerName val="0"/>
          <c:showPercent val="0"/>
          <c:showBubbleSize val="0"/>
        </c:dLbls>
        <c:gapWidth val="219"/>
        <c:overlap val="-27"/>
        <c:axId val="535837887"/>
        <c:axId val="535836639"/>
      </c:barChart>
      <c:catAx>
        <c:axId val="535837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535836639"/>
        <c:crosses val="autoZero"/>
        <c:auto val="1"/>
        <c:lblAlgn val="ctr"/>
        <c:lblOffset val="100"/>
        <c:noMultiLvlLbl val="0"/>
      </c:catAx>
      <c:valAx>
        <c:axId val="535836639"/>
        <c:scaling>
          <c:orientation val="minMax"/>
        </c:scaling>
        <c:delete val="0"/>
        <c:axPos val="l"/>
        <c:majorGridlines>
          <c:spPr>
            <a:ln w="9525" cap="flat" cmpd="sng" algn="ctr">
              <a:solidFill>
                <a:schemeClr val="tx1">
                  <a:lumMod val="15000"/>
                  <a:lumOff val="85000"/>
                </a:schemeClr>
              </a:solidFill>
              <a:round/>
            </a:ln>
            <a:effectLst/>
          </c:spPr>
        </c:majorGridlines>
        <c:numFmt formatCode="General&quot;人&quot;"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535837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legend>
    <c:plotVisOnly val="1"/>
    <c:dispBlanksAs val="gap"/>
    <c:showDLblsOverMax val="0"/>
  </c:chart>
  <c:spPr>
    <a:noFill/>
    <a:ln>
      <a:noFill/>
    </a:ln>
    <a:effectLst/>
  </c:spPr>
  <c:txPr>
    <a:bodyPr/>
    <a:lstStyle/>
    <a:p>
      <a:pPr>
        <a:defRPr b="1">
          <a:latin typeface="標楷體" panose="03000509000000000000" pitchFamily="65" charset="-120"/>
          <a:ea typeface="標楷體" panose="03000509000000000000" pitchFamily="65" charset="-120"/>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a:t>教職員工人數</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barChart>
        <c:barDir val="col"/>
        <c:grouping val="clustered"/>
        <c:varyColors val="0"/>
        <c:ser>
          <c:idx val="0"/>
          <c:order val="0"/>
          <c:tx>
            <c:strRef>
              <c:f>工作表2!$N$4</c:f>
              <c:strCache>
                <c:ptCount val="1"/>
                <c:pt idx="0">
                  <c:v>機車</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工作表2!$O$3:$Q$3</c:f>
              <c:strCache>
                <c:ptCount val="3"/>
                <c:pt idx="0">
                  <c:v>教師</c:v>
                </c:pt>
                <c:pt idx="1">
                  <c:v>職員</c:v>
                </c:pt>
                <c:pt idx="2">
                  <c:v>職工</c:v>
                </c:pt>
              </c:strCache>
            </c:strRef>
          </c:cat>
          <c:val>
            <c:numRef>
              <c:f>工作表2!$O$4:$Q$4</c:f>
              <c:numCache>
                <c:formatCode>General</c:formatCode>
                <c:ptCount val="3"/>
                <c:pt idx="0">
                  <c:v>120</c:v>
                </c:pt>
                <c:pt idx="1">
                  <c:v>10</c:v>
                </c:pt>
                <c:pt idx="2">
                  <c:v>5</c:v>
                </c:pt>
              </c:numCache>
            </c:numRef>
          </c:val>
          <c:extLst>
            <c:ext xmlns:c16="http://schemas.microsoft.com/office/drawing/2014/chart" uri="{C3380CC4-5D6E-409C-BE32-E72D297353CC}">
              <c16:uniqueId val="{00000000-6786-4C5A-9105-05F1E3386731}"/>
            </c:ext>
          </c:extLst>
        </c:ser>
        <c:ser>
          <c:idx val="1"/>
          <c:order val="1"/>
          <c:tx>
            <c:strRef>
              <c:f>工作表2!$N$5</c:f>
              <c:strCache>
                <c:ptCount val="1"/>
                <c:pt idx="0">
                  <c:v>汽車</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工作表2!$O$3:$Q$3</c:f>
              <c:strCache>
                <c:ptCount val="3"/>
                <c:pt idx="0">
                  <c:v>教師</c:v>
                </c:pt>
                <c:pt idx="1">
                  <c:v>職員</c:v>
                </c:pt>
                <c:pt idx="2">
                  <c:v>職工</c:v>
                </c:pt>
              </c:strCache>
            </c:strRef>
          </c:cat>
          <c:val>
            <c:numRef>
              <c:f>工作表2!$O$5:$Q$5</c:f>
              <c:numCache>
                <c:formatCode>General</c:formatCode>
                <c:ptCount val="3"/>
                <c:pt idx="0">
                  <c:v>50</c:v>
                </c:pt>
                <c:pt idx="1">
                  <c:v>2</c:v>
                </c:pt>
                <c:pt idx="2">
                  <c:v>0</c:v>
                </c:pt>
              </c:numCache>
            </c:numRef>
          </c:val>
          <c:extLst>
            <c:ext xmlns:c16="http://schemas.microsoft.com/office/drawing/2014/chart" uri="{C3380CC4-5D6E-409C-BE32-E72D297353CC}">
              <c16:uniqueId val="{00000001-6786-4C5A-9105-05F1E3386731}"/>
            </c:ext>
          </c:extLst>
        </c:ser>
        <c:ser>
          <c:idx val="2"/>
          <c:order val="2"/>
          <c:tx>
            <c:strRef>
              <c:f>工作表2!$N$6</c:f>
              <c:strCache>
                <c:ptCount val="1"/>
                <c:pt idx="0">
                  <c:v>步行</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工作表2!$O$3:$Q$3</c:f>
              <c:strCache>
                <c:ptCount val="3"/>
                <c:pt idx="0">
                  <c:v>教師</c:v>
                </c:pt>
                <c:pt idx="1">
                  <c:v>職員</c:v>
                </c:pt>
                <c:pt idx="2">
                  <c:v>職工</c:v>
                </c:pt>
              </c:strCache>
            </c:strRef>
          </c:cat>
          <c:val>
            <c:numRef>
              <c:f>工作表2!$O$6:$Q$6</c:f>
              <c:numCache>
                <c:formatCode>General</c:formatCode>
                <c:ptCount val="3"/>
                <c:pt idx="0">
                  <c:v>5</c:v>
                </c:pt>
                <c:pt idx="1">
                  <c:v>0</c:v>
                </c:pt>
                <c:pt idx="2">
                  <c:v>0</c:v>
                </c:pt>
              </c:numCache>
            </c:numRef>
          </c:val>
          <c:extLst>
            <c:ext xmlns:c16="http://schemas.microsoft.com/office/drawing/2014/chart" uri="{C3380CC4-5D6E-409C-BE32-E72D297353CC}">
              <c16:uniqueId val="{00000002-6786-4C5A-9105-05F1E3386731}"/>
            </c:ext>
          </c:extLst>
        </c:ser>
        <c:dLbls>
          <c:showLegendKey val="0"/>
          <c:showVal val="0"/>
          <c:showCatName val="0"/>
          <c:showSerName val="0"/>
          <c:showPercent val="0"/>
          <c:showBubbleSize val="0"/>
        </c:dLbls>
        <c:gapWidth val="219"/>
        <c:overlap val="-27"/>
        <c:axId val="418720735"/>
        <c:axId val="418719903"/>
      </c:barChart>
      <c:catAx>
        <c:axId val="418720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418719903"/>
        <c:crosses val="autoZero"/>
        <c:auto val="1"/>
        <c:lblAlgn val="ctr"/>
        <c:lblOffset val="100"/>
        <c:noMultiLvlLbl val="0"/>
      </c:catAx>
      <c:valAx>
        <c:axId val="418719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418720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legend>
    <c:plotVisOnly val="1"/>
    <c:dispBlanksAs val="gap"/>
    <c:showDLblsOverMax val="0"/>
  </c:chart>
  <c:spPr>
    <a:noFill/>
    <a:ln>
      <a:noFill/>
    </a:ln>
    <a:effectLst/>
  </c:spPr>
  <c:txPr>
    <a:bodyPr/>
    <a:lstStyle/>
    <a:p>
      <a:pPr>
        <a:defRPr>
          <a:latin typeface="標楷體" panose="03000509000000000000" pitchFamily="65" charset="-120"/>
          <a:ea typeface="標楷體" panose="03000509000000000000" pitchFamily="65" charset="-120"/>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rgbClr val="FF0000"/>
                </a:solidFill>
                <a:latin typeface="標楷體" panose="03000509000000000000" pitchFamily="65" charset="-120"/>
                <a:ea typeface="標楷體" panose="03000509000000000000" pitchFamily="65" charset="-120"/>
                <a:cs typeface="+mn-cs"/>
              </a:defRPr>
            </a:pPr>
            <a:r>
              <a:rPr lang="zh-TW"/>
              <a:t>交通意外事件統計次數</a:t>
            </a:r>
          </a:p>
        </c:rich>
      </c:tx>
      <c:overlay val="0"/>
      <c:spPr>
        <a:noFill/>
        <a:ln>
          <a:noFill/>
        </a:ln>
        <a:effectLst/>
      </c:spPr>
      <c:txPr>
        <a:bodyPr rot="0" spcFirstLastPara="1" vertOverflow="ellipsis" vert="horz" wrap="square" anchor="ctr" anchorCtr="1"/>
        <a:lstStyle/>
        <a:p>
          <a:pPr>
            <a:defRPr sz="1920" b="1" i="0" u="none" strike="noStrike" kern="1200" spc="0" baseline="0">
              <a:solidFill>
                <a:srgbClr val="FF0000"/>
              </a:solidFill>
              <a:latin typeface="標楷體" panose="03000509000000000000" pitchFamily="65" charset="-120"/>
              <a:ea typeface="標楷體" panose="03000509000000000000" pitchFamily="65" charset="-120"/>
              <a:cs typeface="+mn-cs"/>
            </a:defRPr>
          </a:pPr>
          <a:endParaRPr lang="zh-TW"/>
        </a:p>
      </c:txPr>
    </c:title>
    <c:autoTitleDeleted val="0"/>
    <c:plotArea>
      <c:layout/>
      <c:barChart>
        <c:barDir val="bar"/>
        <c:grouping val="clustered"/>
        <c:varyColors val="0"/>
        <c:ser>
          <c:idx val="0"/>
          <c:order val="0"/>
          <c:tx>
            <c:strRef>
              <c:f>工作表1!$A$19</c:f>
              <c:strCache>
                <c:ptCount val="1"/>
                <c:pt idx="0">
                  <c:v>次數</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87BB-461E-9913-A19FF697AC51}"/>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3-87BB-461E-9913-A19FF697AC51}"/>
              </c:ext>
            </c:extLst>
          </c:dPt>
          <c:dPt>
            <c:idx val="2"/>
            <c:invertIfNegative val="0"/>
            <c:bubble3D val="0"/>
            <c:spPr>
              <a:solidFill>
                <a:srgbClr val="00B050"/>
              </a:solidFill>
              <a:ln>
                <a:noFill/>
              </a:ln>
              <a:effectLst/>
            </c:spPr>
            <c:extLst>
              <c:ext xmlns:c16="http://schemas.microsoft.com/office/drawing/2014/chart" uri="{C3380CC4-5D6E-409C-BE32-E72D297353CC}">
                <c16:uniqueId val="{00000005-87BB-461E-9913-A19FF697AC51}"/>
              </c:ext>
            </c:extLst>
          </c:dPt>
          <c:cat>
            <c:strRef>
              <c:f>工作表1!$B$18:$D$18</c:f>
              <c:strCache>
                <c:ptCount val="3"/>
                <c:pt idx="0">
                  <c:v>教師</c:v>
                </c:pt>
                <c:pt idx="1">
                  <c:v>高中生</c:v>
                </c:pt>
                <c:pt idx="2">
                  <c:v>國中生</c:v>
                </c:pt>
              </c:strCache>
            </c:strRef>
          </c:cat>
          <c:val>
            <c:numRef>
              <c:f>工作表1!$B$19:$D$19</c:f>
              <c:numCache>
                <c:formatCode>General</c:formatCode>
                <c:ptCount val="3"/>
                <c:pt idx="0">
                  <c:v>1</c:v>
                </c:pt>
                <c:pt idx="1">
                  <c:v>8</c:v>
                </c:pt>
                <c:pt idx="2">
                  <c:v>3</c:v>
                </c:pt>
              </c:numCache>
            </c:numRef>
          </c:val>
          <c:extLst>
            <c:ext xmlns:c16="http://schemas.microsoft.com/office/drawing/2014/chart" uri="{C3380CC4-5D6E-409C-BE32-E72D297353CC}">
              <c16:uniqueId val="{00000006-87BB-461E-9913-A19FF697AC51}"/>
            </c:ext>
          </c:extLst>
        </c:ser>
        <c:dLbls>
          <c:showLegendKey val="0"/>
          <c:showVal val="0"/>
          <c:showCatName val="0"/>
          <c:showSerName val="0"/>
          <c:showPercent val="0"/>
          <c:showBubbleSize val="0"/>
        </c:dLbls>
        <c:gapWidth val="182"/>
        <c:axId val="278286879"/>
        <c:axId val="278288543"/>
      </c:barChart>
      <c:catAx>
        <c:axId val="2782868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FF0000"/>
                </a:solidFill>
                <a:latin typeface="標楷體" panose="03000509000000000000" pitchFamily="65" charset="-120"/>
                <a:ea typeface="標楷體" panose="03000509000000000000" pitchFamily="65" charset="-120"/>
                <a:cs typeface="+mn-cs"/>
              </a:defRPr>
            </a:pPr>
            <a:endParaRPr lang="zh-TW"/>
          </a:p>
        </c:txPr>
        <c:crossAx val="278288543"/>
        <c:crosses val="autoZero"/>
        <c:auto val="1"/>
        <c:lblAlgn val="ctr"/>
        <c:lblOffset val="100"/>
        <c:noMultiLvlLbl val="0"/>
      </c:catAx>
      <c:valAx>
        <c:axId val="2782885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FF0000"/>
                </a:solidFill>
                <a:latin typeface="標楷體" panose="03000509000000000000" pitchFamily="65" charset="-120"/>
                <a:ea typeface="標楷體" panose="03000509000000000000" pitchFamily="65" charset="-120"/>
                <a:cs typeface="+mn-cs"/>
              </a:defRPr>
            </a:pPr>
            <a:endParaRPr lang="zh-TW"/>
          </a:p>
        </c:txPr>
        <c:crossAx val="278286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rgbClr val="FF0000"/>
          </a:solidFill>
          <a:latin typeface="標楷體" panose="03000509000000000000" pitchFamily="65" charset="-120"/>
          <a:ea typeface="標楷體" panose="03000509000000000000" pitchFamily="65" charset="-120"/>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image" Target="../media/image235.jpeg"/><Relationship Id="rId4" Type="http://schemas.openxmlformats.org/officeDocument/2006/relationships/image" Target="../media/image238.jpe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1D64BF50-42FA-4A68-B6F9-D5291149CA8A}" type="datetimeFigureOut">
              <a:rPr lang="zh-TW" altLang="en-US" smtClean="0"/>
              <a:pPr/>
              <a:t>2024/11/17</a:t>
            </a:fld>
            <a:endParaRPr lang="zh-TW" altLang="en-US"/>
          </a:p>
        </p:txBody>
      </p:sp>
      <p:sp>
        <p:nvSpPr>
          <p:cNvPr id="4" name="頁尾版面配置區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D9632839-DCB2-49F5-91FF-0E373E2C5E46}" type="slidenum">
              <a:rPr lang="zh-TW" altLang="en-US" smtClean="0"/>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B3194406-2F7A-49E0-85B2-7854A2EBF6C3}" type="datetimeFigureOut">
              <a:rPr lang="zh-TW" altLang="en-US" smtClean="0"/>
              <a:pPr/>
              <a:t>2024/11/17</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4493F25E-E158-4E8F-828F-058D813D8A03}"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1</a:t>
            </a:fld>
            <a:endParaRPr lang="zh-TW" altLang="en-US"/>
          </a:p>
        </p:txBody>
      </p:sp>
    </p:spTree>
    <p:extLst>
      <p:ext uri="{BB962C8B-B14F-4D97-AF65-F5344CB8AC3E}">
        <p14:creationId xmlns:p14="http://schemas.microsoft.com/office/powerpoint/2010/main" val="1056682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22</a:t>
            </a:fld>
            <a:endParaRPr lang="zh-TW" altLang="en-US"/>
          </a:p>
        </p:txBody>
      </p:sp>
    </p:spTree>
    <p:extLst>
      <p:ext uri="{BB962C8B-B14F-4D97-AF65-F5344CB8AC3E}">
        <p14:creationId xmlns:p14="http://schemas.microsoft.com/office/powerpoint/2010/main" val="153733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23</a:t>
            </a:fld>
            <a:endParaRPr lang="zh-TW" altLang="en-US"/>
          </a:p>
        </p:txBody>
      </p:sp>
    </p:spTree>
    <p:extLst>
      <p:ext uri="{BB962C8B-B14F-4D97-AF65-F5344CB8AC3E}">
        <p14:creationId xmlns:p14="http://schemas.microsoft.com/office/powerpoint/2010/main" val="299450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24</a:t>
            </a:fld>
            <a:endParaRPr lang="zh-TW" altLang="en-US"/>
          </a:p>
        </p:txBody>
      </p:sp>
    </p:spTree>
    <p:extLst>
      <p:ext uri="{BB962C8B-B14F-4D97-AF65-F5344CB8AC3E}">
        <p14:creationId xmlns:p14="http://schemas.microsoft.com/office/powerpoint/2010/main" val="4239433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25</a:t>
            </a:fld>
            <a:endParaRPr lang="zh-TW" altLang="en-US"/>
          </a:p>
        </p:txBody>
      </p:sp>
    </p:spTree>
    <p:extLst>
      <p:ext uri="{BB962C8B-B14F-4D97-AF65-F5344CB8AC3E}">
        <p14:creationId xmlns:p14="http://schemas.microsoft.com/office/powerpoint/2010/main" val="269494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26</a:t>
            </a:fld>
            <a:endParaRPr lang="zh-TW" altLang="en-US"/>
          </a:p>
        </p:txBody>
      </p:sp>
    </p:spTree>
    <p:extLst>
      <p:ext uri="{BB962C8B-B14F-4D97-AF65-F5344CB8AC3E}">
        <p14:creationId xmlns:p14="http://schemas.microsoft.com/office/powerpoint/2010/main" val="2871039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27</a:t>
            </a:fld>
            <a:endParaRPr lang="zh-TW" altLang="en-US"/>
          </a:p>
        </p:txBody>
      </p:sp>
    </p:spTree>
    <p:extLst>
      <p:ext uri="{BB962C8B-B14F-4D97-AF65-F5344CB8AC3E}">
        <p14:creationId xmlns:p14="http://schemas.microsoft.com/office/powerpoint/2010/main" val="1530836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28</a:t>
            </a:fld>
            <a:endParaRPr lang="zh-TW" altLang="en-US"/>
          </a:p>
        </p:txBody>
      </p:sp>
    </p:spTree>
    <p:extLst>
      <p:ext uri="{BB962C8B-B14F-4D97-AF65-F5344CB8AC3E}">
        <p14:creationId xmlns:p14="http://schemas.microsoft.com/office/powerpoint/2010/main" val="1524410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29</a:t>
            </a:fld>
            <a:endParaRPr lang="zh-TW" altLang="en-US"/>
          </a:p>
        </p:txBody>
      </p:sp>
    </p:spTree>
    <p:extLst>
      <p:ext uri="{BB962C8B-B14F-4D97-AF65-F5344CB8AC3E}">
        <p14:creationId xmlns:p14="http://schemas.microsoft.com/office/powerpoint/2010/main" val="1376177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30</a:t>
            </a:fld>
            <a:endParaRPr lang="zh-TW" altLang="en-US"/>
          </a:p>
        </p:txBody>
      </p:sp>
    </p:spTree>
    <p:extLst>
      <p:ext uri="{BB962C8B-B14F-4D97-AF65-F5344CB8AC3E}">
        <p14:creationId xmlns:p14="http://schemas.microsoft.com/office/powerpoint/2010/main" val="884859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31</a:t>
            </a:fld>
            <a:endParaRPr lang="zh-TW" altLang="en-US"/>
          </a:p>
        </p:txBody>
      </p:sp>
    </p:spTree>
    <p:extLst>
      <p:ext uri="{BB962C8B-B14F-4D97-AF65-F5344CB8AC3E}">
        <p14:creationId xmlns:p14="http://schemas.microsoft.com/office/powerpoint/2010/main" val="272762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6</a:t>
            </a:fld>
            <a:endParaRPr lang="zh-TW" altLang="en-US"/>
          </a:p>
        </p:txBody>
      </p:sp>
    </p:spTree>
    <p:extLst>
      <p:ext uri="{BB962C8B-B14F-4D97-AF65-F5344CB8AC3E}">
        <p14:creationId xmlns:p14="http://schemas.microsoft.com/office/powerpoint/2010/main" val="3321588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32</a:t>
            </a:fld>
            <a:endParaRPr lang="zh-TW" altLang="en-US"/>
          </a:p>
        </p:txBody>
      </p:sp>
    </p:spTree>
    <p:extLst>
      <p:ext uri="{BB962C8B-B14F-4D97-AF65-F5344CB8AC3E}">
        <p14:creationId xmlns:p14="http://schemas.microsoft.com/office/powerpoint/2010/main" val="1705940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33</a:t>
            </a:fld>
            <a:endParaRPr lang="zh-TW" altLang="en-US"/>
          </a:p>
        </p:txBody>
      </p:sp>
    </p:spTree>
    <p:extLst>
      <p:ext uri="{BB962C8B-B14F-4D97-AF65-F5344CB8AC3E}">
        <p14:creationId xmlns:p14="http://schemas.microsoft.com/office/powerpoint/2010/main" val="1189076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34</a:t>
            </a:fld>
            <a:endParaRPr lang="zh-TW" altLang="en-US"/>
          </a:p>
        </p:txBody>
      </p:sp>
    </p:spTree>
    <p:extLst>
      <p:ext uri="{BB962C8B-B14F-4D97-AF65-F5344CB8AC3E}">
        <p14:creationId xmlns:p14="http://schemas.microsoft.com/office/powerpoint/2010/main" val="2149829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35</a:t>
            </a:fld>
            <a:endParaRPr lang="zh-TW" altLang="en-US"/>
          </a:p>
        </p:txBody>
      </p:sp>
    </p:spTree>
    <p:extLst>
      <p:ext uri="{BB962C8B-B14F-4D97-AF65-F5344CB8AC3E}">
        <p14:creationId xmlns:p14="http://schemas.microsoft.com/office/powerpoint/2010/main" val="4181976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36</a:t>
            </a:fld>
            <a:endParaRPr lang="zh-TW" altLang="en-US"/>
          </a:p>
        </p:txBody>
      </p:sp>
    </p:spTree>
    <p:extLst>
      <p:ext uri="{BB962C8B-B14F-4D97-AF65-F5344CB8AC3E}">
        <p14:creationId xmlns:p14="http://schemas.microsoft.com/office/powerpoint/2010/main" val="4156852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37</a:t>
            </a:fld>
            <a:endParaRPr lang="zh-TW" altLang="en-US"/>
          </a:p>
        </p:txBody>
      </p:sp>
    </p:spTree>
    <p:extLst>
      <p:ext uri="{BB962C8B-B14F-4D97-AF65-F5344CB8AC3E}">
        <p14:creationId xmlns:p14="http://schemas.microsoft.com/office/powerpoint/2010/main" val="2663803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38</a:t>
            </a:fld>
            <a:endParaRPr lang="zh-TW" altLang="en-US"/>
          </a:p>
        </p:txBody>
      </p:sp>
    </p:spTree>
    <p:extLst>
      <p:ext uri="{BB962C8B-B14F-4D97-AF65-F5344CB8AC3E}">
        <p14:creationId xmlns:p14="http://schemas.microsoft.com/office/powerpoint/2010/main" val="97312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39</a:t>
            </a:fld>
            <a:endParaRPr lang="zh-TW" altLang="en-US"/>
          </a:p>
        </p:txBody>
      </p:sp>
    </p:spTree>
    <p:extLst>
      <p:ext uri="{BB962C8B-B14F-4D97-AF65-F5344CB8AC3E}">
        <p14:creationId xmlns:p14="http://schemas.microsoft.com/office/powerpoint/2010/main" val="2436190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40</a:t>
            </a:fld>
            <a:endParaRPr lang="zh-TW" altLang="en-US"/>
          </a:p>
        </p:txBody>
      </p:sp>
    </p:spTree>
    <p:extLst>
      <p:ext uri="{BB962C8B-B14F-4D97-AF65-F5344CB8AC3E}">
        <p14:creationId xmlns:p14="http://schemas.microsoft.com/office/powerpoint/2010/main" val="502475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41</a:t>
            </a:fld>
            <a:endParaRPr lang="zh-TW" altLang="en-US"/>
          </a:p>
        </p:txBody>
      </p:sp>
    </p:spTree>
    <p:extLst>
      <p:ext uri="{BB962C8B-B14F-4D97-AF65-F5344CB8AC3E}">
        <p14:creationId xmlns:p14="http://schemas.microsoft.com/office/powerpoint/2010/main" val="7024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15</a:t>
            </a:fld>
            <a:endParaRPr lang="zh-TW" altLang="en-US"/>
          </a:p>
        </p:txBody>
      </p:sp>
    </p:spTree>
    <p:extLst>
      <p:ext uri="{BB962C8B-B14F-4D97-AF65-F5344CB8AC3E}">
        <p14:creationId xmlns:p14="http://schemas.microsoft.com/office/powerpoint/2010/main" val="2440393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42</a:t>
            </a:fld>
            <a:endParaRPr lang="zh-TW" altLang="en-US"/>
          </a:p>
        </p:txBody>
      </p:sp>
    </p:spTree>
    <p:extLst>
      <p:ext uri="{BB962C8B-B14F-4D97-AF65-F5344CB8AC3E}">
        <p14:creationId xmlns:p14="http://schemas.microsoft.com/office/powerpoint/2010/main" val="3056081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BF4B2-3FC7-E098-FACC-082A8D25C64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F5F80E7-A0F2-1DC4-601E-FDA455913CA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2742457-FB68-E6DE-4A48-D080BDE4E79E}"/>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F26785A0-4020-D528-7878-A267684E085F}"/>
              </a:ext>
            </a:extLst>
          </p:cNvPr>
          <p:cNvSpPr>
            <a:spLocks noGrp="1"/>
          </p:cNvSpPr>
          <p:nvPr>
            <p:ph type="sldNum" sz="quarter" idx="5"/>
          </p:nvPr>
        </p:nvSpPr>
        <p:spPr/>
        <p:txBody>
          <a:bodyPr/>
          <a:lstStyle/>
          <a:p>
            <a:fld id="{4493F25E-E158-4E8F-828F-058D813D8A03}" type="slidenum">
              <a:rPr lang="zh-TW" altLang="en-US" smtClean="0"/>
              <a:pPr/>
              <a:t>43</a:t>
            </a:fld>
            <a:endParaRPr lang="zh-TW" altLang="en-US"/>
          </a:p>
        </p:txBody>
      </p:sp>
    </p:spTree>
    <p:extLst>
      <p:ext uri="{BB962C8B-B14F-4D97-AF65-F5344CB8AC3E}">
        <p14:creationId xmlns:p14="http://schemas.microsoft.com/office/powerpoint/2010/main" val="2213830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71F8D-AD8F-90EE-B777-97EB3F10568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08BBB48-00F1-E5D0-17AA-54D81E566810}"/>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D36906C-21A2-5847-B29E-4833A3A0E911}"/>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6B5C22B8-5220-700E-4FF5-061FE9A7170D}"/>
              </a:ext>
            </a:extLst>
          </p:cNvPr>
          <p:cNvSpPr>
            <a:spLocks noGrp="1"/>
          </p:cNvSpPr>
          <p:nvPr>
            <p:ph type="sldNum" sz="quarter" idx="5"/>
          </p:nvPr>
        </p:nvSpPr>
        <p:spPr/>
        <p:txBody>
          <a:bodyPr/>
          <a:lstStyle/>
          <a:p>
            <a:fld id="{4493F25E-E158-4E8F-828F-058D813D8A03}" type="slidenum">
              <a:rPr lang="zh-TW" altLang="en-US" smtClean="0"/>
              <a:pPr/>
              <a:t>44</a:t>
            </a:fld>
            <a:endParaRPr lang="zh-TW" altLang="en-US"/>
          </a:p>
        </p:txBody>
      </p:sp>
    </p:spTree>
    <p:extLst>
      <p:ext uri="{BB962C8B-B14F-4D97-AF65-F5344CB8AC3E}">
        <p14:creationId xmlns:p14="http://schemas.microsoft.com/office/powerpoint/2010/main" val="2922381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82B92-CBCE-E2B4-B704-63E4CC75825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ED810FF-01E8-FDC4-DE6B-AF9DEB779F1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2EA5EB3-5CB4-06C3-DEDC-3668F8E1559F}"/>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98B3302F-E462-B340-F0AB-245CD6974E83}"/>
              </a:ext>
            </a:extLst>
          </p:cNvPr>
          <p:cNvSpPr>
            <a:spLocks noGrp="1"/>
          </p:cNvSpPr>
          <p:nvPr>
            <p:ph type="sldNum" sz="quarter" idx="5"/>
          </p:nvPr>
        </p:nvSpPr>
        <p:spPr/>
        <p:txBody>
          <a:bodyPr/>
          <a:lstStyle/>
          <a:p>
            <a:fld id="{4493F25E-E158-4E8F-828F-058D813D8A03}" type="slidenum">
              <a:rPr lang="zh-TW" altLang="en-US" smtClean="0"/>
              <a:pPr/>
              <a:t>45</a:t>
            </a:fld>
            <a:endParaRPr lang="zh-TW" altLang="en-US"/>
          </a:p>
        </p:txBody>
      </p:sp>
    </p:spTree>
    <p:extLst>
      <p:ext uri="{BB962C8B-B14F-4D97-AF65-F5344CB8AC3E}">
        <p14:creationId xmlns:p14="http://schemas.microsoft.com/office/powerpoint/2010/main" val="3911399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EF7D8-87C8-720D-9347-5441CCF2441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5512934-931A-EF3B-28CF-B7986C3D11E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48BD6F1-D3F9-A559-7E16-73D71203F571}"/>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BEB1DA60-CAAB-2847-6065-4E29D12FB121}"/>
              </a:ext>
            </a:extLst>
          </p:cNvPr>
          <p:cNvSpPr>
            <a:spLocks noGrp="1"/>
          </p:cNvSpPr>
          <p:nvPr>
            <p:ph type="sldNum" sz="quarter" idx="5"/>
          </p:nvPr>
        </p:nvSpPr>
        <p:spPr/>
        <p:txBody>
          <a:bodyPr/>
          <a:lstStyle/>
          <a:p>
            <a:fld id="{4493F25E-E158-4E8F-828F-058D813D8A03}" type="slidenum">
              <a:rPr lang="zh-TW" altLang="en-US" smtClean="0"/>
              <a:pPr/>
              <a:t>46</a:t>
            </a:fld>
            <a:endParaRPr lang="zh-TW" altLang="en-US"/>
          </a:p>
        </p:txBody>
      </p:sp>
    </p:spTree>
    <p:extLst>
      <p:ext uri="{BB962C8B-B14F-4D97-AF65-F5344CB8AC3E}">
        <p14:creationId xmlns:p14="http://schemas.microsoft.com/office/powerpoint/2010/main" val="4098988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C84F6-B536-BD01-A755-D7FA1428AC42}"/>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A3C5E8C-EB82-3C84-A096-A48DC22833D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1FFD721-890A-77CD-49D6-93B3AD0E93C3}"/>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991DB3F3-33A2-139E-EB7C-37D8790EEF52}"/>
              </a:ext>
            </a:extLst>
          </p:cNvPr>
          <p:cNvSpPr>
            <a:spLocks noGrp="1"/>
          </p:cNvSpPr>
          <p:nvPr>
            <p:ph type="sldNum" sz="quarter" idx="5"/>
          </p:nvPr>
        </p:nvSpPr>
        <p:spPr/>
        <p:txBody>
          <a:bodyPr/>
          <a:lstStyle/>
          <a:p>
            <a:fld id="{4493F25E-E158-4E8F-828F-058D813D8A03}" type="slidenum">
              <a:rPr lang="zh-TW" altLang="en-US" smtClean="0"/>
              <a:pPr/>
              <a:t>47</a:t>
            </a:fld>
            <a:endParaRPr lang="zh-TW" altLang="en-US"/>
          </a:p>
        </p:txBody>
      </p:sp>
    </p:spTree>
    <p:extLst>
      <p:ext uri="{BB962C8B-B14F-4D97-AF65-F5344CB8AC3E}">
        <p14:creationId xmlns:p14="http://schemas.microsoft.com/office/powerpoint/2010/main" val="505431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7DFAA-5080-A4E0-8A72-54EC0D95115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40F7755-4D5D-FD14-65D4-36DB1219488C}"/>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C8BA664-2DE4-2B55-A38F-EEA8C9903DF3}"/>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99DECF4C-E390-913D-A2D0-EEB72B438F0B}"/>
              </a:ext>
            </a:extLst>
          </p:cNvPr>
          <p:cNvSpPr>
            <a:spLocks noGrp="1"/>
          </p:cNvSpPr>
          <p:nvPr>
            <p:ph type="sldNum" sz="quarter" idx="5"/>
          </p:nvPr>
        </p:nvSpPr>
        <p:spPr/>
        <p:txBody>
          <a:bodyPr/>
          <a:lstStyle/>
          <a:p>
            <a:fld id="{4493F25E-E158-4E8F-828F-058D813D8A03}" type="slidenum">
              <a:rPr lang="zh-TW" altLang="en-US" smtClean="0"/>
              <a:pPr/>
              <a:t>48</a:t>
            </a:fld>
            <a:endParaRPr lang="zh-TW" altLang="en-US"/>
          </a:p>
        </p:txBody>
      </p:sp>
    </p:spTree>
    <p:extLst>
      <p:ext uri="{BB962C8B-B14F-4D97-AF65-F5344CB8AC3E}">
        <p14:creationId xmlns:p14="http://schemas.microsoft.com/office/powerpoint/2010/main" val="3848614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BEE81-E080-4441-4569-56A2A0DBF1D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E244FCE-70EC-5203-752C-0735F161F36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AAF8E13-7577-7E6F-25A7-54FCCBA1F5D0}"/>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DBD46566-BCE7-AA6B-CDB7-D21BB14EF16B}"/>
              </a:ext>
            </a:extLst>
          </p:cNvPr>
          <p:cNvSpPr>
            <a:spLocks noGrp="1"/>
          </p:cNvSpPr>
          <p:nvPr>
            <p:ph type="sldNum" sz="quarter" idx="5"/>
          </p:nvPr>
        </p:nvSpPr>
        <p:spPr/>
        <p:txBody>
          <a:bodyPr/>
          <a:lstStyle/>
          <a:p>
            <a:fld id="{4493F25E-E158-4E8F-828F-058D813D8A03}" type="slidenum">
              <a:rPr lang="zh-TW" altLang="en-US" smtClean="0"/>
              <a:pPr/>
              <a:t>49</a:t>
            </a:fld>
            <a:endParaRPr lang="zh-TW" altLang="en-US"/>
          </a:p>
        </p:txBody>
      </p:sp>
    </p:spTree>
    <p:extLst>
      <p:ext uri="{BB962C8B-B14F-4D97-AF65-F5344CB8AC3E}">
        <p14:creationId xmlns:p14="http://schemas.microsoft.com/office/powerpoint/2010/main" val="770103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F63C-17A0-4B61-4F1A-3F665659DE5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4126692-94A7-207E-2E13-1FAB63AD8B8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60B78B5F-DE69-E236-EAC1-85A7A15D0D47}"/>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44F22ADE-E376-077B-6075-8F9FC40BEFAE}"/>
              </a:ext>
            </a:extLst>
          </p:cNvPr>
          <p:cNvSpPr>
            <a:spLocks noGrp="1"/>
          </p:cNvSpPr>
          <p:nvPr>
            <p:ph type="sldNum" sz="quarter" idx="5"/>
          </p:nvPr>
        </p:nvSpPr>
        <p:spPr/>
        <p:txBody>
          <a:bodyPr/>
          <a:lstStyle/>
          <a:p>
            <a:fld id="{4493F25E-E158-4E8F-828F-058D813D8A03}" type="slidenum">
              <a:rPr lang="zh-TW" altLang="en-US" smtClean="0"/>
              <a:pPr/>
              <a:t>50</a:t>
            </a:fld>
            <a:endParaRPr lang="zh-TW" altLang="en-US"/>
          </a:p>
        </p:txBody>
      </p:sp>
    </p:spTree>
    <p:extLst>
      <p:ext uri="{BB962C8B-B14F-4D97-AF65-F5344CB8AC3E}">
        <p14:creationId xmlns:p14="http://schemas.microsoft.com/office/powerpoint/2010/main" val="3060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3A56E-85FC-4EB6-D2D2-8C7B3020D94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5D7C7D5-290F-189A-CE29-C44C764E59F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B397401-3F7D-AE1D-FC3A-1BA355803852}"/>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70A059E2-BBB8-D62F-89FF-2A03816FB8E6}"/>
              </a:ext>
            </a:extLst>
          </p:cNvPr>
          <p:cNvSpPr>
            <a:spLocks noGrp="1"/>
          </p:cNvSpPr>
          <p:nvPr>
            <p:ph type="sldNum" sz="quarter" idx="5"/>
          </p:nvPr>
        </p:nvSpPr>
        <p:spPr/>
        <p:txBody>
          <a:bodyPr/>
          <a:lstStyle/>
          <a:p>
            <a:fld id="{4493F25E-E158-4E8F-828F-058D813D8A03}" type="slidenum">
              <a:rPr lang="zh-TW" altLang="en-US" smtClean="0"/>
              <a:pPr/>
              <a:t>51</a:t>
            </a:fld>
            <a:endParaRPr lang="zh-TW" altLang="en-US"/>
          </a:p>
        </p:txBody>
      </p:sp>
    </p:spTree>
    <p:extLst>
      <p:ext uri="{BB962C8B-B14F-4D97-AF65-F5344CB8AC3E}">
        <p14:creationId xmlns:p14="http://schemas.microsoft.com/office/powerpoint/2010/main" val="202305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16</a:t>
            </a:fld>
            <a:endParaRPr lang="zh-TW" altLang="en-US"/>
          </a:p>
        </p:txBody>
      </p:sp>
    </p:spTree>
    <p:extLst>
      <p:ext uri="{BB962C8B-B14F-4D97-AF65-F5344CB8AC3E}">
        <p14:creationId xmlns:p14="http://schemas.microsoft.com/office/powerpoint/2010/main" val="870065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FDCC-3747-9543-977E-DA5C7A2C415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A616CE15-E78D-A74F-96A3-605CDEB991A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4185144-9EB6-BB6A-76C3-24862573064D}"/>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55C8D3F2-2976-5688-B0FE-09AB438C525C}"/>
              </a:ext>
            </a:extLst>
          </p:cNvPr>
          <p:cNvSpPr>
            <a:spLocks noGrp="1"/>
          </p:cNvSpPr>
          <p:nvPr>
            <p:ph type="sldNum" sz="quarter" idx="5"/>
          </p:nvPr>
        </p:nvSpPr>
        <p:spPr/>
        <p:txBody>
          <a:bodyPr/>
          <a:lstStyle/>
          <a:p>
            <a:fld id="{4493F25E-E158-4E8F-828F-058D813D8A03}" type="slidenum">
              <a:rPr lang="zh-TW" altLang="en-US" smtClean="0"/>
              <a:pPr/>
              <a:t>52</a:t>
            </a:fld>
            <a:endParaRPr lang="zh-TW" altLang="en-US"/>
          </a:p>
        </p:txBody>
      </p:sp>
    </p:spTree>
    <p:extLst>
      <p:ext uri="{BB962C8B-B14F-4D97-AF65-F5344CB8AC3E}">
        <p14:creationId xmlns:p14="http://schemas.microsoft.com/office/powerpoint/2010/main" val="1331268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049E-BEC8-5893-1CF4-D1BA99EE622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F9FED85-B05E-0125-F191-35D19761099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B0825D9-14D1-297C-2C8F-32023C491D59}"/>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6A21D07F-6099-B874-2F13-233CEFA5B1C9}"/>
              </a:ext>
            </a:extLst>
          </p:cNvPr>
          <p:cNvSpPr>
            <a:spLocks noGrp="1"/>
          </p:cNvSpPr>
          <p:nvPr>
            <p:ph type="sldNum" sz="quarter" idx="5"/>
          </p:nvPr>
        </p:nvSpPr>
        <p:spPr/>
        <p:txBody>
          <a:bodyPr/>
          <a:lstStyle/>
          <a:p>
            <a:fld id="{4493F25E-E158-4E8F-828F-058D813D8A03}" type="slidenum">
              <a:rPr lang="zh-TW" altLang="en-US" smtClean="0"/>
              <a:pPr/>
              <a:t>53</a:t>
            </a:fld>
            <a:endParaRPr lang="zh-TW" altLang="en-US"/>
          </a:p>
        </p:txBody>
      </p:sp>
    </p:spTree>
    <p:extLst>
      <p:ext uri="{BB962C8B-B14F-4D97-AF65-F5344CB8AC3E}">
        <p14:creationId xmlns:p14="http://schemas.microsoft.com/office/powerpoint/2010/main" val="2961125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17B74-2F3F-BA52-B4AB-E520D0B7106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4C5CE4A-EBF5-DD17-A04E-8D6BDFF91C30}"/>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25D1612-A898-6179-9977-54E46B18FFE5}"/>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5247DB44-4FBC-6600-E097-2058953A65FC}"/>
              </a:ext>
            </a:extLst>
          </p:cNvPr>
          <p:cNvSpPr>
            <a:spLocks noGrp="1"/>
          </p:cNvSpPr>
          <p:nvPr>
            <p:ph type="sldNum" sz="quarter" idx="5"/>
          </p:nvPr>
        </p:nvSpPr>
        <p:spPr/>
        <p:txBody>
          <a:bodyPr/>
          <a:lstStyle/>
          <a:p>
            <a:fld id="{4493F25E-E158-4E8F-828F-058D813D8A03}" type="slidenum">
              <a:rPr lang="zh-TW" altLang="en-US" smtClean="0"/>
              <a:pPr/>
              <a:t>54</a:t>
            </a:fld>
            <a:endParaRPr lang="zh-TW" altLang="en-US"/>
          </a:p>
        </p:txBody>
      </p:sp>
    </p:spTree>
    <p:extLst>
      <p:ext uri="{BB962C8B-B14F-4D97-AF65-F5344CB8AC3E}">
        <p14:creationId xmlns:p14="http://schemas.microsoft.com/office/powerpoint/2010/main" val="1402343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bwMode="auto">
          <a:noFill/>
          <a:ln>
            <a:solidFill>
              <a:srgbClr val="000000"/>
            </a:solidFill>
            <a:miter lim="800000"/>
            <a:headEnd/>
            <a:tailEnd/>
          </a:ln>
        </p:spPr>
      </p:sp>
      <p:sp>
        <p:nvSpPr>
          <p:cNvPr id="97283" name="备注占位符 2"/>
          <p:cNvSpPr>
            <a:spLocks noGrp="1"/>
          </p:cNvSpPr>
          <p:nvPr>
            <p:ph type="body" idx="1"/>
          </p:nvPr>
        </p:nvSpPr>
        <p:spPr bwMode="auto">
          <a:noFill/>
        </p:spPr>
        <p:txBody>
          <a:bodyPr/>
          <a:lstStyle/>
          <a:p>
            <a:pPr eaLnBrk="1" hangingPunct="1">
              <a:spcBef>
                <a:spcPct val="0"/>
              </a:spcBef>
            </a:pPr>
            <a:endParaRPr lang="zh-CN" altLang="en-US"/>
          </a:p>
        </p:txBody>
      </p:sp>
      <p:sp>
        <p:nvSpPr>
          <p:cNvPr id="97284" name="灯片编号占位符 3"/>
          <p:cNvSpPr txBox="1">
            <a:spLocks noGrp="1"/>
          </p:cNvSpPr>
          <p:nvPr/>
        </p:nvSpPr>
        <p:spPr bwMode="auto">
          <a:xfrm>
            <a:off x="3850443" y="9430091"/>
            <a:ext cx="2945659" cy="496411"/>
          </a:xfrm>
          <a:prstGeom prst="rect">
            <a:avLst/>
          </a:prstGeom>
          <a:noFill/>
          <a:ln w="9525">
            <a:noFill/>
            <a:miter lim="800000"/>
            <a:headEnd/>
            <a:tailEnd/>
          </a:ln>
        </p:spPr>
        <p:txBody>
          <a:bodyPr anchor="b"/>
          <a:lstStyle/>
          <a:p>
            <a:pPr algn="r"/>
            <a:fld id="{B04781A2-B6E8-4985-99FA-F4F5A13B330E}" type="slidenum">
              <a:rPr lang="zh-CN" altLang="en-US" sz="1200">
                <a:latin typeface="Calibri" pitchFamily="34" charset="0"/>
              </a:rPr>
              <a:pPr algn="r"/>
              <a:t>55</a:t>
            </a:fld>
            <a:endParaRPr lang="en-US" altLang="zh-CN"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17</a:t>
            </a:fld>
            <a:endParaRPr lang="zh-TW" altLang="en-US"/>
          </a:p>
        </p:txBody>
      </p:sp>
    </p:spTree>
    <p:extLst>
      <p:ext uri="{BB962C8B-B14F-4D97-AF65-F5344CB8AC3E}">
        <p14:creationId xmlns:p14="http://schemas.microsoft.com/office/powerpoint/2010/main" val="3543709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18</a:t>
            </a:fld>
            <a:endParaRPr lang="zh-TW" altLang="en-US"/>
          </a:p>
        </p:txBody>
      </p:sp>
    </p:spTree>
    <p:extLst>
      <p:ext uri="{BB962C8B-B14F-4D97-AF65-F5344CB8AC3E}">
        <p14:creationId xmlns:p14="http://schemas.microsoft.com/office/powerpoint/2010/main" val="2403352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493F25E-E158-4E8F-828F-058D813D8A03}" type="slidenum">
              <a:rPr lang="zh-TW" altLang="en-US" smtClean="0"/>
              <a:pPr/>
              <a:t>19</a:t>
            </a:fld>
            <a:endParaRPr lang="zh-TW" altLang="en-US"/>
          </a:p>
        </p:txBody>
      </p:sp>
    </p:spTree>
    <p:extLst>
      <p:ext uri="{BB962C8B-B14F-4D97-AF65-F5344CB8AC3E}">
        <p14:creationId xmlns:p14="http://schemas.microsoft.com/office/powerpoint/2010/main" val="80675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58319-A161-D8BE-C790-0C9366004F1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8DB4D8A-ECA1-B251-D427-82F6CDA57ADC}"/>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753A050-D257-246B-556E-8D1D13693CD6}"/>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5FFEF131-6B95-D694-0E62-0ACCB8CDB1D0}"/>
              </a:ext>
            </a:extLst>
          </p:cNvPr>
          <p:cNvSpPr>
            <a:spLocks noGrp="1"/>
          </p:cNvSpPr>
          <p:nvPr>
            <p:ph type="sldNum" sz="quarter" idx="5"/>
          </p:nvPr>
        </p:nvSpPr>
        <p:spPr/>
        <p:txBody>
          <a:bodyPr/>
          <a:lstStyle/>
          <a:p>
            <a:fld id="{4493F25E-E158-4E8F-828F-058D813D8A03}" type="slidenum">
              <a:rPr lang="zh-TW" altLang="en-US" smtClean="0"/>
              <a:pPr/>
              <a:t>20</a:t>
            </a:fld>
            <a:endParaRPr lang="zh-TW" altLang="en-US"/>
          </a:p>
        </p:txBody>
      </p:sp>
    </p:spTree>
    <p:extLst>
      <p:ext uri="{BB962C8B-B14F-4D97-AF65-F5344CB8AC3E}">
        <p14:creationId xmlns:p14="http://schemas.microsoft.com/office/powerpoint/2010/main" val="1471821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1522D-3A3B-0D8B-0D7B-D0AD9381171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3E4DC69-13AD-8CD5-5537-6722456CFAE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F0F246B-F948-06AE-FDFF-16D571956CB3}"/>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8197D3E1-7A62-B769-8A04-9F8A0AE06049}"/>
              </a:ext>
            </a:extLst>
          </p:cNvPr>
          <p:cNvSpPr>
            <a:spLocks noGrp="1"/>
          </p:cNvSpPr>
          <p:nvPr>
            <p:ph type="sldNum" sz="quarter" idx="5"/>
          </p:nvPr>
        </p:nvSpPr>
        <p:spPr/>
        <p:txBody>
          <a:bodyPr/>
          <a:lstStyle/>
          <a:p>
            <a:fld id="{4493F25E-E158-4E8F-828F-058D813D8A03}" type="slidenum">
              <a:rPr lang="zh-TW" altLang="en-US" smtClean="0"/>
              <a:pPr/>
              <a:t>21</a:t>
            </a:fld>
            <a:endParaRPr lang="zh-TW" altLang="en-US"/>
          </a:p>
        </p:txBody>
      </p:sp>
    </p:spTree>
    <p:extLst>
      <p:ext uri="{BB962C8B-B14F-4D97-AF65-F5344CB8AC3E}">
        <p14:creationId xmlns:p14="http://schemas.microsoft.com/office/powerpoint/2010/main" val="252658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1"/>
      </p:bgRef>
    </p:bg>
    <p:spTree>
      <p:nvGrpSpPr>
        <p:cNvPr id="1" name=""/>
        <p:cNvGrpSpPr/>
        <p:nvPr/>
      </p:nvGrpSpPr>
      <p:grpSpPr>
        <a:xfrm>
          <a:off x="0" y="0"/>
          <a:ext cx="0" cy="0"/>
          <a:chOff x="0" y="0"/>
          <a:chExt cx="0" cy="0"/>
        </a:xfrm>
      </p:grpSpPr>
      <p:sp>
        <p:nvSpPr>
          <p:cNvPr id="8" name="標題 7"/>
          <p:cNvSpPr>
            <a:spLocks noGrp="1"/>
          </p:cNvSpPr>
          <p:nvPr>
            <p:ph type="ctrTitle"/>
          </p:nvPr>
        </p:nvSpPr>
        <p:spPr>
          <a:xfrm>
            <a:off x="2286000" y="3124200"/>
            <a:ext cx="617220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a:t>按一下以編輯母片副標題樣式</a:t>
            </a:r>
            <a:endParaRPr kumimoji="0" lang="en-US"/>
          </a:p>
        </p:txBody>
      </p:sp>
      <p:sp>
        <p:nvSpPr>
          <p:cNvPr id="28" name="日期版面配置區 27"/>
          <p:cNvSpPr>
            <a:spLocks noGrp="1"/>
          </p:cNvSpPr>
          <p:nvPr>
            <p:ph type="dt" sz="half" idx="10"/>
          </p:nvPr>
        </p:nvSpPr>
        <p:spPr bwMode="auto">
          <a:xfrm rot="5400000">
            <a:off x="7764621" y="1174097"/>
            <a:ext cx="2286000" cy="381000"/>
          </a:xfrm>
        </p:spPr>
        <p:txBody>
          <a:bodyPr/>
          <a:lstStyle/>
          <a:p>
            <a:fld id="{A31A77FC-F66C-4D07-BC3C-F44653F7E2F2}" type="datetimeFigureOut">
              <a:rPr lang="zh-TW" altLang="en-US" smtClean="0"/>
              <a:pPr/>
              <a:t>2024/11/17</a:t>
            </a:fld>
            <a:endParaRPr lang="zh-TW" altLang="en-US"/>
          </a:p>
        </p:txBody>
      </p:sp>
      <p:sp>
        <p:nvSpPr>
          <p:cNvPr id="17" name="頁尾版面配置區 16"/>
          <p:cNvSpPr>
            <a:spLocks noGrp="1"/>
          </p:cNvSpPr>
          <p:nvPr>
            <p:ph type="ftr" sz="quarter" idx="11"/>
          </p:nvPr>
        </p:nvSpPr>
        <p:spPr bwMode="auto">
          <a:xfrm rot="5400000">
            <a:off x="7077269" y="4181669"/>
            <a:ext cx="3657600" cy="384048"/>
          </a:xfrm>
        </p:spPr>
        <p:txBody>
          <a:bodyPr/>
          <a:lstStyle/>
          <a:p>
            <a:endParaRPr lang="zh-TW" altLang="en-US"/>
          </a:p>
        </p:txBody>
      </p:sp>
      <p:sp>
        <p:nvSpPr>
          <p:cNvPr id="10"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矩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接點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接點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橢圓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橢圓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橢圓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投影片編號版面配置區 28"/>
          <p:cNvSpPr>
            <a:spLocks noGrp="1"/>
          </p:cNvSpPr>
          <p:nvPr>
            <p:ph type="sldNum" sz="quarter" idx="12"/>
          </p:nvPr>
        </p:nvSpPr>
        <p:spPr bwMode="auto">
          <a:xfrm>
            <a:off x="1325544" y="4928702"/>
            <a:ext cx="609600" cy="517524"/>
          </a:xfrm>
        </p:spPr>
        <p:txBody>
          <a:bodyPr/>
          <a:lstStyle/>
          <a:p>
            <a:fld id="{CB700ECD-D45B-4F76-B319-D91C62BE1AD9}"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A31A77FC-F66C-4D07-BC3C-F44653F7E2F2}" type="datetimeFigureOut">
              <a:rPr lang="zh-TW" altLang="en-US" smtClean="0"/>
              <a:pPr/>
              <a:t>2024/11/17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700ECD-D45B-4F76-B319-D91C62BE1AD9}"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A31A77FC-F66C-4D07-BC3C-F44653F7E2F2}" type="datetimeFigureOut">
              <a:rPr lang="zh-TW" altLang="en-US" smtClean="0"/>
              <a:pPr/>
              <a:t>2024/11/17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B700ECD-D45B-4F76-B319-D91C62BE1AD9}"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277813"/>
            <a:ext cx="77724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1600200"/>
            <a:ext cx="3810000" cy="45307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6800" y="1600200"/>
            <a:ext cx="3810000" cy="45307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Date Placeholder 3">
            <a:extLst>
              <a:ext uri="{FF2B5EF4-FFF2-40B4-BE49-F238E27FC236}">
                <a16:creationId xmlns:a16="http://schemas.microsoft.com/office/drawing/2014/main" id="{22165489-1156-4652-A9CD-E6D1DC27B8A6}"/>
              </a:ext>
            </a:extLst>
          </p:cNvPr>
          <p:cNvSpPr>
            <a:spLocks noGrp="1"/>
          </p:cNvSpPr>
          <p:nvPr>
            <p:ph type="dt" sz="half" idx="10"/>
          </p:nvPr>
        </p:nvSpPr>
        <p:spPr/>
        <p:txBody>
          <a:bodyPr/>
          <a:lstStyle>
            <a:lvl1pPr>
              <a:defRPr/>
            </a:lvl1pPr>
          </a:lstStyle>
          <a:p>
            <a:pPr>
              <a:defRPr/>
            </a:pPr>
            <a:endParaRPr lang="en-US" altLang="zh-TW"/>
          </a:p>
        </p:txBody>
      </p:sp>
      <p:sp>
        <p:nvSpPr>
          <p:cNvPr id="6" name="Footer Placeholder 4">
            <a:extLst>
              <a:ext uri="{FF2B5EF4-FFF2-40B4-BE49-F238E27FC236}">
                <a16:creationId xmlns:a16="http://schemas.microsoft.com/office/drawing/2014/main" id="{0FE2297A-8C23-4ECE-8E16-315BF5D4473E}"/>
              </a:ext>
            </a:extLst>
          </p:cNvPr>
          <p:cNvSpPr>
            <a:spLocks noGrp="1"/>
          </p:cNvSpPr>
          <p:nvPr>
            <p:ph type="ftr" sz="quarter" idx="11"/>
          </p:nvPr>
        </p:nvSpPr>
        <p:spPr/>
        <p:txBody>
          <a:bodyPr/>
          <a:lstStyle>
            <a:lvl1pPr>
              <a:defRPr/>
            </a:lvl1pPr>
          </a:lstStyle>
          <a:p>
            <a:pPr>
              <a:defRPr/>
            </a:pPr>
            <a:endParaRPr lang="en-US" altLang="zh-TW"/>
          </a:p>
        </p:txBody>
      </p:sp>
      <p:sp>
        <p:nvSpPr>
          <p:cNvPr id="7" name="Slide Number Placeholder 5">
            <a:extLst>
              <a:ext uri="{FF2B5EF4-FFF2-40B4-BE49-F238E27FC236}">
                <a16:creationId xmlns:a16="http://schemas.microsoft.com/office/drawing/2014/main" id="{B88588D9-24FC-4018-A6F9-3F4CCBB0E3EE}"/>
              </a:ext>
            </a:extLst>
          </p:cNvPr>
          <p:cNvSpPr>
            <a:spLocks noGrp="1"/>
          </p:cNvSpPr>
          <p:nvPr>
            <p:ph type="sldNum" sz="quarter" idx="12"/>
          </p:nvPr>
        </p:nvSpPr>
        <p:spPr/>
        <p:txBody>
          <a:bodyPr/>
          <a:lstStyle>
            <a:lvl1pPr>
              <a:defRPr/>
            </a:lvl1pPr>
          </a:lstStyle>
          <a:p>
            <a:fld id="{5C70A410-E6A1-446D-BCF0-6F6730D02AA4}" type="slidenum">
              <a:rPr lang="en-US" altLang="zh-TW"/>
              <a:pPr/>
              <a:t>‹#›</a:t>
            </a:fld>
            <a:endParaRPr lang="en-US" altLang="zh-TW"/>
          </a:p>
        </p:txBody>
      </p:sp>
    </p:spTree>
    <p:extLst>
      <p:ext uri="{BB962C8B-B14F-4D97-AF65-F5344CB8AC3E}">
        <p14:creationId xmlns:p14="http://schemas.microsoft.com/office/powerpoint/2010/main" val="767122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1"/>
      </p:bgRef>
    </p:bg>
    <p:spTree>
      <p:nvGrpSpPr>
        <p:cNvPr id="1" name=""/>
        <p:cNvGrpSpPr/>
        <p:nvPr/>
      </p:nvGrpSpPr>
      <p:grpSpPr>
        <a:xfrm>
          <a:off x="0" y="0"/>
          <a:ext cx="0" cy="0"/>
          <a:chOff x="0" y="0"/>
          <a:chExt cx="0" cy="0"/>
        </a:xfrm>
      </p:grpSpPr>
      <p:sp>
        <p:nvSpPr>
          <p:cNvPr id="8" name="標題 7"/>
          <p:cNvSpPr>
            <a:spLocks noGrp="1"/>
          </p:cNvSpPr>
          <p:nvPr>
            <p:ph type="ctrTitle"/>
          </p:nvPr>
        </p:nvSpPr>
        <p:spPr>
          <a:xfrm>
            <a:off x="2286000" y="3124200"/>
            <a:ext cx="617220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a:t>按一下以編輯母片副標題樣式</a:t>
            </a:r>
            <a:endParaRPr kumimoji="0" lang="en-US"/>
          </a:p>
        </p:txBody>
      </p:sp>
      <p:sp>
        <p:nvSpPr>
          <p:cNvPr id="28" name="日期版面配置區 27"/>
          <p:cNvSpPr>
            <a:spLocks noGrp="1"/>
          </p:cNvSpPr>
          <p:nvPr>
            <p:ph type="dt" sz="half" idx="10"/>
          </p:nvPr>
        </p:nvSpPr>
        <p:spPr bwMode="auto">
          <a:xfrm>
            <a:off x="6822504" y="6453336"/>
            <a:ext cx="2286000" cy="381000"/>
          </a:xfrm>
        </p:spPr>
        <p:txBody>
          <a:bodyPr/>
          <a:lstStyle>
            <a:lvl1pPr>
              <a:defRPr b="1">
                <a:solidFill>
                  <a:srgbClr val="002060"/>
                </a:solidFill>
                <a:latin typeface="AR BERKLEY" pitchFamily="2" charset="0"/>
              </a:defRPr>
            </a:lvl1pPr>
          </a:lstStyle>
          <a:p>
            <a:fld id="{A31A77FC-F66C-4D07-BC3C-F44653F7E2F2}" type="datetimeFigureOut">
              <a:rPr lang="zh-TW" altLang="en-US" smtClean="0"/>
              <a:pPr/>
              <a:t>2024/11/17</a:t>
            </a:fld>
            <a:endParaRPr lang="zh-TW" altLang="en-US" dirty="0"/>
          </a:p>
        </p:txBody>
      </p:sp>
      <p:sp>
        <p:nvSpPr>
          <p:cNvPr id="17" name="頁尾版面配置區 16"/>
          <p:cNvSpPr>
            <a:spLocks noGrp="1"/>
          </p:cNvSpPr>
          <p:nvPr>
            <p:ph type="ftr" sz="quarter" idx="11"/>
          </p:nvPr>
        </p:nvSpPr>
        <p:spPr bwMode="auto">
          <a:xfrm>
            <a:off x="1691680" y="6473952"/>
            <a:ext cx="3657600" cy="384048"/>
          </a:xfrm>
        </p:spPr>
        <p:txBody>
          <a:bodyPr/>
          <a:lstStyle/>
          <a:p>
            <a:endParaRPr lang="zh-TW" altLang="en-US" dirty="0">
              <a:solidFill>
                <a:srgbClr val="465E9C"/>
              </a:solidFill>
            </a:endParaRPr>
          </a:p>
        </p:txBody>
      </p:sp>
      <p:sp>
        <p:nvSpPr>
          <p:cNvPr id="10"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矩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矩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矩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直線接點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直線接點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直線接點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橢圓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橢圓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橢圓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橢圓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投影片編號版面配置區 28"/>
          <p:cNvSpPr>
            <a:spLocks noGrp="1"/>
          </p:cNvSpPr>
          <p:nvPr>
            <p:ph type="sldNum" sz="quarter" idx="12"/>
          </p:nvPr>
        </p:nvSpPr>
        <p:spPr bwMode="auto">
          <a:xfrm>
            <a:off x="1325544" y="4928702"/>
            <a:ext cx="609600" cy="517524"/>
          </a:xfrm>
        </p:spPr>
        <p:txBody>
          <a:bodyPr/>
          <a:lstStyle/>
          <a:p>
            <a:r>
              <a:rPr lang="en-US" altLang="zh-TW" dirty="0"/>
              <a:t>1</a:t>
            </a:r>
            <a:endParaRPr lang="zh-TW" altLang="en-US" dirty="0"/>
          </a:p>
        </p:txBody>
      </p:sp>
      <p:pic>
        <p:nvPicPr>
          <p:cNvPr id="1027" name="Picture 3" descr="F:\10.照片及短片\東中照片\東中校徽\校徽1.jpg"/>
          <p:cNvPicPr>
            <a:picLocks noChangeAspect="1" noChangeArrowheads="1"/>
          </p:cNvPicPr>
          <p:nvPr userDrawn="1"/>
        </p:nvPicPr>
        <p:blipFill>
          <a:blip r:embed="rId2" cstate="print"/>
          <a:srcRect/>
          <a:stretch>
            <a:fillRect/>
          </a:stretch>
        </p:blipFill>
        <p:spPr bwMode="auto">
          <a:xfrm>
            <a:off x="7380312" y="46435"/>
            <a:ext cx="1365250" cy="2230437"/>
          </a:xfrm>
          <a:prstGeom prst="rect">
            <a:avLst/>
          </a:prstGeom>
          <a:noFill/>
        </p:spPr>
      </p:pic>
    </p:spTree>
    <p:extLst>
      <p:ext uri="{BB962C8B-B14F-4D97-AF65-F5344CB8AC3E}">
        <p14:creationId xmlns:p14="http://schemas.microsoft.com/office/powerpoint/2010/main" val="230609318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8" name="內容版面配置區 7"/>
          <p:cNvSpPr>
            <a:spLocks noGrp="1"/>
          </p:cNvSpPr>
          <p:nvPr>
            <p:ph sz="quarter" idx="1"/>
          </p:nvPr>
        </p:nvSpPr>
        <p:spPr>
          <a:xfrm>
            <a:off x="457200" y="1600200"/>
            <a:ext cx="7467600" cy="4873752"/>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日期版面配置區 6"/>
          <p:cNvSpPr>
            <a:spLocks noGrp="1"/>
          </p:cNvSpPr>
          <p:nvPr>
            <p:ph type="dt" sz="half" idx="14"/>
          </p:nvPr>
        </p:nvSpPr>
        <p:spPr/>
        <p:txBody>
          <a:bodyPr rtlCol="0"/>
          <a:lstStyle/>
          <a:p>
            <a:fld id="{A31A77FC-F66C-4D07-BC3C-F44653F7E2F2}" type="datetimeFigureOut">
              <a:rPr lang="zh-TW" altLang="en-US" smtClean="0">
                <a:solidFill>
                  <a:srgbClr val="465E9C"/>
                </a:solidFill>
              </a:rPr>
              <a:pPr/>
              <a:t>2024/11/17</a:t>
            </a:fld>
            <a:endParaRPr lang="zh-TW" altLang="en-US">
              <a:solidFill>
                <a:srgbClr val="465E9C"/>
              </a:solidFill>
            </a:endParaRPr>
          </a:p>
        </p:txBody>
      </p:sp>
      <p:sp>
        <p:nvSpPr>
          <p:cNvPr id="9" name="投影片編號版面配置區 8"/>
          <p:cNvSpPr>
            <a:spLocks noGrp="1"/>
          </p:cNvSpPr>
          <p:nvPr>
            <p:ph type="sldNum" sz="quarter" idx="15"/>
          </p:nvPr>
        </p:nvSpPr>
        <p:spPr/>
        <p:txBody>
          <a:bodyPr rtlCol="0"/>
          <a:lstStyle/>
          <a:p>
            <a:fld id="{CB700ECD-D45B-4F76-B319-D91C62BE1AD9}" type="slidenum">
              <a:rPr lang="zh-TW" altLang="en-US" smtClean="0"/>
              <a:pPr/>
              <a:t>‹#›</a:t>
            </a:fld>
            <a:endParaRPr lang="zh-TW" altLang="en-US"/>
          </a:p>
        </p:txBody>
      </p:sp>
      <p:sp>
        <p:nvSpPr>
          <p:cNvPr id="10" name="頁尾版面配置區 9"/>
          <p:cNvSpPr>
            <a:spLocks noGrp="1"/>
          </p:cNvSpPr>
          <p:nvPr>
            <p:ph type="ftr" sz="quarter" idx="16"/>
          </p:nvPr>
        </p:nvSpPr>
        <p:spPr/>
        <p:txBody>
          <a:bodyPr rtlCol="0"/>
          <a:lstStyle/>
          <a:p>
            <a:endParaRPr lang="zh-TW" altLang="en-US">
              <a:solidFill>
                <a:srgbClr val="465E9C"/>
              </a:solidFill>
            </a:endParaRPr>
          </a:p>
        </p:txBody>
      </p:sp>
    </p:spTree>
    <p:extLst>
      <p:ext uri="{BB962C8B-B14F-4D97-AF65-F5344CB8AC3E}">
        <p14:creationId xmlns:p14="http://schemas.microsoft.com/office/powerpoint/2010/main" val="3696997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a:t>按一下以編輯母片文字樣式</a:t>
            </a:r>
          </a:p>
        </p:txBody>
      </p:sp>
      <p:sp>
        <p:nvSpPr>
          <p:cNvPr id="4" name="日期版面配置區 3"/>
          <p:cNvSpPr>
            <a:spLocks noGrp="1"/>
          </p:cNvSpPr>
          <p:nvPr>
            <p:ph type="dt" sz="half" idx="10"/>
          </p:nvPr>
        </p:nvSpPr>
        <p:spPr bwMode="auto">
          <a:xfrm rot="5400000">
            <a:off x="7763256" y="1170432"/>
            <a:ext cx="2286000" cy="381000"/>
          </a:xfrm>
        </p:spPr>
        <p:txBody>
          <a:bodyPr/>
          <a:lstStyle/>
          <a:p>
            <a:fld id="{A31A77FC-F66C-4D07-BC3C-F44653F7E2F2}" type="datetimeFigureOut">
              <a:rPr lang="zh-TW" altLang="en-US" smtClean="0">
                <a:solidFill>
                  <a:srgbClr val="CCDDEA"/>
                </a:solidFill>
              </a:rPr>
              <a:pPr/>
              <a:t>2024/11/17</a:t>
            </a:fld>
            <a:endParaRPr lang="zh-TW" altLang="en-US">
              <a:solidFill>
                <a:srgbClr val="CCDDEA"/>
              </a:solidFill>
            </a:endParaRPr>
          </a:p>
        </p:txBody>
      </p:sp>
      <p:sp>
        <p:nvSpPr>
          <p:cNvPr id="5" name="頁尾版面配置區 4"/>
          <p:cNvSpPr>
            <a:spLocks noGrp="1"/>
          </p:cNvSpPr>
          <p:nvPr>
            <p:ph type="ftr" sz="quarter" idx="11"/>
          </p:nvPr>
        </p:nvSpPr>
        <p:spPr bwMode="auto">
          <a:xfrm rot="5400000">
            <a:off x="7077456" y="4178808"/>
            <a:ext cx="3657600" cy="384048"/>
          </a:xfrm>
        </p:spPr>
        <p:txBody>
          <a:bodyPr/>
          <a:lstStyle/>
          <a:p>
            <a:endParaRPr lang="zh-TW" altLang="en-US">
              <a:solidFill>
                <a:srgbClr val="CCDDEA"/>
              </a:solidFill>
            </a:endParaRPr>
          </a:p>
        </p:txBody>
      </p:sp>
      <p:sp>
        <p:nvSpPr>
          <p:cNvPr id="9"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矩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矩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直線接點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直線接點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橢圓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橢圓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橢圓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橢圓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直線接點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投影片編號版面配置區 5"/>
          <p:cNvSpPr>
            <a:spLocks noGrp="1"/>
          </p:cNvSpPr>
          <p:nvPr>
            <p:ph type="sldNum" sz="quarter" idx="12"/>
          </p:nvPr>
        </p:nvSpPr>
        <p:spPr bwMode="auto">
          <a:xfrm>
            <a:off x="1340616" y="4928702"/>
            <a:ext cx="609600" cy="517524"/>
          </a:xfrm>
        </p:spPr>
        <p:txBody>
          <a:bodyPr/>
          <a:lstStyle/>
          <a:p>
            <a:fld id="{CB700ECD-D45B-4F76-B319-D91C62BE1AD9}" type="slidenum">
              <a:rPr lang="zh-TW" altLang="en-US" smtClean="0"/>
              <a:pPr/>
              <a:t>‹#›</a:t>
            </a:fld>
            <a:endParaRPr lang="zh-TW" altLang="en-US"/>
          </a:p>
        </p:txBody>
      </p:sp>
    </p:spTree>
    <p:extLst>
      <p:ext uri="{BB962C8B-B14F-4D97-AF65-F5344CB8AC3E}">
        <p14:creationId xmlns:p14="http://schemas.microsoft.com/office/powerpoint/2010/main" val="148459873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5" name="日期版面配置區 4"/>
          <p:cNvSpPr>
            <a:spLocks noGrp="1"/>
          </p:cNvSpPr>
          <p:nvPr>
            <p:ph type="dt" sz="half" idx="10"/>
          </p:nvPr>
        </p:nvSpPr>
        <p:spPr/>
        <p:txBody>
          <a:bodyPr/>
          <a:lstStyle/>
          <a:p>
            <a:fld id="{A31A77FC-F66C-4D07-BC3C-F44653F7E2F2}" type="datetimeFigureOut">
              <a:rPr lang="zh-TW" altLang="en-US" smtClean="0">
                <a:solidFill>
                  <a:srgbClr val="465E9C"/>
                </a:solidFill>
              </a:rPr>
              <a:pPr/>
              <a:t>2024/11/17</a:t>
            </a:fld>
            <a:endParaRPr lang="zh-TW" altLang="en-US">
              <a:solidFill>
                <a:srgbClr val="465E9C"/>
              </a:solidFill>
            </a:endParaRPr>
          </a:p>
        </p:txBody>
      </p:sp>
      <p:sp>
        <p:nvSpPr>
          <p:cNvPr id="6" name="頁尾版面配置區 5"/>
          <p:cNvSpPr>
            <a:spLocks noGrp="1"/>
          </p:cNvSpPr>
          <p:nvPr>
            <p:ph type="ftr" sz="quarter" idx="11"/>
          </p:nvPr>
        </p:nvSpPr>
        <p:spPr/>
        <p:txBody>
          <a:bodyPr/>
          <a:lstStyle/>
          <a:p>
            <a:endParaRPr lang="zh-TW" altLang="en-US">
              <a:solidFill>
                <a:srgbClr val="465E9C"/>
              </a:solidFill>
            </a:endParaRPr>
          </a:p>
        </p:txBody>
      </p:sp>
      <p:sp>
        <p:nvSpPr>
          <p:cNvPr id="7" name="投影片編號版面配置區 6"/>
          <p:cNvSpPr>
            <a:spLocks noGrp="1"/>
          </p:cNvSpPr>
          <p:nvPr>
            <p:ph type="sldNum" sz="quarter" idx="12"/>
          </p:nvPr>
        </p:nvSpPr>
        <p:spPr/>
        <p:txBody>
          <a:bodyPr/>
          <a:lstStyle/>
          <a:p>
            <a:fld id="{CB700ECD-D45B-4F76-B319-D91C62BE1AD9}" type="slidenum">
              <a:rPr lang="zh-TW" altLang="en-US" smtClean="0"/>
              <a:pPr/>
              <a:t>‹#›</a:t>
            </a:fld>
            <a:endParaRPr lang="zh-TW" altLang="en-US"/>
          </a:p>
        </p:txBody>
      </p:sp>
      <p:sp>
        <p:nvSpPr>
          <p:cNvPr id="9" name="內容版面配置區 8"/>
          <p:cNvSpPr>
            <a:spLocks noGrp="1"/>
          </p:cNvSpPr>
          <p:nvPr>
            <p:ph sz="quarter" idx="1"/>
          </p:nvPr>
        </p:nvSpPr>
        <p:spPr>
          <a:xfrm>
            <a:off x="457200" y="1600200"/>
            <a:ext cx="3657600" cy="45720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1" name="內容版面配置區 10"/>
          <p:cNvSpPr>
            <a:spLocks noGrp="1"/>
          </p:cNvSpPr>
          <p:nvPr>
            <p:ph sz="quarter" idx="2"/>
          </p:nvPr>
        </p:nvSpPr>
        <p:spPr>
          <a:xfrm>
            <a:off x="4270248" y="1600200"/>
            <a:ext cx="3657600" cy="45720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extLst>
      <p:ext uri="{BB962C8B-B14F-4D97-AF65-F5344CB8AC3E}">
        <p14:creationId xmlns:p14="http://schemas.microsoft.com/office/powerpoint/2010/main" val="3091014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nchor="b"/>
          <a:lstStyle>
            <a:lvl1pPr>
              <a:defRPr/>
            </a:lvl1pPr>
          </a:lstStyle>
          <a:p>
            <a:r>
              <a:rPr kumimoji="0" lang="zh-TW" altLang="en-US"/>
              <a:t>按一下以編輯母片標題樣式</a:t>
            </a:r>
            <a:endParaRPr kumimoji="0" lang="en-US"/>
          </a:p>
        </p:txBody>
      </p:sp>
      <p:sp>
        <p:nvSpPr>
          <p:cNvPr id="7" name="日期版面配置區 6"/>
          <p:cNvSpPr>
            <a:spLocks noGrp="1"/>
          </p:cNvSpPr>
          <p:nvPr>
            <p:ph type="dt" sz="half" idx="10"/>
          </p:nvPr>
        </p:nvSpPr>
        <p:spPr/>
        <p:txBody>
          <a:bodyPr/>
          <a:lstStyle/>
          <a:p>
            <a:fld id="{A31A77FC-F66C-4D07-BC3C-F44653F7E2F2}" type="datetimeFigureOut">
              <a:rPr lang="zh-TW" altLang="en-US" smtClean="0">
                <a:solidFill>
                  <a:srgbClr val="465E9C"/>
                </a:solidFill>
              </a:rPr>
              <a:pPr/>
              <a:t>2024/11/17</a:t>
            </a:fld>
            <a:endParaRPr lang="zh-TW" altLang="en-US">
              <a:solidFill>
                <a:srgbClr val="465E9C"/>
              </a:solidFill>
            </a:endParaRPr>
          </a:p>
        </p:txBody>
      </p:sp>
      <p:sp>
        <p:nvSpPr>
          <p:cNvPr id="8" name="頁尾版面配置區 7"/>
          <p:cNvSpPr>
            <a:spLocks noGrp="1"/>
          </p:cNvSpPr>
          <p:nvPr>
            <p:ph type="ftr" sz="quarter" idx="11"/>
          </p:nvPr>
        </p:nvSpPr>
        <p:spPr/>
        <p:txBody>
          <a:bodyPr/>
          <a:lstStyle/>
          <a:p>
            <a:endParaRPr lang="zh-TW" altLang="en-US">
              <a:solidFill>
                <a:srgbClr val="465E9C"/>
              </a:solidFill>
            </a:endParaRPr>
          </a:p>
        </p:txBody>
      </p:sp>
      <p:sp>
        <p:nvSpPr>
          <p:cNvPr id="9" name="投影片編號版面配置區 8"/>
          <p:cNvSpPr>
            <a:spLocks noGrp="1"/>
          </p:cNvSpPr>
          <p:nvPr>
            <p:ph type="sldNum" sz="quarter" idx="12"/>
          </p:nvPr>
        </p:nvSpPr>
        <p:spPr/>
        <p:txBody>
          <a:bodyPr/>
          <a:lstStyle/>
          <a:p>
            <a:fld id="{CB700ECD-D45B-4F76-B319-D91C62BE1AD9}" type="slidenum">
              <a:rPr lang="zh-TW" altLang="en-US" smtClean="0"/>
              <a:pPr/>
              <a:t>‹#›</a:t>
            </a:fld>
            <a:endParaRPr lang="zh-TW" altLang="en-US"/>
          </a:p>
        </p:txBody>
      </p:sp>
      <p:sp>
        <p:nvSpPr>
          <p:cNvPr id="11" name="內容版面配置區 10"/>
          <p:cNvSpPr>
            <a:spLocks noGrp="1"/>
          </p:cNvSpPr>
          <p:nvPr>
            <p:ph sz="quarter" idx="2"/>
          </p:nvPr>
        </p:nvSpPr>
        <p:spPr>
          <a:xfrm>
            <a:off x="457200" y="2362200"/>
            <a:ext cx="3657600" cy="38862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3" name="內容版面配置區 12"/>
          <p:cNvSpPr>
            <a:spLocks noGrp="1"/>
          </p:cNvSpPr>
          <p:nvPr>
            <p:ph sz="quarter" idx="4"/>
          </p:nvPr>
        </p:nvSpPr>
        <p:spPr>
          <a:xfrm>
            <a:off x="4371975" y="2362200"/>
            <a:ext cx="3657600" cy="38862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a:t>按一下以編輯母片文字樣式</a:t>
            </a:r>
          </a:p>
        </p:txBody>
      </p:sp>
    </p:spTree>
    <p:extLst>
      <p:ext uri="{BB962C8B-B14F-4D97-AF65-F5344CB8AC3E}">
        <p14:creationId xmlns:p14="http://schemas.microsoft.com/office/powerpoint/2010/main" val="1363177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6" name="日期版面配置區 5"/>
          <p:cNvSpPr>
            <a:spLocks noGrp="1"/>
          </p:cNvSpPr>
          <p:nvPr>
            <p:ph type="dt" sz="half" idx="10"/>
          </p:nvPr>
        </p:nvSpPr>
        <p:spPr/>
        <p:txBody>
          <a:bodyPr rtlCol="0"/>
          <a:lstStyle/>
          <a:p>
            <a:fld id="{A31A77FC-F66C-4D07-BC3C-F44653F7E2F2}" type="datetimeFigureOut">
              <a:rPr lang="zh-TW" altLang="en-US" smtClean="0">
                <a:solidFill>
                  <a:srgbClr val="465E9C"/>
                </a:solidFill>
              </a:rPr>
              <a:pPr/>
              <a:t>2024/11/17</a:t>
            </a:fld>
            <a:endParaRPr lang="zh-TW" altLang="en-US">
              <a:solidFill>
                <a:srgbClr val="465E9C"/>
              </a:solidFill>
            </a:endParaRPr>
          </a:p>
        </p:txBody>
      </p:sp>
      <p:sp>
        <p:nvSpPr>
          <p:cNvPr id="7" name="投影片編號版面配置區 6"/>
          <p:cNvSpPr>
            <a:spLocks noGrp="1"/>
          </p:cNvSpPr>
          <p:nvPr>
            <p:ph type="sldNum" sz="quarter" idx="11"/>
          </p:nvPr>
        </p:nvSpPr>
        <p:spPr/>
        <p:txBody>
          <a:bodyPr rtlCol="0"/>
          <a:lstStyle/>
          <a:p>
            <a:fld id="{CB700ECD-D45B-4F76-B319-D91C62BE1AD9}" type="slidenum">
              <a:rPr lang="zh-TW" altLang="en-US" smtClean="0"/>
              <a:pPr/>
              <a:t>‹#›</a:t>
            </a:fld>
            <a:endParaRPr lang="zh-TW" altLang="en-US"/>
          </a:p>
        </p:txBody>
      </p:sp>
      <p:sp>
        <p:nvSpPr>
          <p:cNvPr id="8" name="頁尾版面配置區 7"/>
          <p:cNvSpPr>
            <a:spLocks noGrp="1"/>
          </p:cNvSpPr>
          <p:nvPr>
            <p:ph type="ftr" sz="quarter" idx="12"/>
          </p:nvPr>
        </p:nvSpPr>
        <p:spPr/>
        <p:txBody>
          <a:bodyPr rtlCol="0"/>
          <a:lstStyle/>
          <a:p>
            <a:endParaRPr lang="zh-TW" altLang="en-US">
              <a:solidFill>
                <a:srgbClr val="465E9C"/>
              </a:solidFill>
            </a:endParaRPr>
          </a:p>
        </p:txBody>
      </p:sp>
    </p:spTree>
    <p:extLst>
      <p:ext uri="{BB962C8B-B14F-4D97-AF65-F5344CB8AC3E}">
        <p14:creationId xmlns:p14="http://schemas.microsoft.com/office/powerpoint/2010/main" val="3498196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31A77FC-F66C-4D07-BC3C-F44653F7E2F2}" type="datetimeFigureOut">
              <a:rPr lang="zh-TW" altLang="en-US" smtClean="0">
                <a:solidFill>
                  <a:srgbClr val="465E9C"/>
                </a:solidFill>
              </a:rPr>
              <a:pPr/>
              <a:t>2024/11/17</a:t>
            </a:fld>
            <a:endParaRPr lang="zh-TW" altLang="en-US">
              <a:solidFill>
                <a:srgbClr val="465E9C"/>
              </a:solidFill>
            </a:endParaRPr>
          </a:p>
        </p:txBody>
      </p:sp>
      <p:sp>
        <p:nvSpPr>
          <p:cNvPr id="3" name="頁尾版面配置區 2"/>
          <p:cNvSpPr>
            <a:spLocks noGrp="1"/>
          </p:cNvSpPr>
          <p:nvPr>
            <p:ph type="ftr" sz="quarter" idx="11"/>
          </p:nvPr>
        </p:nvSpPr>
        <p:spPr/>
        <p:txBody>
          <a:bodyPr/>
          <a:lstStyle/>
          <a:p>
            <a:endParaRPr lang="zh-TW" altLang="en-US">
              <a:solidFill>
                <a:srgbClr val="465E9C"/>
              </a:solidFill>
            </a:endParaRPr>
          </a:p>
        </p:txBody>
      </p:sp>
      <p:sp>
        <p:nvSpPr>
          <p:cNvPr id="4" name="投影片編號版面配置區 3"/>
          <p:cNvSpPr>
            <a:spLocks noGrp="1"/>
          </p:cNvSpPr>
          <p:nvPr>
            <p:ph type="sldNum" sz="quarter" idx="12"/>
          </p:nvPr>
        </p:nvSpPr>
        <p:spPr/>
        <p:txBody>
          <a:bodyPr/>
          <a:lstStyle/>
          <a:p>
            <a:fld id="{CB700ECD-D45B-4F76-B319-D91C62BE1AD9}" type="slidenum">
              <a:rPr lang="zh-TW" altLang="en-US" smtClean="0"/>
              <a:pPr/>
              <a:t>‹#›</a:t>
            </a:fld>
            <a:endParaRPr lang="zh-TW" altLang="en-US"/>
          </a:p>
        </p:txBody>
      </p:sp>
    </p:spTree>
    <p:extLst>
      <p:ext uri="{BB962C8B-B14F-4D97-AF65-F5344CB8AC3E}">
        <p14:creationId xmlns:p14="http://schemas.microsoft.com/office/powerpoint/2010/main" val="331059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8" name="內容版面配置區 7"/>
          <p:cNvSpPr>
            <a:spLocks noGrp="1"/>
          </p:cNvSpPr>
          <p:nvPr>
            <p:ph sz="quarter" idx="1"/>
          </p:nvPr>
        </p:nvSpPr>
        <p:spPr>
          <a:xfrm>
            <a:off x="457200" y="1600200"/>
            <a:ext cx="7467600" cy="4873752"/>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日期版面配置區 6"/>
          <p:cNvSpPr>
            <a:spLocks noGrp="1"/>
          </p:cNvSpPr>
          <p:nvPr>
            <p:ph type="dt" sz="half" idx="14"/>
          </p:nvPr>
        </p:nvSpPr>
        <p:spPr/>
        <p:txBody>
          <a:bodyPr rtlCol="0"/>
          <a:lstStyle/>
          <a:p>
            <a:fld id="{A31A77FC-F66C-4D07-BC3C-F44653F7E2F2}" type="datetimeFigureOut">
              <a:rPr lang="zh-TW" altLang="en-US" smtClean="0"/>
              <a:pPr/>
              <a:t>2024/11/17</a:t>
            </a:fld>
            <a:endParaRPr lang="zh-TW" altLang="en-US"/>
          </a:p>
        </p:txBody>
      </p:sp>
      <p:sp>
        <p:nvSpPr>
          <p:cNvPr id="9" name="投影片編號版面配置區 8"/>
          <p:cNvSpPr>
            <a:spLocks noGrp="1"/>
          </p:cNvSpPr>
          <p:nvPr>
            <p:ph type="sldNum" sz="quarter" idx="15"/>
          </p:nvPr>
        </p:nvSpPr>
        <p:spPr/>
        <p:txBody>
          <a:bodyPr rtlCol="0"/>
          <a:lstStyle/>
          <a:p>
            <a:fld id="{CB700ECD-D45B-4F76-B319-D91C62BE1AD9}" type="slidenum">
              <a:rPr lang="zh-TW" altLang="en-US" smtClean="0"/>
              <a:pPr/>
              <a:t>‹#›</a:t>
            </a:fld>
            <a:endParaRPr lang="zh-TW" altLang="en-US"/>
          </a:p>
        </p:txBody>
      </p:sp>
      <p:sp>
        <p:nvSpPr>
          <p:cNvPr id="10" name="頁尾版面配置區 9"/>
          <p:cNvSpPr>
            <a:spLocks noGrp="1"/>
          </p:cNvSpPr>
          <p:nvPr>
            <p:ph type="ftr" sz="quarter" idx="16"/>
          </p:nvPr>
        </p:nvSpPr>
        <p:spPr/>
        <p:txBody>
          <a:bodyPr rtlCol="0"/>
          <a:lstStyle/>
          <a:p>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標題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zh-TW" altLang="en-US"/>
              <a:t>按一下以編輯母片標題樣式</a:t>
            </a:r>
            <a:endParaRPr kumimoji="0"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zh-TW" altLang="en-US"/>
              <a:t>按一下以編輯母片文字樣式</a:t>
            </a:r>
          </a:p>
        </p:txBody>
      </p:sp>
      <p:sp>
        <p:nvSpPr>
          <p:cNvPr id="8"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直線接點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橢圓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內容版面配置區 17"/>
          <p:cNvSpPr>
            <a:spLocks noGrp="1"/>
          </p:cNvSpPr>
          <p:nvPr>
            <p:ph sz="quarter" idx="1"/>
          </p:nvPr>
        </p:nvSpPr>
        <p:spPr>
          <a:xfrm>
            <a:off x="304800" y="274320"/>
            <a:ext cx="5638800" cy="6327648"/>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21" name="日期版面配置區 20"/>
          <p:cNvSpPr>
            <a:spLocks noGrp="1"/>
          </p:cNvSpPr>
          <p:nvPr>
            <p:ph type="dt" sz="half" idx="14"/>
          </p:nvPr>
        </p:nvSpPr>
        <p:spPr/>
        <p:txBody>
          <a:bodyPr rtlCol="0"/>
          <a:lstStyle/>
          <a:p>
            <a:fld id="{A31A77FC-F66C-4D07-BC3C-F44653F7E2F2}" type="datetimeFigureOut">
              <a:rPr lang="zh-TW" altLang="en-US" smtClean="0">
                <a:solidFill>
                  <a:srgbClr val="465E9C"/>
                </a:solidFill>
              </a:rPr>
              <a:pPr/>
              <a:t>2024/11/17</a:t>
            </a:fld>
            <a:endParaRPr lang="zh-TW" altLang="en-US">
              <a:solidFill>
                <a:srgbClr val="465E9C"/>
              </a:solidFill>
            </a:endParaRPr>
          </a:p>
        </p:txBody>
      </p:sp>
      <p:sp>
        <p:nvSpPr>
          <p:cNvPr id="22" name="投影片編號版面配置區 21"/>
          <p:cNvSpPr>
            <a:spLocks noGrp="1"/>
          </p:cNvSpPr>
          <p:nvPr>
            <p:ph type="sldNum" sz="quarter" idx="15"/>
          </p:nvPr>
        </p:nvSpPr>
        <p:spPr/>
        <p:txBody>
          <a:bodyPr rtlCol="0"/>
          <a:lstStyle/>
          <a:p>
            <a:fld id="{CB700ECD-D45B-4F76-B319-D91C62BE1AD9}" type="slidenum">
              <a:rPr lang="zh-TW" altLang="en-US" smtClean="0"/>
              <a:pPr/>
              <a:t>‹#›</a:t>
            </a:fld>
            <a:endParaRPr lang="zh-TW" altLang="en-US"/>
          </a:p>
        </p:txBody>
      </p:sp>
      <p:sp>
        <p:nvSpPr>
          <p:cNvPr id="23" name="頁尾版面配置區 22"/>
          <p:cNvSpPr>
            <a:spLocks noGrp="1"/>
          </p:cNvSpPr>
          <p:nvPr>
            <p:ph type="ftr" sz="quarter" idx="16"/>
          </p:nvPr>
        </p:nvSpPr>
        <p:spPr/>
        <p:txBody>
          <a:bodyPr rtlCol="0"/>
          <a:lstStyle/>
          <a:p>
            <a:endParaRPr lang="zh-TW" altLang="en-US">
              <a:solidFill>
                <a:srgbClr val="465E9C"/>
              </a:solidFill>
            </a:endParaRPr>
          </a:p>
        </p:txBody>
      </p:sp>
    </p:spTree>
    <p:extLst>
      <p:ext uri="{BB962C8B-B14F-4D97-AF65-F5344CB8AC3E}">
        <p14:creationId xmlns:p14="http://schemas.microsoft.com/office/powerpoint/2010/main" val="97699023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橢圓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標題 1"/>
          <p:cNvSpPr>
            <a:spLocks noGrp="1"/>
          </p:cNvSpPr>
          <p:nvPr>
            <p:ph type="title"/>
          </p:nvPr>
        </p:nvSpPr>
        <p:spPr>
          <a:xfrm rot="5400000">
            <a:off x="3350133" y="3200400"/>
            <a:ext cx="6309360" cy="457200"/>
          </a:xfrm>
        </p:spPr>
        <p:txBody>
          <a:bodyPr anchor="b"/>
          <a:lstStyle>
            <a:lvl1pPr algn="l">
              <a:buNone/>
              <a:defRPr sz="2000" b="1"/>
            </a:lvl1pPr>
          </a:lstStyle>
          <a:p>
            <a:r>
              <a:rPr kumimoji="0" lang="zh-TW" altLang="en-US"/>
              <a:t>按一下以編輯母片標題樣式</a:t>
            </a:r>
            <a:endParaRPr kumimoji="0"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zh-TW" altLang="en-US"/>
              <a:t>按一下圖示以新增圖片</a:t>
            </a:r>
            <a:endParaRPr kumimoji="0" lang="en-US"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zh-TW" altLang="en-US"/>
              <a:t>按一下以編輯母片文字樣式</a:t>
            </a:r>
          </a:p>
        </p:txBody>
      </p:sp>
      <p:sp>
        <p:nvSpPr>
          <p:cNvPr id="10"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直線接點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日期版面配置區 16"/>
          <p:cNvSpPr>
            <a:spLocks noGrp="1"/>
          </p:cNvSpPr>
          <p:nvPr>
            <p:ph type="dt" sz="half" idx="10"/>
          </p:nvPr>
        </p:nvSpPr>
        <p:spPr/>
        <p:txBody>
          <a:bodyPr rtlCol="0"/>
          <a:lstStyle/>
          <a:p>
            <a:fld id="{A31A77FC-F66C-4D07-BC3C-F44653F7E2F2}" type="datetimeFigureOut">
              <a:rPr lang="zh-TW" altLang="en-US" smtClean="0">
                <a:solidFill>
                  <a:srgbClr val="465E9C"/>
                </a:solidFill>
              </a:rPr>
              <a:pPr/>
              <a:t>2024/11/17</a:t>
            </a:fld>
            <a:endParaRPr lang="zh-TW" altLang="en-US">
              <a:solidFill>
                <a:srgbClr val="465E9C"/>
              </a:solidFill>
            </a:endParaRPr>
          </a:p>
        </p:txBody>
      </p:sp>
      <p:sp>
        <p:nvSpPr>
          <p:cNvPr id="18" name="投影片編號版面配置區 17"/>
          <p:cNvSpPr>
            <a:spLocks noGrp="1"/>
          </p:cNvSpPr>
          <p:nvPr>
            <p:ph type="sldNum" sz="quarter" idx="11"/>
          </p:nvPr>
        </p:nvSpPr>
        <p:spPr/>
        <p:txBody>
          <a:bodyPr rtlCol="0"/>
          <a:lstStyle/>
          <a:p>
            <a:fld id="{CB700ECD-D45B-4F76-B319-D91C62BE1AD9}" type="slidenum">
              <a:rPr lang="zh-TW" altLang="en-US" smtClean="0"/>
              <a:pPr/>
              <a:t>‹#›</a:t>
            </a:fld>
            <a:endParaRPr lang="zh-TW" altLang="en-US"/>
          </a:p>
        </p:txBody>
      </p:sp>
      <p:sp>
        <p:nvSpPr>
          <p:cNvPr id="21" name="頁尾版面配置區 20"/>
          <p:cNvSpPr>
            <a:spLocks noGrp="1"/>
          </p:cNvSpPr>
          <p:nvPr>
            <p:ph type="ftr" sz="quarter" idx="12"/>
          </p:nvPr>
        </p:nvSpPr>
        <p:spPr/>
        <p:txBody>
          <a:bodyPr rtlCol="0"/>
          <a:lstStyle/>
          <a:p>
            <a:endParaRPr lang="zh-TW" altLang="en-US">
              <a:solidFill>
                <a:srgbClr val="465E9C"/>
              </a:solidFill>
            </a:endParaRPr>
          </a:p>
        </p:txBody>
      </p:sp>
    </p:spTree>
    <p:extLst>
      <p:ext uri="{BB962C8B-B14F-4D97-AF65-F5344CB8AC3E}">
        <p14:creationId xmlns:p14="http://schemas.microsoft.com/office/powerpoint/2010/main" val="3085658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A31A77FC-F66C-4D07-BC3C-F44653F7E2F2}" type="datetimeFigureOut">
              <a:rPr lang="zh-TW" altLang="en-US" smtClean="0">
                <a:solidFill>
                  <a:srgbClr val="465E9C"/>
                </a:solidFill>
              </a:rPr>
              <a:pPr/>
              <a:t>2024/11/17</a:t>
            </a:fld>
            <a:endParaRPr lang="zh-TW" altLang="en-US">
              <a:solidFill>
                <a:srgbClr val="465E9C"/>
              </a:solidFill>
            </a:endParaRPr>
          </a:p>
        </p:txBody>
      </p:sp>
      <p:sp>
        <p:nvSpPr>
          <p:cNvPr id="5" name="頁尾版面配置區 4"/>
          <p:cNvSpPr>
            <a:spLocks noGrp="1"/>
          </p:cNvSpPr>
          <p:nvPr>
            <p:ph type="ftr" sz="quarter" idx="11"/>
          </p:nvPr>
        </p:nvSpPr>
        <p:spPr/>
        <p:txBody>
          <a:bodyPr/>
          <a:lstStyle/>
          <a:p>
            <a:endParaRPr lang="zh-TW" altLang="en-US">
              <a:solidFill>
                <a:srgbClr val="465E9C"/>
              </a:solidFill>
            </a:endParaRPr>
          </a:p>
        </p:txBody>
      </p:sp>
      <p:sp>
        <p:nvSpPr>
          <p:cNvPr id="6" name="投影片編號版面配置區 5"/>
          <p:cNvSpPr>
            <a:spLocks noGrp="1"/>
          </p:cNvSpPr>
          <p:nvPr>
            <p:ph type="sldNum" sz="quarter" idx="12"/>
          </p:nvPr>
        </p:nvSpPr>
        <p:spPr/>
        <p:txBody>
          <a:bodyPr/>
          <a:lstStyle/>
          <a:p>
            <a:fld id="{CB700ECD-D45B-4F76-B319-D91C62BE1AD9}" type="slidenum">
              <a:rPr lang="zh-TW" altLang="en-US" smtClean="0"/>
              <a:pPr/>
              <a:t>‹#›</a:t>
            </a:fld>
            <a:endParaRPr lang="zh-TW" altLang="en-US"/>
          </a:p>
        </p:txBody>
      </p:sp>
    </p:spTree>
    <p:extLst>
      <p:ext uri="{BB962C8B-B14F-4D97-AF65-F5344CB8AC3E}">
        <p14:creationId xmlns:p14="http://schemas.microsoft.com/office/powerpoint/2010/main" val="1277946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A31A77FC-F66C-4D07-BC3C-F44653F7E2F2}" type="datetimeFigureOut">
              <a:rPr lang="zh-TW" altLang="en-US" smtClean="0">
                <a:solidFill>
                  <a:srgbClr val="465E9C"/>
                </a:solidFill>
              </a:rPr>
              <a:pPr/>
              <a:t>2024/11/17</a:t>
            </a:fld>
            <a:endParaRPr lang="zh-TW" altLang="en-US">
              <a:solidFill>
                <a:srgbClr val="465E9C"/>
              </a:solidFill>
            </a:endParaRPr>
          </a:p>
        </p:txBody>
      </p:sp>
      <p:sp>
        <p:nvSpPr>
          <p:cNvPr id="5" name="頁尾版面配置區 4"/>
          <p:cNvSpPr>
            <a:spLocks noGrp="1"/>
          </p:cNvSpPr>
          <p:nvPr>
            <p:ph type="ftr" sz="quarter" idx="11"/>
          </p:nvPr>
        </p:nvSpPr>
        <p:spPr/>
        <p:txBody>
          <a:bodyPr/>
          <a:lstStyle/>
          <a:p>
            <a:endParaRPr lang="zh-TW" altLang="en-US">
              <a:solidFill>
                <a:srgbClr val="465E9C"/>
              </a:solidFill>
            </a:endParaRPr>
          </a:p>
        </p:txBody>
      </p:sp>
      <p:sp>
        <p:nvSpPr>
          <p:cNvPr id="6" name="投影片編號版面配置區 5"/>
          <p:cNvSpPr>
            <a:spLocks noGrp="1"/>
          </p:cNvSpPr>
          <p:nvPr>
            <p:ph type="sldNum" sz="quarter" idx="12"/>
          </p:nvPr>
        </p:nvSpPr>
        <p:spPr/>
        <p:txBody>
          <a:bodyPr/>
          <a:lstStyle/>
          <a:p>
            <a:fld id="{CB700ECD-D45B-4F76-B319-D91C62BE1AD9}" type="slidenum">
              <a:rPr lang="zh-TW" altLang="en-US" smtClean="0"/>
              <a:pPr/>
              <a:t>‹#›</a:t>
            </a:fld>
            <a:endParaRPr lang="zh-TW" altLang="en-US"/>
          </a:p>
        </p:txBody>
      </p:sp>
    </p:spTree>
    <p:extLst>
      <p:ext uri="{BB962C8B-B14F-4D97-AF65-F5344CB8AC3E}">
        <p14:creationId xmlns:p14="http://schemas.microsoft.com/office/powerpoint/2010/main" val="354329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a:t>按一下以編輯母片文字樣式</a:t>
            </a:r>
          </a:p>
        </p:txBody>
      </p:sp>
      <p:sp>
        <p:nvSpPr>
          <p:cNvPr id="4" name="日期版面配置區 3"/>
          <p:cNvSpPr>
            <a:spLocks noGrp="1"/>
          </p:cNvSpPr>
          <p:nvPr>
            <p:ph type="dt" sz="half" idx="10"/>
          </p:nvPr>
        </p:nvSpPr>
        <p:spPr bwMode="auto">
          <a:xfrm rot="5400000">
            <a:off x="7763256" y="1170432"/>
            <a:ext cx="2286000" cy="381000"/>
          </a:xfrm>
        </p:spPr>
        <p:txBody>
          <a:bodyPr/>
          <a:lstStyle/>
          <a:p>
            <a:fld id="{A31A77FC-F66C-4D07-BC3C-F44653F7E2F2}" type="datetimeFigureOut">
              <a:rPr lang="zh-TW" altLang="en-US" smtClean="0"/>
              <a:pPr/>
              <a:t>2024/11/17</a:t>
            </a:fld>
            <a:endParaRPr lang="zh-TW" altLang="en-US"/>
          </a:p>
        </p:txBody>
      </p:sp>
      <p:sp>
        <p:nvSpPr>
          <p:cNvPr id="5" name="頁尾版面配置區 4"/>
          <p:cNvSpPr>
            <a:spLocks noGrp="1"/>
          </p:cNvSpPr>
          <p:nvPr>
            <p:ph type="ftr" sz="quarter" idx="11"/>
          </p:nvPr>
        </p:nvSpPr>
        <p:spPr bwMode="auto">
          <a:xfrm rot="5400000">
            <a:off x="7077456" y="4178808"/>
            <a:ext cx="3657600" cy="384048"/>
          </a:xfrm>
        </p:spPr>
        <p:txBody>
          <a:bodyPr/>
          <a:lstStyle/>
          <a:p>
            <a:endParaRPr lang="zh-TW" altLang="en-US"/>
          </a:p>
        </p:txBody>
      </p:sp>
      <p:sp>
        <p:nvSpPr>
          <p:cNvPr id="9"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橢圓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橢圓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接點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投影片編號版面配置區 5"/>
          <p:cNvSpPr>
            <a:spLocks noGrp="1"/>
          </p:cNvSpPr>
          <p:nvPr>
            <p:ph type="sldNum" sz="quarter" idx="12"/>
          </p:nvPr>
        </p:nvSpPr>
        <p:spPr bwMode="auto">
          <a:xfrm>
            <a:off x="1340616" y="4928702"/>
            <a:ext cx="609600" cy="517524"/>
          </a:xfrm>
        </p:spPr>
        <p:txBody>
          <a:bodyPr/>
          <a:lstStyle/>
          <a:p>
            <a:fld id="{CB700ECD-D45B-4F76-B319-D91C62BE1AD9}" type="slidenum">
              <a:rPr lang="zh-TW" altLang="en-US" smtClean="0"/>
              <a:pPr/>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5" name="日期版面配置區 4"/>
          <p:cNvSpPr>
            <a:spLocks noGrp="1"/>
          </p:cNvSpPr>
          <p:nvPr>
            <p:ph type="dt" sz="half" idx="10"/>
          </p:nvPr>
        </p:nvSpPr>
        <p:spPr/>
        <p:txBody>
          <a:bodyPr/>
          <a:lstStyle/>
          <a:p>
            <a:fld id="{A31A77FC-F66C-4D07-BC3C-F44653F7E2F2}" type="datetimeFigureOut">
              <a:rPr lang="zh-TW" altLang="en-US" smtClean="0"/>
              <a:pPr/>
              <a:t>2024/11/17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B700ECD-D45B-4F76-B319-D91C62BE1AD9}" type="slidenum">
              <a:rPr lang="zh-TW" altLang="en-US" smtClean="0"/>
              <a:pPr/>
              <a:t>‹#›</a:t>
            </a:fld>
            <a:endParaRPr lang="zh-TW" altLang="en-US"/>
          </a:p>
        </p:txBody>
      </p:sp>
      <p:sp>
        <p:nvSpPr>
          <p:cNvPr id="9" name="內容版面配置區 8"/>
          <p:cNvSpPr>
            <a:spLocks noGrp="1"/>
          </p:cNvSpPr>
          <p:nvPr>
            <p:ph sz="quarter" idx="1"/>
          </p:nvPr>
        </p:nvSpPr>
        <p:spPr>
          <a:xfrm>
            <a:off x="457200" y="1600200"/>
            <a:ext cx="3657600" cy="45720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1" name="內容版面配置區 10"/>
          <p:cNvSpPr>
            <a:spLocks noGrp="1"/>
          </p:cNvSpPr>
          <p:nvPr>
            <p:ph sz="quarter" idx="2"/>
          </p:nvPr>
        </p:nvSpPr>
        <p:spPr>
          <a:xfrm>
            <a:off x="4270248" y="1600200"/>
            <a:ext cx="3657600" cy="45720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nchor="b"/>
          <a:lstStyle>
            <a:lvl1pPr>
              <a:defRPr/>
            </a:lvl1pPr>
          </a:lstStyle>
          <a:p>
            <a:r>
              <a:rPr kumimoji="0" lang="zh-TW" altLang="en-US"/>
              <a:t>按一下以編輯母片標題樣式</a:t>
            </a:r>
            <a:endParaRPr kumimoji="0" lang="en-US"/>
          </a:p>
        </p:txBody>
      </p:sp>
      <p:sp>
        <p:nvSpPr>
          <p:cNvPr id="7" name="日期版面配置區 6"/>
          <p:cNvSpPr>
            <a:spLocks noGrp="1"/>
          </p:cNvSpPr>
          <p:nvPr>
            <p:ph type="dt" sz="half" idx="10"/>
          </p:nvPr>
        </p:nvSpPr>
        <p:spPr/>
        <p:txBody>
          <a:bodyPr/>
          <a:lstStyle/>
          <a:p>
            <a:fld id="{A31A77FC-F66C-4D07-BC3C-F44653F7E2F2}" type="datetimeFigureOut">
              <a:rPr lang="zh-TW" altLang="en-US" smtClean="0"/>
              <a:pPr/>
              <a:t>2024/11/17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B700ECD-D45B-4F76-B319-D91C62BE1AD9}" type="slidenum">
              <a:rPr lang="zh-TW" altLang="en-US" smtClean="0"/>
              <a:pPr/>
              <a:t>‹#›</a:t>
            </a:fld>
            <a:endParaRPr lang="zh-TW" altLang="en-US"/>
          </a:p>
        </p:txBody>
      </p:sp>
      <p:sp>
        <p:nvSpPr>
          <p:cNvPr id="11" name="內容版面配置區 10"/>
          <p:cNvSpPr>
            <a:spLocks noGrp="1"/>
          </p:cNvSpPr>
          <p:nvPr>
            <p:ph sz="quarter" idx="2"/>
          </p:nvPr>
        </p:nvSpPr>
        <p:spPr>
          <a:xfrm>
            <a:off x="457200" y="2362200"/>
            <a:ext cx="3657600" cy="38862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3" name="內容版面配置區 12"/>
          <p:cNvSpPr>
            <a:spLocks noGrp="1"/>
          </p:cNvSpPr>
          <p:nvPr>
            <p:ph sz="quarter" idx="4"/>
          </p:nvPr>
        </p:nvSpPr>
        <p:spPr>
          <a:xfrm>
            <a:off x="4371975" y="2362200"/>
            <a:ext cx="3657600" cy="3886200"/>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a:t>按一下以編輯母片文字樣式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6" name="日期版面配置區 5"/>
          <p:cNvSpPr>
            <a:spLocks noGrp="1"/>
          </p:cNvSpPr>
          <p:nvPr>
            <p:ph type="dt" sz="half" idx="10"/>
          </p:nvPr>
        </p:nvSpPr>
        <p:spPr/>
        <p:txBody>
          <a:bodyPr rtlCol="0"/>
          <a:lstStyle/>
          <a:p>
            <a:fld id="{A31A77FC-F66C-4D07-BC3C-F44653F7E2F2}" type="datetimeFigureOut">
              <a:rPr lang="zh-TW" altLang="en-US" smtClean="0"/>
              <a:pPr/>
              <a:t>2024/11/17</a:t>
            </a:fld>
            <a:endParaRPr lang="zh-TW" altLang="en-US"/>
          </a:p>
        </p:txBody>
      </p:sp>
      <p:sp>
        <p:nvSpPr>
          <p:cNvPr id="7" name="投影片編號版面配置區 6"/>
          <p:cNvSpPr>
            <a:spLocks noGrp="1"/>
          </p:cNvSpPr>
          <p:nvPr>
            <p:ph type="sldNum" sz="quarter" idx="11"/>
          </p:nvPr>
        </p:nvSpPr>
        <p:spPr/>
        <p:txBody>
          <a:bodyPr rtlCol="0"/>
          <a:lstStyle/>
          <a:p>
            <a:fld id="{CB700ECD-D45B-4F76-B319-D91C62BE1AD9}" type="slidenum">
              <a:rPr lang="zh-TW" altLang="en-US" smtClean="0"/>
              <a:pPr/>
              <a:t>‹#›</a:t>
            </a:fld>
            <a:endParaRPr lang="zh-TW" altLang="en-US"/>
          </a:p>
        </p:txBody>
      </p:sp>
      <p:sp>
        <p:nvSpPr>
          <p:cNvPr id="8" name="頁尾版面配置區 7"/>
          <p:cNvSpPr>
            <a:spLocks noGrp="1"/>
          </p:cNvSpPr>
          <p:nvPr>
            <p:ph type="ftr" sz="quarter" idx="12"/>
          </p:nvPr>
        </p:nvSpPr>
        <p:spPr/>
        <p:txBody>
          <a:bodyPr rtlCol="0"/>
          <a:lstStyle/>
          <a:p>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611560" y="6309320"/>
            <a:ext cx="2011680" cy="384048"/>
          </a:xfrm>
        </p:spPr>
        <p:txBody>
          <a:bodyPr/>
          <a:lstStyle/>
          <a:p>
            <a:fld id="{A31A77FC-F66C-4D07-BC3C-F44653F7E2F2}" type="datetimeFigureOut">
              <a:rPr lang="zh-TW" altLang="en-US" smtClean="0"/>
              <a:pPr/>
              <a:t>2024/11/17</a:t>
            </a:fld>
            <a:endParaRPr lang="zh-TW" altLang="en-US"/>
          </a:p>
        </p:txBody>
      </p:sp>
      <p:sp>
        <p:nvSpPr>
          <p:cNvPr id="3" name="頁尾版面配置區 2"/>
          <p:cNvSpPr>
            <a:spLocks noGrp="1"/>
          </p:cNvSpPr>
          <p:nvPr>
            <p:ph type="ftr" sz="quarter" idx="11"/>
          </p:nvPr>
        </p:nvSpPr>
        <p:spPr>
          <a:xfrm>
            <a:off x="2739752" y="6309320"/>
            <a:ext cx="3200400" cy="365760"/>
          </a:xfrm>
        </p:spPr>
        <p:txBody>
          <a:bodyPr/>
          <a:lstStyle/>
          <a:p>
            <a:endParaRPr lang="zh-TW" altLang="en-US" dirty="0"/>
          </a:p>
        </p:txBody>
      </p:sp>
      <p:sp>
        <p:nvSpPr>
          <p:cNvPr id="4" name="投影片編號版面配置區 3"/>
          <p:cNvSpPr>
            <a:spLocks noGrp="1"/>
          </p:cNvSpPr>
          <p:nvPr>
            <p:ph type="sldNum" sz="quarter" idx="12"/>
          </p:nvPr>
        </p:nvSpPr>
        <p:spPr/>
        <p:txBody>
          <a:bodyPr/>
          <a:lstStyle/>
          <a:p>
            <a:r>
              <a:rPr lang="en-US" altLang="zh-TW" dirty="0"/>
              <a:t>1</a:t>
            </a:r>
            <a:fld id="{CB700ECD-D45B-4F76-B319-D91C62BE1AD9}" type="slidenum">
              <a:rPr lang="zh-TW" altLang="en-US" smtClean="0"/>
              <a:pPr/>
              <a:t>‹#›</a:t>
            </a:fld>
            <a:endParaRPr lang="zh-TW" altLang="en-US" dirty="0"/>
          </a:p>
        </p:txBody>
      </p:sp>
      <p:pic>
        <p:nvPicPr>
          <p:cNvPr id="2050" name="Picture 2" descr="F:\10.照片及短片\東中照片\東中校徽\校徽1.jpg"/>
          <p:cNvPicPr>
            <a:picLocks noChangeAspect="1" noChangeArrowheads="1"/>
          </p:cNvPicPr>
          <p:nvPr userDrawn="1"/>
        </p:nvPicPr>
        <p:blipFill>
          <a:blip r:embed="rId2" cstate="print"/>
          <a:srcRect/>
          <a:stretch>
            <a:fillRect/>
          </a:stretch>
        </p:blipFill>
        <p:spPr bwMode="auto">
          <a:xfrm>
            <a:off x="107504" y="0"/>
            <a:ext cx="936104" cy="1529332"/>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標題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zh-TW" altLang="en-US"/>
              <a:t>按一下以編輯母片標題樣式</a:t>
            </a:r>
            <a:endParaRPr kumimoji="0"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zh-TW" altLang="en-US"/>
              <a:t>按一下以編輯母片文字樣式</a:t>
            </a:r>
          </a:p>
        </p:txBody>
      </p:sp>
      <p:sp>
        <p:nvSpPr>
          <p:cNvPr id="8"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接點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橢圓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內容版面配置區 17"/>
          <p:cNvSpPr>
            <a:spLocks noGrp="1"/>
          </p:cNvSpPr>
          <p:nvPr>
            <p:ph sz="quarter" idx="1"/>
          </p:nvPr>
        </p:nvSpPr>
        <p:spPr>
          <a:xfrm>
            <a:off x="304800" y="274320"/>
            <a:ext cx="5638800" cy="6327648"/>
          </a:xfrm>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21" name="日期版面配置區 20"/>
          <p:cNvSpPr>
            <a:spLocks noGrp="1"/>
          </p:cNvSpPr>
          <p:nvPr>
            <p:ph type="dt" sz="half" idx="14"/>
          </p:nvPr>
        </p:nvSpPr>
        <p:spPr/>
        <p:txBody>
          <a:bodyPr rtlCol="0"/>
          <a:lstStyle/>
          <a:p>
            <a:fld id="{A31A77FC-F66C-4D07-BC3C-F44653F7E2F2}" type="datetimeFigureOut">
              <a:rPr lang="zh-TW" altLang="en-US" smtClean="0"/>
              <a:pPr/>
              <a:t>2024/11/17</a:t>
            </a:fld>
            <a:endParaRPr lang="zh-TW" altLang="en-US"/>
          </a:p>
        </p:txBody>
      </p:sp>
      <p:sp>
        <p:nvSpPr>
          <p:cNvPr id="22" name="投影片編號版面配置區 21"/>
          <p:cNvSpPr>
            <a:spLocks noGrp="1"/>
          </p:cNvSpPr>
          <p:nvPr>
            <p:ph type="sldNum" sz="quarter" idx="15"/>
          </p:nvPr>
        </p:nvSpPr>
        <p:spPr/>
        <p:txBody>
          <a:bodyPr rtlCol="0"/>
          <a:lstStyle/>
          <a:p>
            <a:fld id="{CB700ECD-D45B-4F76-B319-D91C62BE1AD9}" type="slidenum">
              <a:rPr lang="zh-TW" altLang="en-US" smtClean="0"/>
              <a:pPr/>
              <a:t>‹#›</a:t>
            </a:fld>
            <a:endParaRPr lang="zh-TW" altLang="en-US"/>
          </a:p>
        </p:txBody>
      </p:sp>
      <p:sp>
        <p:nvSpPr>
          <p:cNvPr id="23" name="頁尾版面配置區 22"/>
          <p:cNvSpPr>
            <a:spLocks noGrp="1"/>
          </p:cNvSpPr>
          <p:nvPr>
            <p:ph type="ftr" sz="quarter" idx="16"/>
          </p:nvPr>
        </p:nvSpPr>
        <p:spPr/>
        <p:txBody>
          <a:bodyPr rtlCol="0"/>
          <a:lstStyle/>
          <a:p>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橢圓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標題 1"/>
          <p:cNvSpPr>
            <a:spLocks noGrp="1"/>
          </p:cNvSpPr>
          <p:nvPr>
            <p:ph type="title"/>
          </p:nvPr>
        </p:nvSpPr>
        <p:spPr>
          <a:xfrm rot="5400000">
            <a:off x="3350133" y="3200400"/>
            <a:ext cx="6309360" cy="457200"/>
          </a:xfrm>
        </p:spPr>
        <p:txBody>
          <a:bodyPr anchor="b"/>
          <a:lstStyle>
            <a:lvl1pPr algn="l">
              <a:buNone/>
              <a:defRPr sz="2000" b="1"/>
            </a:lvl1pPr>
          </a:lstStyle>
          <a:p>
            <a:r>
              <a:rPr kumimoji="0" lang="zh-TW" altLang="en-US"/>
              <a:t>按一下以編輯母片標題樣式</a:t>
            </a:r>
            <a:endParaRPr kumimoji="0"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zh-TW" altLang="en-US"/>
              <a:t>按一下圖示以新增圖片</a:t>
            </a:r>
            <a:endParaRPr kumimoji="0" lang="en-US"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zh-TW" altLang="en-US"/>
              <a:t>按一下以編輯母片文字樣式</a:t>
            </a:r>
          </a:p>
        </p:txBody>
      </p:sp>
      <p:sp>
        <p:nvSpPr>
          <p:cNvPr id="10"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接點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期版面配置區 16"/>
          <p:cNvSpPr>
            <a:spLocks noGrp="1"/>
          </p:cNvSpPr>
          <p:nvPr>
            <p:ph type="dt" sz="half" idx="10"/>
          </p:nvPr>
        </p:nvSpPr>
        <p:spPr/>
        <p:txBody>
          <a:bodyPr rtlCol="0"/>
          <a:lstStyle/>
          <a:p>
            <a:fld id="{A31A77FC-F66C-4D07-BC3C-F44653F7E2F2}" type="datetimeFigureOut">
              <a:rPr lang="zh-TW" altLang="en-US" smtClean="0"/>
              <a:pPr/>
              <a:t>2024/11/17</a:t>
            </a:fld>
            <a:endParaRPr lang="zh-TW" altLang="en-US"/>
          </a:p>
        </p:txBody>
      </p:sp>
      <p:sp>
        <p:nvSpPr>
          <p:cNvPr id="18" name="投影片編號版面配置區 17"/>
          <p:cNvSpPr>
            <a:spLocks noGrp="1"/>
          </p:cNvSpPr>
          <p:nvPr>
            <p:ph type="sldNum" sz="quarter" idx="11"/>
          </p:nvPr>
        </p:nvSpPr>
        <p:spPr/>
        <p:txBody>
          <a:bodyPr rtlCol="0"/>
          <a:lstStyle/>
          <a:p>
            <a:fld id="{CB700ECD-D45B-4F76-B319-D91C62BE1AD9}" type="slidenum">
              <a:rPr lang="zh-TW" altLang="en-US" smtClean="0"/>
              <a:pPr/>
              <a:t>‹#›</a:t>
            </a:fld>
            <a:endParaRPr lang="zh-TW" altLang="en-US"/>
          </a:p>
        </p:txBody>
      </p:sp>
      <p:sp>
        <p:nvSpPr>
          <p:cNvPr id="21" name="頁尾版面配置區 20"/>
          <p:cNvSpPr>
            <a:spLocks noGrp="1"/>
          </p:cNvSpPr>
          <p:nvPr>
            <p:ph type="ftr" sz="quarter" idx="12"/>
          </p:nvPr>
        </p:nvSpPr>
        <p:spPr/>
        <p:txBody>
          <a:bodyPr rtlCol="0"/>
          <a:lstStyle/>
          <a:p>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kumimoji="0" lang="zh-TW" altLang="en-US"/>
              <a:t>按一下以編輯母片標題樣式</a:t>
            </a:r>
            <a:endParaRPr kumimoji="0" lang="en-US"/>
          </a:p>
        </p:txBody>
      </p:sp>
      <p:sp>
        <p:nvSpPr>
          <p:cNvPr id="13" name="文字版面配置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14" name="日期版面配置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31A77FC-F66C-4D07-BC3C-F44653F7E2F2}" type="datetimeFigureOut">
              <a:rPr lang="zh-TW" altLang="en-US" smtClean="0"/>
              <a:pPr/>
              <a:t>2024/11/17</a:t>
            </a:fld>
            <a:endParaRPr lang="zh-TW" altLang="en-US"/>
          </a:p>
        </p:txBody>
      </p:sp>
      <p:sp>
        <p:nvSpPr>
          <p:cNvPr id="3" name="頁尾版面配置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橢圓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投影片編號版面配置區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B700ECD-D45B-4F76-B319-D91C62BE1AD9}" type="slidenum">
              <a:rPr lang="zh-TW" altLang="en-US" smtClean="0"/>
              <a:pPr/>
              <a:t>‹#›</a:t>
            </a:fld>
            <a:endParaRPr lang="zh-TW" altLang="en-US"/>
          </a:p>
        </p:txBody>
      </p:sp>
      <p:pic>
        <p:nvPicPr>
          <p:cNvPr id="15" name="Picture 2" descr="F:\10.照片及短片\東中照片\東中校徽\校徽1.jpg"/>
          <p:cNvPicPr>
            <a:picLocks noChangeAspect="1" noChangeArrowheads="1"/>
          </p:cNvPicPr>
          <p:nvPr userDrawn="1"/>
        </p:nvPicPr>
        <p:blipFill>
          <a:blip r:embed="rId14" cstate="print"/>
          <a:srcRect/>
          <a:stretch>
            <a:fillRect/>
          </a:stretch>
        </p:blipFill>
        <p:spPr bwMode="auto">
          <a:xfrm>
            <a:off x="107504" y="0"/>
            <a:ext cx="936104" cy="1529332"/>
          </a:xfrm>
          <a:prstGeom prst="rect">
            <a:avLst/>
          </a:prstGeom>
          <a:noFill/>
        </p:spPr>
      </p:pic>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4020"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kumimoji="0" lang="zh-TW" altLang="en-US"/>
              <a:t>按一下以編輯母片標題樣式</a:t>
            </a:r>
            <a:endParaRPr kumimoji="0" lang="en-US"/>
          </a:p>
        </p:txBody>
      </p:sp>
      <p:sp>
        <p:nvSpPr>
          <p:cNvPr id="13" name="文字版面配置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14" name="日期版面配置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31A77FC-F66C-4D07-BC3C-F44653F7E2F2}" type="datetimeFigureOut">
              <a:rPr lang="zh-TW" altLang="en-US" smtClean="0">
                <a:solidFill>
                  <a:srgbClr val="465E9C"/>
                </a:solidFill>
              </a:rPr>
              <a:pPr/>
              <a:t>2024/11/17</a:t>
            </a:fld>
            <a:endParaRPr lang="zh-TW" altLang="en-US">
              <a:solidFill>
                <a:srgbClr val="465E9C"/>
              </a:solidFill>
            </a:endParaRPr>
          </a:p>
        </p:txBody>
      </p:sp>
      <p:sp>
        <p:nvSpPr>
          <p:cNvPr id="3" name="頁尾版面配置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zh-TW" altLang="en-US">
              <a:solidFill>
                <a:srgbClr val="465E9C"/>
              </a:solidFill>
            </a:endParaRPr>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橢圓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投影片編號版面配置區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B700ECD-D45B-4F76-B319-D91C62BE1AD9}" type="slidenum">
              <a:rPr lang="zh-TW" altLang="en-US" smtClean="0"/>
              <a:pPr/>
              <a:t>‹#›</a:t>
            </a:fld>
            <a:endParaRPr lang="zh-TW" altLang="en-US"/>
          </a:p>
        </p:txBody>
      </p:sp>
    </p:spTree>
    <p:extLst>
      <p:ext uri="{BB962C8B-B14F-4D97-AF65-F5344CB8AC3E}">
        <p14:creationId xmlns:p14="http://schemas.microsoft.com/office/powerpoint/2010/main" val="3289736792"/>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jpeg"/><Relationship Id="rId7"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1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10" Type="http://schemas.openxmlformats.org/officeDocument/2006/relationships/image" Target="../media/image4.jpeg"/><Relationship Id="rId4" Type="http://schemas.openxmlformats.org/officeDocument/2006/relationships/image" Target="../media/image60.png"/><Relationship Id="rId9" Type="http://schemas.openxmlformats.org/officeDocument/2006/relationships/image" Target="../media/image65.jpeg"/></Relationships>
</file>

<file path=ppt/slides/_rels/slide1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4.jpeg"/><Relationship Id="rId7"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jpeg"/><Relationship Id="rId7"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4.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2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4.jpeg"/></Relationships>
</file>

<file path=ppt/slides/_rels/slide23.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10" Type="http://schemas.openxmlformats.org/officeDocument/2006/relationships/image" Target="../media/image4.jpeg"/><Relationship Id="rId4" Type="http://schemas.openxmlformats.org/officeDocument/2006/relationships/image" Target="../media/image99.jpeg"/><Relationship Id="rId9" Type="http://schemas.openxmlformats.org/officeDocument/2006/relationships/image" Target="../media/image104.jpeg"/></Relationships>
</file>

<file path=ppt/slides/_rels/slide2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06.jpg"/></Relationships>
</file>

<file path=ppt/slides/_rels/slide2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07.jpg"/></Relationships>
</file>

<file path=ppt/slides/_rels/slide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08.jpg"/></Relationships>
</file>

<file path=ppt/slides/_rels/slide2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4.jpeg"/><Relationship Id="rId7"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1.jpeg"/><Relationship Id="rId11" Type="http://schemas.openxmlformats.org/officeDocument/2006/relationships/image" Target="../media/image115.png"/><Relationship Id="rId5" Type="http://schemas.openxmlformats.org/officeDocument/2006/relationships/image" Target="../media/image110.png"/><Relationship Id="rId10" Type="http://schemas.openxmlformats.org/officeDocument/2006/relationships/oleObject" Target="../embeddings/oleObject1.bin"/><Relationship Id="rId4" Type="http://schemas.openxmlformats.org/officeDocument/2006/relationships/image" Target="../media/image109.png"/><Relationship Id="rId9" Type="http://schemas.openxmlformats.org/officeDocument/2006/relationships/image" Target="../media/image114.png"/></Relationships>
</file>

<file path=ppt/slides/_rels/slide2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jpeg"/><Relationship Id="rId3" Type="http://schemas.openxmlformats.org/officeDocument/2006/relationships/image" Target="../media/image4.jpeg"/><Relationship Id="rId7" Type="http://schemas.openxmlformats.org/officeDocument/2006/relationships/image" Target="../media/image119.jpeg"/><Relationship Id="rId12" Type="http://schemas.openxmlformats.org/officeDocument/2006/relationships/image" Target="../media/image12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8.jpeg"/><Relationship Id="rId11" Type="http://schemas.openxmlformats.org/officeDocument/2006/relationships/image" Target="../media/image123.pn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2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jpeg"/><Relationship Id="rId7" Type="http://schemas.openxmlformats.org/officeDocument/2006/relationships/image" Target="../media/image129.png"/><Relationship Id="rId12" Type="http://schemas.openxmlformats.org/officeDocument/2006/relationships/image" Target="../media/image13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png"/><Relationship Id="rId9" Type="http://schemas.openxmlformats.org/officeDocument/2006/relationships/image" Target="../media/image1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3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2.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4.jpeg"/><Relationship Id="rId7" Type="http://schemas.openxmlformats.org/officeDocument/2006/relationships/image" Target="../media/image145.jpeg"/><Relationship Id="rId12" Type="http://schemas.openxmlformats.org/officeDocument/2006/relationships/image" Target="../media/image15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49.jpeg"/><Relationship Id="rId5" Type="http://schemas.openxmlformats.org/officeDocument/2006/relationships/image" Target="../media/image143.png"/><Relationship Id="rId10" Type="http://schemas.openxmlformats.org/officeDocument/2006/relationships/image" Target="../media/image148.jpeg"/><Relationship Id="rId4" Type="http://schemas.openxmlformats.org/officeDocument/2006/relationships/image" Target="../media/image142.png"/><Relationship Id="rId9" Type="http://schemas.openxmlformats.org/officeDocument/2006/relationships/image" Target="../media/image147.jpeg"/></Relationships>
</file>

<file path=ppt/slides/_rels/slide3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4.jpeg"/><Relationship Id="rId7" Type="http://schemas.openxmlformats.org/officeDocument/2006/relationships/image" Target="../media/image1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png"/></Relationships>
</file>

<file path=ppt/slides/_rels/slide34.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5.jpeg"/><Relationship Id="rId3" Type="http://schemas.openxmlformats.org/officeDocument/2006/relationships/image" Target="../media/image4.jpeg"/><Relationship Id="rId7" Type="http://schemas.openxmlformats.org/officeDocument/2006/relationships/image" Target="../media/image159.png"/><Relationship Id="rId12" Type="http://schemas.openxmlformats.org/officeDocument/2006/relationships/image" Target="../media/image164.jpeg"/><Relationship Id="rId2" Type="http://schemas.openxmlformats.org/officeDocument/2006/relationships/notesSlide" Target="../notesSlides/notesSlide22.xml"/><Relationship Id="rId16"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58.jpeg"/><Relationship Id="rId11" Type="http://schemas.openxmlformats.org/officeDocument/2006/relationships/image" Target="../media/image163.jpeg"/><Relationship Id="rId5" Type="http://schemas.openxmlformats.org/officeDocument/2006/relationships/image" Target="../media/image157.jpeg"/><Relationship Id="rId15" Type="http://schemas.openxmlformats.org/officeDocument/2006/relationships/image" Target="../media/image167.jpeg"/><Relationship Id="rId10" Type="http://schemas.openxmlformats.org/officeDocument/2006/relationships/image" Target="../media/image162.jpeg"/><Relationship Id="rId4" Type="http://schemas.openxmlformats.org/officeDocument/2006/relationships/image" Target="../media/image156.jpeg"/><Relationship Id="rId9" Type="http://schemas.openxmlformats.org/officeDocument/2006/relationships/image" Target="../media/image161.jpeg"/><Relationship Id="rId14" Type="http://schemas.openxmlformats.org/officeDocument/2006/relationships/image" Target="../media/image166.jpeg"/></Relationships>
</file>

<file path=ppt/slides/_rels/slide35.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4.jpeg"/><Relationship Id="rId7" Type="http://schemas.openxmlformats.org/officeDocument/2006/relationships/image" Target="../media/image17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71.jpeg"/><Relationship Id="rId5" Type="http://schemas.openxmlformats.org/officeDocument/2006/relationships/image" Target="../media/image170.jpeg"/><Relationship Id="rId10" Type="http://schemas.openxmlformats.org/officeDocument/2006/relationships/image" Target="../media/image175.png"/><Relationship Id="rId4" Type="http://schemas.openxmlformats.org/officeDocument/2006/relationships/image" Target="../media/image169.jpeg"/><Relationship Id="rId9" Type="http://schemas.openxmlformats.org/officeDocument/2006/relationships/image" Target="../media/image174.jpeg"/></Relationships>
</file>

<file path=ppt/slides/_rels/slide36.xml.rels><?xml version="1.0" encoding="UTF-8" standalone="yes"?>
<Relationships xmlns="http://schemas.openxmlformats.org/package/2006/relationships"><Relationship Id="rId8" Type="http://schemas.openxmlformats.org/officeDocument/2006/relationships/image" Target="../media/image180.jpeg"/><Relationship Id="rId13" Type="http://schemas.openxmlformats.org/officeDocument/2006/relationships/image" Target="../media/image185.jpeg"/><Relationship Id="rId3" Type="http://schemas.openxmlformats.org/officeDocument/2006/relationships/image" Target="../media/image4.jpeg"/><Relationship Id="rId7" Type="http://schemas.openxmlformats.org/officeDocument/2006/relationships/image" Target="../media/image179.png"/><Relationship Id="rId12" Type="http://schemas.openxmlformats.org/officeDocument/2006/relationships/image" Target="../media/image18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78.png"/><Relationship Id="rId11" Type="http://schemas.openxmlformats.org/officeDocument/2006/relationships/image" Target="../media/image183.jpeg"/><Relationship Id="rId5" Type="http://schemas.openxmlformats.org/officeDocument/2006/relationships/image" Target="../media/image177.png"/><Relationship Id="rId10" Type="http://schemas.openxmlformats.org/officeDocument/2006/relationships/image" Target="../media/image182.jpeg"/><Relationship Id="rId4" Type="http://schemas.openxmlformats.org/officeDocument/2006/relationships/image" Target="../media/image176.png"/><Relationship Id="rId9" Type="http://schemas.openxmlformats.org/officeDocument/2006/relationships/image" Target="../media/image181.jpeg"/></Relationships>
</file>

<file path=ppt/slides/_rels/slide37.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4.jpeg"/><Relationship Id="rId7" Type="http://schemas.openxmlformats.org/officeDocument/2006/relationships/image" Target="../media/image189.jpeg"/><Relationship Id="rId12" Type="http://schemas.openxmlformats.org/officeDocument/2006/relationships/image" Target="../media/image19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jpeg"/><Relationship Id="rId10" Type="http://schemas.openxmlformats.org/officeDocument/2006/relationships/image" Target="../media/image192.jpeg"/><Relationship Id="rId4" Type="http://schemas.openxmlformats.org/officeDocument/2006/relationships/image" Target="../media/image186.jpeg"/><Relationship Id="rId9" Type="http://schemas.openxmlformats.org/officeDocument/2006/relationships/image" Target="../media/image191.jpeg"/></Relationships>
</file>

<file path=ppt/slides/_rels/slide38.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3" Type="http://schemas.openxmlformats.org/officeDocument/2006/relationships/image" Target="../media/image4.jpeg"/><Relationship Id="rId7" Type="http://schemas.openxmlformats.org/officeDocument/2006/relationships/image" Target="../media/image198.jpeg"/><Relationship Id="rId12" Type="http://schemas.openxmlformats.org/officeDocument/2006/relationships/image" Target="../media/image20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39.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4.jpeg"/><Relationship Id="rId7" Type="http://schemas.openxmlformats.org/officeDocument/2006/relationships/image" Target="../media/image20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 Id="rId9" Type="http://schemas.openxmlformats.org/officeDocument/2006/relationships/image" Target="../media/image211.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4.jpeg"/><Relationship Id="rId7" Type="http://schemas.openxmlformats.org/officeDocument/2006/relationships/image" Target="../media/image21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14.jpeg"/><Relationship Id="rId5" Type="http://schemas.openxmlformats.org/officeDocument/2006/relationships/image" Target="../media/image213.jpeg"/><Relationship Id="rId10" Type="http://schemas.openxmlformats.org/officeDocument/2006/relationships/image" Target="../media/image218.jpeg"/><Relationship Id="rId4" Type="http://schemas.openxmlformats.org/officeDocument/2006/relationships/image" Target="../media/image212.png"/><Relationship Id="rId9" Type="http://schemas.openxmlformats.org/officeDocument/2006/relationships/image" Target="../media/image217.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23.jpeg"/><Relationship Id="rId4" Type="http://schemas.openxmlformats.org/officeDocument/2006/relationships/image" Target="../media/image222.jpeg"/></Relationships>
</file>

<file path=ppt/slides/_rels/slide43.xml.rels><?xml version="1.0" encoding="UTF-8" standalone="yes"?>
<Relationships xmlns="http://schemas.openxmlformats.org/package/2006/relationships"><Relationship Id="rId3" Type="http://schemas.openxmlformats.org/officeDocument/2006/relationships/image" Target="../media/image224.jpeg"/><Relationship Id="rId7" Type="http://schemas.openxmlformats.org/officeDocument/2006/relationships/image" Target="../media/image227.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8.jpeg"/></Relationships>
</file>

<file path=ppt/slides/_rels/slide45.xml.rels><?xml version="1.0" encoding="UTF-8" standalone="yes"?>
<Relationships xmlns="http://schemas.openxmlformats.org/package/2006/relationships"><Relationship Id="rId8" Type="http://schemas.openxmlformats.org/officeDocument/2006/relationships/image" Target="../media/image233.jpeg"/><Relationship Id="rId3" Type="http://schemas.openxmlformats.org/officeDocument/2006/relationships/image" Target="../media/image4.jpeg"/><Relationship Id="rId7" Type="http://schemas.openxmlformats.org/officeDocument/2006/relationships/image" Target="../media/image232.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 Id="rId9" Type="http://schemas.openxmlformats.org/officeDocument/2006/relationships/image" Target="../media/image234.jpeg"/></Relationships>
</file>

<file path=ppt/slides/_rels/slide46.xml.rels><?xml version="1.0" encoding="UTF-8" standalone="yes"?>
<Relationships xmlns="http://schemas.openxmlformats.org/package/2006/relationships"><Relationship Id="rId8" Type="http://schemas.openxmlformats.org/officeDocument/2006/relationships/image" Target="../media/image241.jpeg"/><Relationship Id="rId13" Type="http://schemas.openxmlformats.org/officeDocument/2006/relationships/image" Target="../media/image244.jpeg"/><Relationship Id="rId3" Type="http://schemas.openxmlformats.org/officeDocument/2006/relationships/notesSlide" Target="../notesSlides/notesSlide34.xml"/><Relationship Id="rId7" Type="http://schemas.openxmlformats.org/officeDocument/2006/relationships/image" Target="../media/image240.jpeg"/><Relationship Id="rId12" Type="http://schemas.openxmlformats.org/officeDocument/2006/relationships/image" Target="file:///D:\08&#29031;&#29255;&#21450;&#24433;&#29255;\113&#24180;\1130905&#20132;&#36890;&#23433;&#20840;&#23459;&#23566;-&#23631;&#26481;&#30435;&#29702;&#31449;\line\LINE_ALBUM_0905&#20132;&#23433;&#35611;&#24231;&#26280;&#23526;&#36554;&#35498;&#26126;_240905_43.jpg"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file:///D:\08&#29031;&#29255;&#21450;&#24433;&#29255;\113&#24180;\1130905&#20132;&#36890;&#23433;&#20840;&#23459;&#23566;-&#23631;&#26481;&#30435;&#29702;&#31449;\line\LINE_ALBUM_0905&#20132;&#23433;&#35611;&#24231;&#26280;&#23526;&#36554;&#35498;&#26126;_240905_81.jpg" TargetMode="External"/><Relationship Id="rId11" Type="http://schemas.openxmlformats.org/officeDocument/2006/relationships/image" Target="../media/image243.jpeg"/><Relationship Id="rId5" Type="http://schemas.openxmlformats.org/officeDocument/2006/relationships/image" Target="../media/image239.jpeg"/><Relationship Id="rId10" Type="http://schemas.openxmlformats.org/officeDocument/2006/relationships/image" Target="file:///D:\08&#29031;&#29255;&#21450;&#24433;&#29255;\113&#24180;\1130905&#20132;&#36890;&#23433;&#20840;&#23459;&#23566;-&#23631;&#26481;&#30435;&#29702;&#31449;\line\LINE_ALBUM_0905&#20132;&#23433;&#35611;&#24231;&#26280;&#23526;&#36554;&#35498;&#26126;_240905_70.jpg" TargetMode="External"/><Relationship Id="rId4" Type="http://schemas.openxmlformats.org/officeDocument/2006/relationships/image" Target="../media/image4.jpeg"/><Relationship Id="rId9" Type="http://schemas.openxmlformats.org/officeDocument/2006/relationships/image" Target="../media/image242.jpeg"/><Relationship Id="rId14" Type="http://schemas.openxmlformats.org/officeDocument/2006/relationships/image" Target="file:///D:\08&#29031;&#29255;&#21450;&#24433;&#29255;\113&#24180;\1130905&#20132;&#36890;&#23433;&#20840;&#23459;&#23566;-&#23631;&#26481;&#30435;&#29702;&#31449;\line\LINE_ALBUM_0905&#20132;&#23433;&#35611;&#24231;&#26280;&#23526;&#36554;&#35498;&#26126;_240905_91.jpg"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4.jpeg"/><Relationship Id="rId7" Type="http://schemas.openxmlformats.org/officeDocument/2006/relationships/image" Target="file:///D:\08&#29031;&#29255;&#21450;&#24433;&#29255;\113&#24180;\1130905&#20132;&#36890;&#23433;&#20840;&#23459;&#23566;-&#23631;&#26481;&#30435;&#29702;&#31449;\line\LINE_ALBUM_0905&#20132;&#23433;&#35611;&#24231;&#26280;&#23526;&#36554;&#35498;&#26126;_240905_89.jpg" TargetMode="External"/><Relationship Id="rId12" Type="http://schemas.openxmlformats.org/officeDocument/2006/relationships/image" Target="../media/image25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46.jpeg"/><Relationship Id="rId11" Type="http://schemas.openxmlformats.org/officeDocument/2006/relationships/image" Target="../media/image249.jpeg"/><Relationship Id="rId5" Type="http://schemas.openxmlformats.org/officeDocument/2006/relationships/image" Target="file:///D:\08&#29031;&#29255;&#21450;&#24433;&#29255;\113&#24180;\1130905&#20132;&#36890;&#23433;&#20840;&#23459;&#23566;-&#23631;&#26481;&#30435;&#29702;&#31449;\line\LINE_ALBUM_0905&#20132;&#23433;&#35611;&#24231;&#26280;&#23526;&#36554;&#35498;&#26126;_240905_92.jpg" TargetMode="External"/><Relationship Id="rId10" Type="http://schemas.openxmlformats.org/officeDocument/2006/relationships/image" Target="../media/image248.jpeg"/><Relationship Id="rId4" Type="http://schemas.openxmlformats.org/officeDocument/2006/relationships/image" Target="../media/image245.jpeg"/><Relationship Id="rId9" Type="http://schemas.openxmlformats.org/officeDocument/2006/relationships/image" Target="file:///D:\08&#29031;&#29255;&#21450;&#24433;&#29255;\113&#24180;\1130905&#20132;&#36890;&#23433;&#20840;&#23459;&#23566;-&#23631;&#26481;&#30435;&#29702;&#31449;\line\LINE_ALBUM_0905&#20132;&#23433;&#35611;&#24231;&#26280;&#23526;&#36554;&#35498;&#26126;_240905_93.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53.png"/><Relationship Id="rId5" Type="http://schemas.openxmlformats.org/officeDocument/2006/relationships/image" Target="../media/image252.jpeg"/><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56.png"/><Relationship Id="rId5" Type="http://schemas.openxmlformats.org/officeDocument/2006/relationships/image" Target="../media/image25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58.jpeg"/><Relationship Id="rId4" Type="http://schemas.openxmlformats.org/officeDocument/2006/relationships/image" Target="../media/image257.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168.motc.gov.tw/theme/Award/post/2111261023354" TargetMode="External"/><Relationship Id="rId5" Type="http://schemas.openxmlformats.org/officeDocument/2006/relationships/image" Target="../media/image260.png"/><Relationship Id="rId4" Type="http://schemas.openxmlformats.org/officeDocument/2006/relationships/image" Target="../media/image259.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63.png"/><Relationship Id="rId5" Type="http://schemas.openxmlformats.org/officeDocument/2006/relationships/image" Target="../media/image262.jpeg"/><Relationship Id="rId4" Type="http://schemas.openxmlformats.org/officeDocument/2006/relationships/image" Target="../media/image261.jpeg"/></Relationships>
</file>

<file path=ppt/slides/_rels/slide53.xml.rels><?xml version="1.0" encoding="UTF-8" standalone="yes"?>
<Relationships xmlns="http://schemas.openxmlformats.org/package/2006/relationships"><Relationship Id="rId3" Type="http://schemas.openxmlformats.org/officeDocument/2006/relationships/image" Target="../media/image265.png"/><Relationship Id="rId7" Type="http://schemas.openxmlformats.org/officeDocument/2006/relationships/image" Target="../media/image26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62.jpeg"/><Relationship Id="rId4" Type="http://schemas.openxmlformats.org/officeDocument/2006/relationships/image" Target="../media/image261.jpeg"/></Relationships>
</file>

<file path=ppt/slides/_rels/slide55.xml.rels><?xml version="1.0" encoding="UTF-8" standalone="yes"?>
<Relationships xmlns="http://schemas.openxmlformats.org/package/2006/relationships"><Relationship Id="rId8" Type="http://schemas.openxmlformats.org/officeDocument/2006/relationships/image" Target="../media/image274.png"/><Relationship Id="rId13" Type="http://schemas.openxmlformats.org/officeDocument/2006/relationships/image" Target="../media/image279.png"/><Relationship Id="rId18" Type="http://schemas.openxmlformats.org/officeDocument/2006/relationships/image" Target="../media/image284.png"/><Relationship Id="rId26" Type="http://schemas.openxmlformats.org/officeDocument/2006/relationships/image" Target="../media/image292.png"/><Relationship Id="rId3" Type="http://schemas.openxmlformats.org/officeDocument/2006/relationships/image" Target="../media/image269.png"/><Relationship Id="rId21" Type="http://schemas.openxmlformats.org/officeDocument/2006/relationships/image" Target="../media/image287.png"/><Relationship Id="rId7" Type="http://schemas.openxmlformats.org/officeDocument/2006/relationships/image" Target="../media/image273.png"/><Relationship Id="rId12" Type="http://schemas.openxmlformats.org/officeDocument/2006/relationships/image" Target="../media/image278.png"/><Relationship Id="rId17" Type="http://schemas.openxmlformats.org/officeDocument/2006/relationships/image" Target="../media/image283.png"/><Relationship Id="rId25" Type="http://schemas.openxmlformats.org/officeDocument/2006/relationships/image" Target="../media/image291.png"/><Relationship Id="rId2" Type="http://schemas.openxmlformats.org/officeDocument/2006/relationships/notesSlide" Target="../notesSlides/notesSlide43.xml"/><Relationship Id="rId16" Type="http://schemas.openxmlformats.org/officeDocument/2006/relationships/image" Target="../media/image282.png"/><Relationship Id="rId20" Type="http://schemas.openxmlformats.org/officeDocument/2006/relationships/image" Target="../media/image286.png"/><Relationship Id="rId1" Type="http://schemas.openxmlformats.org/officeDocument/2006/relationships/slideLayout" Target="../slideLayouts/slideLayout7.xml"/><Relationship Id="rId6" Type="http://schemas.openxmlformats.org/officeDocument/2006/relationships/image" Target="../media/image272.png"/><Relationship Id="rId11" Type="http://schemas.openxmlformats.org/officeDocument/2006/relationships/image" Target="../media/image277.png"/><Relationship Id="rId24" Type="http://schemas.openxmlformats.org/officeDocument/2006/relationships/image" Target="../media/image290.png"/><Relationship Id="rId5" Type="http://schemas.openxmlformats.org/officeDocument/2006/relationships/image" Target="../media/image271.png"/><Relationship Id="rId15" Type="http://schemas.openxmlformats.org/officeDocument/2006/relationships/image" Target="../media/image281.png"/><Relationship Id="rId23" Type="http://schemas.openxmlformats.org/officeDocument/2006/relationships/image" Target="../media/image289.png"/><Relationship Id="rId10" Type="http://schemas.openxmlformats.org/officeDocument/2006/relationships/image" Target="../media/image276.png"/><Relationship Id="rId19" Type="http://schemas.openxmlformats.org/officeDocument/2006/relationships/image" Target="../media/image285.png"/><Relationship Id="rId4" Type="http://schemas.openxmlformats.org/officeDocument/2006/relationships/image" Target="../media/image270.png"/><Relationship Id="rId9" Type="http://schemas.openxmlformats.org/officeDocument/2006/relationships/image" Target="../media/image275.png"/><Relationship Id="rId14" Type="http://schemas.openxmlformats.org/officeDocument/2006/relationships/image" Target="../media/image280.png"/><Relationship Id="rId22" Type="http://schemas.openxmlformats.org/officeDocument/2006/relationships/image" Target="../media/image288.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圖片 3" descr="描述: D:\DSC00740.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8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35696" y="21991"/>
            <a:ext cx="7308304" cy="683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36512" y="1556792"/>
            <a:ext cx="9361040" cy="2160240"/>
          </a:xfrm>
        </p:spPr>
        <p:txBody>
          <a:bodyPr>
            <a:noAutofit/>
          </a:bodyPr>
          <a:lstStyle/>
          <a:p>
            <a:br>
              <a:rPr lang="en-US" altLang="zh-TW" sz="4800" dirty="0">
                <a:solidFill>
                  <a:srgbClr val="FFFF00"/>
                </a:solidFill>
                <a:latin typeface="微軟正黑體" pitchFamily="34" charset="-120"/>
                <a:ea typeface="微軟正黑體" pitchFamily="34" charset="-120"/>
              </a:rPr>
            </a:br>
            <a:br>
              <a:rPr lang="zh-TW" altLang="en-US" sz="4800" dirty="0">
                <a:solidFill>
                  <a:srgbClr val="FFFF00"/>
                </a:solidFill>
                <a:latin typeface="微軟正黑體" pitchFamily="34" charset="-120"/>
                <a:ea typeface="微軟正黑體" pitchFamily="34" charset="-120"/>
              </a:rPr>
            </a:br>
            <a:r>
              <a:rPr lang="zh-TW" altLang="en-US" sz="4800" dirty="0">
                <a:solidFill>
                  <a:srgbClr val="FFFF00"/>
                </a:solidFill>
                <a:effectLst>
                  <a:glow rad="101600">
                    <a:srgbClr val="00B050">
                      <a:alpha val="60000"/>
                    </a:srgbClr>
                  </a:glow>
                </a:effectLst>
                <a:latin typeface="微軟正黑體" pitchFamily="34" charset="-120"/>
                <a:ea typeface="微軟正黑體" pitchFamily="34" charset="-120"/>
              </a:rPr>
              <a:t> </a:t>
            </a:r>
            <a:r>
              <a:rPr lang="zh-TW" altLang="en-US" sz="4800" dirty="0">
                <a:solidFill>
                  <a:srgbClr val="FF0000"/>
                </a:solidFill>
                <a:effectLst>
                  <a:glow rad="101600">
                    <a:srgbClr val="00B050">
                      <a:alpha val="60000"/>
                    </a:srgbClr>
                  </a:glow>
                </a:effectLst>
                <a:latin typeface="微軟正黑體" pitchFamily="34" charset="-120"/>
                <a:ea typeface="微軟正黑體" pitchFamily="34" charset="-120"/>
              </a:rPr>
              <a:t>           </a:t>
            </a:r>
            <a:r>
              <a:rPr lang="en-US" altLang="zh-TW" sz="4800" dirty="0">
                <a:solidFill>
                  <a:srgbClr val="FFFF00"/>
                </a:solidFill>
                <a:effectLst>
                  <a:glow rad="101600">
                    <a:srgbClr val="00B050">
                      <a:alpha val="60000"/>
                    </a:srgbClr>
                  </a:glow>
                </a:effectLst>
                <a:latin typeface="微軟正黑體" pitchFamily="34" charset="-120"/>
                <a:ea typeface="微軟正黑體" pitchFamily="34" charset="-120"/>
              </a:rPr>
              <a:t>113</a:t>
            </a:r>
            <a:r>
              <a:rPr lang="zh-TW" altLang="en-US" sz="4800" dirty="0">
                <a:solidFill>
                  <a:srgbClr val="FFFF00"/>
                </a:solidFill>
                <a:effectLst>
                  <a:glow rad="101600">
                    <a:srgbClr val="00B050">
                      <a:alpha val="60000"/>
                    </a:srgbClr>
                  </a:glow>
                </a:effectLst>
                <a:latin typeface="微軟正黑體" pitchFamily="34" charset="-120"/>
                <a:ea typeface="微軟正黑體" pitchFamily="34" charset="-120"/>
              </a:rPr>
              <a:t>學年度交通安全教育</a:t>
            </a:r>
            <a:br>
              <a:rPr lang="en-US" altLang="zh-TW" sz="4800" dirty="0">
                <a:solidFill>
                  <a:srgbClr val="FFFF00"/>
                </a:solidFill>
                <a:effectLst>
                  <a:glow rad="101600">
                    <a:srgbClr val="00B050">
                      <a:alpha val="60000"/>
                    </a:srgbClr>
                  </a:glow>
                </a:effectLst>
                <a:latin typeface="微軟正黑體" pitchFamily="34" charset="-120"/>
                <a:ea typeface="微軟正黑體" pitchFamily="34" charset="-120"/>
              </a:rPr>
            </a:br>
            <a:r>
              <a:rPr lang="zh-TW" altLang="en-US" sz="4800" dirty="0">
                <a:solidFill>
                  <a:srgbClr val="FF0000"/>
                </a:solidFill>
                <a:effectLst>
                  <a:glow rad="101600">
                    <a:srgbClr val="00B050">
                      <a:alpha val="60000"/>
                    </a:srgbClr>
                  </a:glow>
                </a:effectLst>
                <a:latin typeface="微軟正黑體" pitchFamily="34" charset="-120"/>
                <a:ea typeface="微軟正黑體" pitchFamily="34" charset="-120"/>
              </a:rPr>
              <a:t>訪視及</a:t>
            </a:r>
            <a:r>
              <a:rPr lang="zh-TW" altLang="en-US" sz="4800" dirty="0">
                <a:solidFill>
                  <a:srgbClr val="FFFF00"/>
                </a:solidFill>
                <a:effectLst>
                  <a:glow rad="101600">
                    <a:srgbClr val="00B050">
                      <a:alpha val="60000"/>
                    </a:srgbClr>
                  </a:glow>
                </a:effectLst>
                <a:latin typeface="微軟正黑體" pitchFamily="34" charset="-120"/>
                <a:ea typeface="微軟正黑體" pitchFamily="34" charset="-120"/>
              </a:rPr>
              <a:t>輔導實施計畫</a:t>
            </a:r>
          </a:p>
        </p:txBody>
      </p:sp>
      <p:sp>
        <p:nvSpPr>
          <p:cNvPr id="3" name="副標題 2"/>
          <p:cNvSpPr>
            <a:spLocks noGrp="1"/>
          </p:cNvSpPr>
          <p:nvPr>
            <p:ph type="subTitle" idx="1"/>
          </p:nvPr>
        </p:nvSpPr>
        <p:spPr>
          <a:xfrm>
            <a:off x="1835696" y="4509120"/>
            <a:ext cx="7128792" cy="1371600"/>
          </a:xfrm>
          <a:effectLst>
            <a:reflection blurRad="6350" stA="50000" endA="300" endPos="55500" dist="50800" dir="5400000" sy="-100000" algn="bl" rotWithShape="0"/>
          </a:effectLst>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zh-TW" altLang="en-US" sz="8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訪視指導</a:t>
            </a:r>
            <a:br>
              <a:rPr lang="zh-TW" altLang="en-US" sz="8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zh-TW" altLang="en-US" sz="8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 Box 8">
            <a:extLst>
              <a:ext uri="{FF2B5EF4-FFF2-40B4-BE49-F238E27FC236}">
                <a16:creationId xmlns:a16="http://schemas.microsoft.com/office/drawing/2014/main" id="{A1FBDDCB-33EE-463C-9CAD-A6EAA61821F1}"/>
              </a:ext>
            </a:extLst>
          </p:cNvPr>
          <p:cNvSpPr txBox="1">
            <a:spLocks noChangeArrowheads="1"/>
          </p:cNvSpPr>
          <p:nvPr/>
        </p:nvSpPr>
        <p:spPr bwMode="auto">
          <a:xfrm>
            <a:off x="1331640" y="6021288"/>
            <a:ext cx="79208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4000" b="1" dirty="0">
                <a:ln w="9525">
                  <a:solidFill>
                    <a:schemeClr val="bg1"/>
                  </a:solidFill>
                  <a:prstDash val="solid"/>
                </a:ln>
                <a:solidFill>
                  <a:srgbClr val="0000CC"/>
                </a:solidFill>
                <a:effectLst>
                  <a:glow rad="228600">
                    <a:schemeClr val="accent6">
                      <a:satMod val="175000"/>
                      <a:alpha val="40000"/>
                    </a:schemeClr>
                  </a:glow>
                  <a:outerShdw blurRad="12700" dist="38100" dir="2700000" algn="tl" rotWithShape="0">
                    <a:schemeClr val="bg1">
                      <a:lumMod val="50000"/>
                    </a:schemeClr>
                  </a:outerShdw>
                </a:effectLst>
                <a:ea typeface="標楷體" panose="03000509000000000000" pitchFamily="65" charset="-120"/>
              </a:rPr>
              <a:t>報告人：東港高中學務主任林怡芬</a:t>
            </a:r>
          </a:p>
        </p:txBody>
      </p:sp>
    </p:spTree>
    <p:extLst>
      <p:ext uri="{BB962C8B-B14F-4D97-AF65-F5344CB8AC3E}">
        <p14:creationId xmlns:p14="http://schemas.microsoft.com/office/powerpoint/2010/main" val="2683307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1-2</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針對危險路段（口）擬定因應對策</a:t>
            </a:r>
            <a:r>
              <a:rPr lang="zh-TW" altLang="en-US" sz="2400" b="1" kern="100" dirty="0">
                <a:latin typeface="標楷體" panose="03000509000000000000" pitchFamily="65" charset="-120"/>
                <a:ea typeface="標楷體" panose="03000509000000000000" pitchFamily="65" charset="-120"/>
                <a:cs typeface="Times New Roman"/>
              </a:rPr>
              <a:t>，並有計畫成果檢討與考核。（</a:t>
            </a:r>
            <a:r>
              <a:rPr lang="en-US" altLang="zh-TW" sz="2400" b="1" kern="100" dirty="0">
                <a:latin typeface="標楷體" panose="03000509000000000000" pitchFamily="65" charset="-120"/>
                <a:ea typeface="標楷體" panose="03000509000000000000" pitchFamily="65" charset="-120"/>
                <a:cs typeface="Times New Roman"/>
              </a:rPr>
              <a:t>6%</a:t>
            </a:r>
            <a:r>
              <a:rPr lang="zh-TW" altLang="en-US" sz="2400" b="1" kern="100" dirty="0">
                <a:latin typeface="標楷體" panose="03000509000000000000" pitchFamily="65" charset="-120"/>
                <a:ea typeface="標楷體" panose="03000509000000000000" pitchFamily="65" charset="-120"/>
                <a:cs typeface="Times New Roman"/>
              </a:rPr>
              <a:t>）</a:t>
            </a:r>
          </a:p>
        </p:txBody>
      </p:sp>
      <p:sp>
        <p:nvSpPr>
          <p:cNvPr id="5" name="文字方塊 4"/>
          <p:cNvSpPr txBox="1"/>
          <p:nvPr/>
        </p:nvSpPr>
        <p:spPr>
          <a:xfrm>
            <a:off x="1973317" y="188640"/>
            <a:ext cx="5262979" cy="769441"/>
          </a:xfrm>
          <a:prstGeom prst="rect">
            <a:avLst/>
          </a:prstGeom>
          <a:blipFill>
            <a:blip r:embed="rId2"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貳</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、組織與計劃執行</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pic>
        <p:nvPicPr>
          <p:cNvPr id="13" name="圖片 12">
            <a:extLst>
              <a:ext uri="{FF2B5EF4-FFF2-40B4-BE49-F238E27FC236}">
                <a16:creationId xmlns:a16="http://schemas.microsoft.com/office/drawing/2014/main" id="{A1E39927-3F9B-4221-B0D5-AC136358ED9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706" y="2307590"/>
            <a:ext cx="2655432" cy="4434236"/>
          </a:xfrm>
          <a:prstGeom prst="rect">
            <a:avLst/>
          </a:prstGeom>
          <a:noFill/>
          <a:ln>
            <a:noFill/>
          </a:ln>
        </p:spPr>
      </p:pic>
      <p:sp>
        <p:nvSpPr>
          <p:cNvPr id="14" name="文字方塊 13">
            <a:extLst>
              <a:ext uri="{FF2B5EF4-FFF2-40B4-BE49-F238E27FC236}">
                <a16:creationId xmlns:a16="http://schemas.microsoft.com/office/drawing/2014/main" id="{C2EF51BE-36E1-40B5-97FF-EBD8BDF0D247}"/>
              </a:ext>
            </a:extLst>
          </p:cNvPr>
          <p:cNvSpPr txBox="1"/>
          <p:nvPr/>
        </p:nvSpPr>
        <p:spPr>
          <a:xfrm>
            <a:off x="87947" y="1828155"/>
            <a:ext cx="2655432" cy="523220"/>
          </a:xfrm>
          <a:prstGeom prst="rect">
            <a:avLst/>
          </a:prstGeom>
          <a:noFill/>
        </p:spPr>
        <p:txBody>
          <a:bodyPr wrap="square">
            <a:spAutoFit/>
          </a:bodyPr>
          <a:lstStyle/>
          <a:p>
            <a:pPr algn="dist"/>
            <a:r>
              <a:rPr lang="zh-TW" altLang="zh-TW" sz="1400" b="1" kern="100" dirty="0">
                <a:effectLst/>
                <a:latin typeface="Calibri" panose="020F0502020204030204" pitchFamily="34" charset="0"/>
                <a:ea typeface="標楷體" panose="03000509000000000000" pitchFamily="65" charset="-120"/>
                <a:cs typeface="Times New Roman" panose="02020603050405020304" pitchFamily="18" charset="0"/>
              </a:rPr>
              <a:t>屏東縣立東港高級中學</a:t>
            </a:r>
            <a:endParaRPr lang="en-US" altLang="zh-TW" sz="1400" b="1" kern="100" dirty="0">
              <a:effectLst/>
              <a:latin typeface="Calibri" panose="020F0502020204030204" pitchFamily="34" charset="0"/>
              <a:ea typeface="標楷體" panose="03000509000000000000" pitchFamily="65" charset="-120"/>
              <a:cs typeface="Times New Roman" panose="02020603050405020304" pitchFamily="18" charset="0"/>
            </a:endParaRPr>
          </a:p>
          <a:p>
            <a:pPr algn="dist"/>
            <a:r>
              <a:rPr lang="zh-TW" altLang="zh-TW" sz="1400" b="1" kern="100" dirty="0">
                <a:effectLst/>
                <a:latin typeface="Calibri" panose="020F0502020204030204" pitchFamily="34" charset="0"/>
                <a:ea typeface="標楷體" panose="03000509000000000000" pitchFamily="65" charset="-120"/>
                <a:cs typeface="Times New Roman" panose="02020603050405020304" pitchFamily="18" charset="0"/>
              </a:rPr>
              <a:t>處理車禍流程圖</a:t>
            </a:r>
            <a:endParaRPr lang="zh-TW" alt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15" name="圖片 14">
            <a:extLst>
              <a:ext uri="{FF2B5EF4-FFF2-40B4-BE49-F238E27FC236}">
                <a16:creationId xmlns:a16="http://schemas.microsoft.com/office/drawing/2014/main" id="{F58B6EBA-0686-4F86-B7B6-C46D8B06B0BB}"/>
              </a:ext>
            </a:extLst>
          </p:cNvPr>
          <p:cNvPicPr/>
          <p:nvPr/>
        </p:nvPicPr>
        <p:blipFill rotWithShape="1">
          <a:blip r:embed="rId4"/>
          <a:srcRect l="20183" t="33109" r="23684" b="4758"/>
          <a:stretch/>
        </p:blipFill>
        <p:spPr bwMode="auto">
          <a:xfrm>
            <a:off x="3719791" y="1561217"/>
            <a:ext cx="4616182" cy="3019210"/>
          </a:xfrm>
          <a:prstGeom prst="rect">
            <a:avLst/>
          </a:prstGeom>
          <a:ln>
            <a:noFill/>
          </a:ln>
          <a:scene3d>
            <a:camera prst="orthographicFront"/>
            <a:lightRig rig="threePt" dir="t"/>
          </a:scene3d>
          <a:sp3d>
            <a:bevelT prst="slope"/>
          </a:sp3d>
          <a:extLst>
            <a:ext uri="{53640926-AAD7-44D8-BBD7-CCE9431645EC}">
              <a14:shadowObscured xmlns:a14="http://schemas.microsoft.com/office/drawing/2010/main"/>
            </a:ext>
          </a:extLst>
        </p:spPr>
      </p:pic>
      <p:pic>
        <p:nvPicPr>
          <p:cNvPr id="16" name="圖片 15">
            <a:extLst>
              <a:ext uri="{FF2B5EF4-FFF2-40B4-BE49-F238E27FC236}">
                <a16:creationId xmlns:a16="http://schemas.microsoft.com/office/drawing/2014/main" id="{2B4FB709-1991-4C39-8F2F-3DCB464F3EE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841858" y="4543123"/>
            <a:ext cx="3039110" cy="2270730"/>
          </a:xfrm>
          <a:prstGeom prst="rect">
            <a:avLst/>
          </a:prstGeom>
          <a:noFill/>
        </p:spPr>
      </p:pic>
      <p:pic>
        <p:nvPicPr>
          <p:cNvPr id="17" name="圖片 16">
            <a:extLst>
              <a:ext uri="{FF2B5EF4-FFF2-40B4-BE49-F238E27FC236}">
                <a16:creationId xmlns:a16="http://schemas.microsoft.com/office/drawing/2014/main" id="{6B3AD5CD-89F5-4941-BC80-0865B6B66BE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6741" y="4543123"/>
            <a:ext cx="3039110" cy="2279650"/>
          </a:xfrm>
          <a:prstGeom prst="rect">
            <a:avLst/>
          </a:prstGeom>
          <a:noFill/>
          <a:ln>
            <a:noFill/>
          </a:ln>
        </p:spPr>
      </p:pic>
      <p:sp>
        <p:nvSpPr>
          <p:cNvPr id="18" name="圖說文字: 雙折線 17">
            <a:extLst>
              <a:ext uri="{FF2B5EF4-FFF2-40B4-BE49-F238E27FC236}">
                <a16:creationId xmlns:a16="http://schemas.microsoft.com/office/drawing/2014/main" id="{35FCCDBF-5172-4EDF-881E-3C47F0B3758C}"/>
              </a:ext>
            </a:extLst>
          </p:cNvPr>
          <p:cNvSpPr/>
          <p:nvPr/>
        </p:nvSpPr>
        <p:spPr>
          <a:xfrm>
            <a:off x="4942120" y="4524708"/>
            <a:ext cx="1877695" cy="651510"/>
          </a:xfrm>
          <a:prstGeom prst="borderCallout3">
            <a:avLst>
              <a:gd name="adj1" fmla="val 93189"/>
              <a:gd name="adj2" fmla="val 44642"/>
              <a:gd name="adj3" fmla="val 102158"/>
              <a:gd name="adj4" fmla="val 100327"/>
              <a:gd name="adj5" fmla="val 40924"/>
              <a:gd name="adj6" fmla="val 124265"/>
              <a:gd name="adj7" fmla="val 116730"/>
              <a:gd name="adj8" fmla="val 161231"/>
            </a:avLst>
          </a:prstGeom>
          <a:solidFill>
            <a:schemeClr val="bg1"/>
          </a:solidFill>
          <a:ln w="57150">
            <a:solidFill>
              <a:srgbClr val="FFFF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zh-TW" sz="1200" kern="100">
                <a:solidFill>
                  <a:srgbClr val="FF0000"/>
                </a:solidFill>
                <a:effectLst/>
                <a:ea typeface="標楷體" panose="03000509000000000000" pitchFamily="65" charset="-120"/>
                <a:cs typeface="Times New Roman" panose="02020603050405020304" pitchFamily="18" charset="0"/>
              </a:rPr>
              <a:t>東港高中校長及主任於現場協助疏導車禍</a:t>
            </a:r>
            <a:endParaRPr lang="zh-TW" sz="1200" kern="100">
              <a:effectLst/>
              <a:ea typeface="新細明體" panose="02020500000000000000" pitchFamily="18" charset="-120"/>
              <a:cs typeface="Times New Roman" panose="02020603050405020304" pitchFamily="18" charset="0"/>
            </a:endParaRPr>
          </a:p>
        </p:txBody>
      </p:sp>
      <p:cxnSp>
        <p:nvCxnSpPr>
          <p:cNvPr id="19" name="直線單箭頭接點 18">
            <a:extLst>
              <a:ext uri="{FF2B5EF4-FFF2-40B4-BE49-F238E27FC236}">
                <a16:creationId xmlns:a16="http://schemas.microsoft.com/office/drawing/2014/main" id="{63CCF45B-304D-4F70-A651-78A0548E9980}"/>
              </a:ext>
            </a:extLst>
          </p:cNvPr>
          <p:cNvCxnSpPr>
            <a:cxnSpLocks/>
          </p:cNvCxnSpPr>
          <p:nvPr/>
        </p:nvCxnSpPr>
        <p:spPr>
          <a:xfrm flipV="1">
            <a:off x="4604806" y="4641479"/>
            <a:ext cx="331594" cy="741786"/>
          </a:xfrm>
          <a:prstGeom prst="straightConnector1">
            <a:avLst/>
          </a:prstGeom>
          <a:ln w="57150">
            <a:solidFill>
              <a:srgbClr val="FFFF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 Box 4">
            <a:extLst>
              <a:ext uri="{FF2B5EF4-FFF2-40B4-BE49-F238E27FC236}">
                <a16:creationId xmlns:a16="http://schemas.microsoft.com/office/drawing/2014/main" id="{8E02BCAB-0C37-4285-8EFB-95EC6731261A}"/>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1">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1">
                      <a:satMod val="175000"/>
                      <a:alpha val="40000"/>
                    </a:schemeClr>
                  </a:glow>
                </a:effectLst>
                <a:latin typeface="標楷體" panose="03000509000000000000" pitchFamily="65" charset="-120"/>
                <a:ea typeface="標楷體" panose="03000509000000000000" pitchFamily="65" charset="-120"/>
              </a:rPr>
              <a:t>10</a:t>
            </a:r>
            <a:r>
              <a:rPr lang="zh-TW" altLang="en-US" sz="1400" b="1" dirty="0">
                <a:solidFill>
                  <a:schemeClr val="bg1"/>
                </a:solidFill>
                <a:effectLst>
                  <a:glow rad="228600">
                    <a:schemeClr val="accent1">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1">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1">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954224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941819"/>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1-2</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針對危險路段（口）擬定因應對策</a:t>
            </a:r>
            <a:r>
              <a:rPr lang="zh-TW" altLang="en-US" sz="2400" b="1" kern="100" dirty="0">
                <a:latin typeface="標楷體" panose="03000509000000000000" pitchFamily="65" charset="-120"/>
                <a:ea typeface="標楷體" panose="03000509000000000000" pitchFamily="65" charset="-120"/>
                <a:cs typeface="Times New Roman"/>
              </a:rPr>
              <a:t>，並有計畫成果檢討與考核。（</a:t>
            </a:r>
            <a:r>
              <a:rPr lang="en-US" altLang="zh-TW" sz="2400" b="1" kern="100" dirty="0">
                <a:latin typeface="標楷體" panose="03000509000000000000" pitchFamily="65" charset="-120"/>
                <a:ea typeface="標楷體" panose="03000509000000000000" pitchFamily="65" charset="-120"/>
                <a:cs typeface="Times New Roman"/>
              </a:rPr>
              <a:t>6%</a:t>
            </a:r>
            <a:r>
              <a:rPr lang="zh-TW" altLang="en-US" sz="2400" b="1" kern="100" dirty="0">
                <a:latin typeface="標楷體" panose="03000509000000000000" pitchFamily="65" charset="-120"/>
                <a:ea typeface="標楷體" panose="03000509000000000000" pitchFamily="65" charset="-120"/>
                <a:cs typeface="Times New Roman"/>
              </a:rPr>
              <a:t>）</a:t>
            </a:r>
          </a:p>
        </p:txBody>
      </p:sp>
      <p:sp>
        <p:nvSpPr>
          <p:cNvPr id="5" name="文字方塊 4"/>
          <p:cNvSpPr txBox="1"/>
          <p:nvPr/>
        </p:nvSpPr>
        <p:spPr>
          <a:xfrm>
            <a:off x="1973317" y="188640"/>
            <a:ext cx="5262979" cy="769441"/>
          </a:xfrm>
          <a:prstGeom prst="rect">
            <a:avLst/>
          </a:prstGeom>
          <a:blipFill>
            <a:blip r:embed="rId2"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貳</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、組織與計劃執行</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pic>
        <p:nvPicPr>
          <p:cNvPr id="20" name="圖片 19">
            <a:extLst>
              <a:ext uri="{FF2B5EF4-FFF2-40B4-BE49-F238E27FC236}">
                <a16:creationId xmlns:a16="http://schemas.microsoft.com/office/drawing/2014/main" id="{72CF0107-9032-4217-8CD3-687515FFF6E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91680" y="4856596"/>
            <a:ext cx="3816424" cy="1712822"/>
          </a:xfrm>
          <a:prstGeom prst="rect">
            <a:avLst/>
          </a:prstGeom>
          <a:noFill/>
        </p:spPr>
      </p:pic>
      <p:graphicFrame>
        <p:nvGraphicFramePr>
          <p:cNvPr id="3" name="表格 2">
            <a:extLst>
              <a:ext uri="{FF2B5EF4-FFF2-40B4-BE49-F238E27FC236}">
                <a16:creationId xmlns:a16="http://schemas.microsoft.com/office/drawing/2014/main" id="{893DB7E0-CFB4-474B-A29C-6AAB681958D1}"/>
              </a:ext>
            </a:extLst>
          </p:cNvPr>
          <p:cNvGraphicFramePr>
            <a:graphicFrameLocks noGrp="1"/>
          </p:cNvGraphicFramePr>
          <p:nvPr>
            <p:extLst>
              <p:ext uri="{D42A27DB-BD31-4B8C-83A1-F6EECF244321}">
                <p14:modId xmlns:p14="http://schemas.microsoft.com/office/powerpoint/2010/main" val="4167774659"/>
              </p:ext>
            </p:extLst>
          </p:nvPr>
        </p:nvGraphicFramePr>
        <p:xfrm>
          <a:off x="179512" y="1772816"/>
          <a:ext cx="5400599" cy="2286000"/>
        </p:xfrm>
        <a:graphic>
          <a:graphicData uri="http://schemas.openxmlformats.org/drawingml/2006/table">
            <a:tbl>
              <a:tblPr firstRow="1" firstCol="1" bandRow="1">
                <a:tableStyleId>{5940675A-B579-460E-94D1-54222C63F5DA}</a:tableStyleId>
              </a:tblPr>
              <a:tblGrid>
                <a:gridCol w="391515">
                  <a:extLst>
                    <a:ext uri="{9D8B030D-6E8A-4147-A177-3AD203B41FA5}">
                      <a16:colId xmlns:a16="http://schemas.microsoft.com/office/drawing/2014/main" val="3789902847"/>
                    </a:ext>
                  </a:extLst>
                </a:gridCol>
                <a:gridCol w="565553">
                  <a:extLst>
                    <a:ext uri="{9D8B030D-6E8A-4147-A177-3AD203B41FA5}">
                      <a16:colId xmlns:a16="http://schemas.microsoft.com/office/drawing/2014/main" val="1686219153"/>
                    </a:ext>
                  </a:extLst>
                </a:gridCol>
                <a:gridCol w="615258">
                  <a:extLst>
                    <a:ext uri="{9D8B030D-6E8A-4147-A177-3AD203B41FA5}">
                      <a16:colId xmlns:a16="http://schemas.microsoft.com/office/drawing/2014/main" val="3755872251"/>
                    </a:ext>
                  </a:extLst>
                </a:gridCol>
                <a:gridCol w="546896">
                  <a:extLst>
                    <a:ext uri="{9D8B030D-6E8A-4147-A177-3AD203B41FA5}">
                      <a16:colId xmlns:a16="http://schemas.microsoft.com/office/drawing/2014/main" val="509084136"/>
                    </a:ext>
                  </a:extLst>
                </a:gridCol>
                <a:gridCol w="546896">
                  <a:extLst>
                    <a:ext uri="{9D8B030D-6E8A-4147-A177-3AD203B41FA5}">
                      <a16:colId xmlns:a16="http://schemas.microsoft.com/office/drawing/2014/main" val="3009526298"/>
                    </a:ext>
                  </a:extLst>
                </a:gridCol>
                <a:gridCol w="2734481">
                  <a:extLst>
                    <a:ext uri="{9D8B030D-6E8A-4147-A177-3AD203B41FA5}">
                      <a16:colId xmlns:a16="http://schemas.microsoft.com/office/drawing/2014/main" val="151152301"/>
                    </a:ext>
                  </a:extLst>
                </a:gridCol>
              </a:tblGrid>
              <a:tr h="0">
                <a:tc gridSpan="6">
                  <a:txBody>
                    <a:bodyPr/>
                    <a:lstStyle/>
                    <a:p>
                      <a:pPr algn="ctr"/>
                      <a:r>
                        <a:rPr lang="zh-TW" sz="1000" kern="100">
                          <a:effectLst/>
                          <a:latin typeface="標楷體" panose="03000509000000000000" pitchFamily="65" charset="-120"/>
                          <a:ea typeface="標楷體" panose="03000509000000000000" pitchFamily="65" charset="-120"/>
                        </a:rPr>
                        <a:t>東港高中</a:t>
                      </a:r>
                      <a:r>
                        <a:rPr lang="en-US" sz="1000" kern="100">
                          <a:effectLst/>
                          <a:latin typeface="標楷體" panose="03000509000000000000" pitchFamily="65" charset="-120"/>
                          <a:ea typeface="標楷體" panose="03000509000000000000" pitchFamily="65" charset="-120"/>
                        </a:rPr>
                        <a:t>112</a:t>
                      </a:r>
                      <a:r>
                        <a:rPr lang="zh-TW" sz="1000" kern="100">
                          <a:effectLst/>
                          <a:latin typeface="標楷體" panose="03000509000000000000" pitchFamily="65" charset="-120"/>
                          <a:ea typeface="標楷體" panose="03000509000000000000" pitchFamily="65" charset="-120"/>
                        </a:rPr>
                        <a:t>年度交通意外事件通報統計</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810517920"/>
                  </a:ext>
                </a:extLst>
              </a:tr>
              <a:tr h="0">
                <a:tc>
                  <a:txBody>
                    <a:bodyPr/>
                    <a:lstStyle/>
                    <a:p>
                      <a:pPr algn="ctr"/>
                      <a:r>
                        <a:rPr lang="zh-TW" sz="1000" kern="100">
                          <a:effectLst/>
                          <a:latin typeface="標楷體" panose="03000509000000000000" pitchFamily="65" charset="-120"/>
                          <a:ea typeface="標楷體" panose="03000509000000000000" pitchFamily="65" charset="-120"/>
                        </a:rPr>
                        <a:t>序號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日期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校安編號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r>
                        <a:rPr lang="zh-TW" sz="1000" kern="100">
                          <a:effectLst/>
                          <a:latin typeface="標楷體" panose="03000509000000000000" pitchFamily="65" charset="-120"/>
                          <a:ea typeface="標楷體" panose="03000509000000000000" pitchFamily="65" charset="-120"/>
                        </a:rPr>
                        <a:t>地點</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學制</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dirty="0">
                          <a:effectLst/>
                          <a:latin typeface="標楷體" panose="03000509000000000000" pitchFamily="65" charset="-120"/>
                          <a:ea typeface="標楷體" panose="03000509000000000000" pitchFamily="65" charset="-120"/>
                        </a:rPr>
                        <a:t>類型</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287877708"/>
                  </a:ext>
                </a:extLst>
              </a:tr>
              <a:tr h="0">
                <a:tc>
                  <a:txBody>
                    <a:bodyPr/>
                    <a:lstStyle/>
                    <a:p>
                      <a:pPr algn="ctr"/>
                      <a:r>
                        <a:rPr lang="en-US" sz="1000" kern="100" dirty="0">
                          <a:effectLst/>
                          <a:latin typeface="標楷體" panose="03000509000000000000" pitchFamily="65" charset="-120"/>
                          <a:ea typeface="標楷體" panose="03000509000000000000" pitchFamily="65" charset="-120"/>
                        </a:rPr>
                        <a:t>1</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01/13</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2443512</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國中生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家人騎機車戴學生上學途中車禍</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3946116"/>
                  </a:ext>
                </a:extLst>
              </a:tr>
              <a:tr h="0">
                <a:tc>
                  <a:txBody>
                    <a:bodyPr/>
                    <a:lstStyle/>
                    <a:p>
                      <a:pPr algn="ctr"/>
                      <a:r>
                        <a:rPr lang="en-US" sz="1000" kern="100" dirty="0">
                          <a:effectLst/>
                          <a:latin typeface="標楷體" panose="03000509000000000000" pitchFamily="65" charset="-120"/>
                          <a:ea typeface="標楷體" panose="03000509000000000000" pitchFamily="65" charset="-120"/>
                        </a:rPr>
                        <a:t>2</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02/04</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2457463</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高中生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學生騎腳踏上學途中與民人騎機車車禍</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660481186"/>
                  </a:ext>
                </a:extLst>
              </a:tr>
              <a:tr h="0">
                <a:tc>
                  <a:txBody>
                    <a:bodyPr/>
                    <a:lstStyle/>
                    <a:p>
                      <a:pPr algn="ctr"/>
                      <a:r>
                        <a:rPr lang="en-US" sz="1000" kern="100">
                          <a:effectLst/>
                          <a:latin typeface="標楷體" panose="03000509000000000000" pitchFamily="65" charset="-120"/>
                          <a:ea typeface="標楷體" panose="03000509000000000000" pitchFamily="65" charset="-120"/>
                        </a:rPr>
                        <a:t>3</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05/14</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2569468</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高中生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學生晚間騎機車自撞</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769869701"/>
                  </a:ext>
                </a:extLst>
              </a:tr>
              <a:tr h="0">
                <a:tc>
                  <a:txBody>
                    <a:bodyPr/>
                    <a:lstStyle/>
                    <a:p>
                      <a:pPr algn="ctr"/>
                      <a:r>
                        <a:rPr lang="en-US" sz="1000" kern="100">
                          <a:effectLst/>
                          <a:latin typeface="標楷體" panose="03000509000000000000" pitchFamily="65" charset="-120"/>
                          <a:ea typeface="標楷體" panose="03000509000000000000" pitchFamily="65" charset="-120"/>
                        </a:rPr>
                        <a:t>4</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05/23</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2583055</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國中生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學生放學騎腳踏車與外送員車禍</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818310203"/>
                  </a:ext>
                </a:extLst>
              </a:tr>
              <a:tr h="0">
                <a:tc>
                  <a:txBody>
                    <a:bodyPr/>
                    <a:lstStyle/>
                    <a:p>
                      <a:pPr algn="ctr"/>
                      <a:r>
                        <a:rPr lang="en-US" sz="1000" kern="100" dirty="0">
                          <a:effectLst/>
                          <a:latin typeface="標楷體" panose="03000509000000000000" pitchFamily="65" charset="-120"/>
                          <a:ea typeface="標楷體" panose="03000509000000000000" pitchFamily="65" charset="-120"/>
                        </a:rPr>
                        <a:t>5</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06/01</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2600466</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高中生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學生考完駕照出遊自撞車禍</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444760494"/>
                  </a:ext>
                </a:extLst>
              </a:tr>
              <a:tr h="0">
                <a:tc>
                  <a:txBody>
                    <a:bodyPr/>
                    <a:lstStyle/>
                    <a:p>
                      <a:pPr algn="ctr"/>
                      <a:r>
                        <a:rPr lang="en-US" sz="1000" kern="100">
                          <a:effectLst/>
                          <a:latin typeface="標楷體" panose="03000509000000000000" pitchFamily="65" charset="-120"/>
                          <a:ea typeface="標楷體" panose="03000509000000000000" pitchFamily="65" charset="-120"/>
                        </a:rPr>
                        <a:t>6</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09/14</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2685762</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高中生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家長開車接送返家途中車禍</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08535651"/>
                  </a:ext>
                </a:extLst>
              </a:tr>
              <a:tr h="0">
                <a:tc>
                  <a:txBody>
                    <a:bodyPr/>
                    <a:lstStyle/>
                    <a:p>
                      <a:pPr algn="ctr"/>
                      <a:r>
                        <a:rPr lang="en-US" sz="1000" kern="100">
                          <a:effectLst/>
                          <a:latin typeface="標楷體" panose="03000509000000000000" pitchFamily="65" charset="-120"/>
                          <a:ea typeface="標楷體" panose="03000509000000000000" pitchFamily="65" charset="-120"/>
                        </a:rPr>
                        <a:t>7</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11/17</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2760429</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國中生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家人騎機車戴學生上學途中車禍</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049660653"/>
                  </a:ext>
                </a:extLst>
              </a:tr>
              <a:tr h="0">
                <a:tc>
                  <a:txBody>
                    <a:bodyPr/>
                    <a:lstStyle/>
                    <a:p>
                      <a:pPr algn="ctr"/>
                      <a:r>
                        <a:rPr lang="en-US" sz="1000" kern="100">
                          <a:effectLst/>
                          <a:latin typeface="標楷體" panose="03000509000000000000" pitchFamily="65" charset="-120"/>
                          <a:ea typeface="標楷體" panose="03000509000000000000" pitchFamily="65" charset="-120"/>
                        </a:rPr>
                        <a:t>8</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11/24</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2767011</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高中生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學生騎電動車與移工車禍</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345293362"/>
                  </a:ext>
                </a:extLst>
              </a:tr>
              <a:tr h="0">
                <a:tc>
                  <a:txBody>
                    <a:bodyPr/>
                    <a:lstStyle/>
                    <a:p>
                      <a:pPr algn="ctr"/>
                      <a:r>
                        <a:rPr lang="en-US" sz="1000" kern="100">
                          <a:effectLst/>
                          <a:latin typeface="標楷體" panose="03000509000000000000" pitchFamily="65" charset="-120"/>
                          <a:ea typeface="標楷體" panose="03000509000000000000" pitchFamily="65" charset="-120"/>
                        </a:rPr>
                        <a:t>9</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11/24</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2767502</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高中生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家人騎機車戴學生車禍</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317626957"/>
                  </a:ext>
                </a:extLst>
              </a:tr>
              <a:tr h="0">
                <a:tc>
                  <a:txBody>
                    <a:bodyPr/>
                    <a:lstStyle/>
                    <a:p>
                      <a:pPr algn="ctr"/>
                      <a:r>
                        <a:rPr lang="en-US" sz="1000" kern="100">
                          <a:effectLst/>
                          <a:latin typeface="標楷體" panose="03000509000000000000" pitchFamily="65" charset="-120"/>
                          <a:ea typeface="標楷體" panose="03000509000000000000" pitchFamily="65" charset="-120"/>
                        </a:rPr>
                        <a:t>10</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11/27</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2768562</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教師</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教師放學下班在校門口與騎機車民眾車禍</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655195433"/>
                  </a:ext>
                </a:extLst>
              </a:tr>
              <a:tr h="0">
                <a:tc>
                  <a:txBody>
                    <a:bodyPr/>
                    <a:lstStyle/>
                    <a:p>
                      <a:pPr algn="ctr"/>
                      <a:r>
                        <a:rPr lang="en-US" sz="1000" kern="100">
                          <a:effectLst/>
                          <a:latin typeface="標楷體" panose="03000509000000000000" pitchFamily="65" charset="-120"/>
                          <a:ea typeface="標楷體" panose="03000509000000000000" pitchFamily="65" charset="-120"/>
                        </a:rPr>
                        <a:t>11</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11/30</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2773036</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高中生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學生騎腳踏放學途中閃狗追逐自撞車禍</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055912063"/>
                  </a:ext>
                </a:extLst>
              </a:tr>
              <a:tr h="0">
                <a:tc>
                  <a:txBody>
                    <a:bodyPr/>
                    <a:lstStyle/>
                    <a:p>
                      <a:pPr algn="ctr"/>
                      <a:r>
                        <a:rPr lang="en-US" sz="1000" kern="100">
                          <a:effectLst/>
                          <a:latin typeface="標楷體" panose="03000509000000000000" pitchFamily="65" charset="-120"/>
                          <a:ea typeface="標楷體" panose="03000509000000000000" pitchFamily="65" charset="-120"/>
                        </a:rPr>
                        <a:t>12</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dirty="0">
                          <a:effectLst/>
                          <a:latin typeface="標楷體" panose="03000509000000000000" pitchFamily="65" charset="-120"/>
                          <a:ea typeface="標楷體" panose="03000509000000000000" pitchFamily="65" charset="-120"/>
                        </a:rPr>
                        <a:t>12/19</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en-US" sz="1000" kern="100">
                          <a:effectLst/>
                          <a:latin typeface="標楷體" panose="03000509000000000000" pitchFamily="65" charset="-120"/>
                          <a:ea typeface="標楷體" panose="03000509000000000000" pitchFamily="65" charset="-120"/>
                        </a:rPr>
                        <a:t>2790204</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校外</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000" kern="100">
                          <a:effectLst/>
                          <a:latin typeface="標楷體" panose="03000509000000000000" pitchFamily="65" charset="-120"/>
                          <a:ea typeface="標楷體" panose="03000509000000000000" pitchFamily="65" charset="-120"/>
                        </a:rPr>
                        <a:t>高中生</a:t>
                      </a:r>
                      <a:endParaRPr lang="zh-TW" sz="10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l"/>
                      <a:r>
                        <a:rPr lang="zh-TW" sz="1000" kern="100" dirty="0">
                          <a:effectLst/>
                          <a:latin typeface="標楷體" panose="03000509000000000000" pitchFamily="65" charset="-120"/>
                          <a:ea typeface="標楷體" panose="03000509000000000000" pitchFamily="65" charset="-120"/>
                        </a:rPr>
                        <a:t>學生騎電動車自撞車禍</a:t>
                      </a:r>
                      <a:endParaRPr lang="zh-TW" sz="1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87006949"/>
                  </a:ext>
                </a:extLst>
              </a:tr>
            </a:tbl>
          </a:graphicData>
        </a:graphic>
      </p:graphicFrame>
      <p:graphicFrame>
        <p:nvGraphicFramePr>
          <p:cNvPr id="21" name="圖表 20">
            <a:extLst>
              <a:ext uri="{FF2B5EF4-FFF2-40B4-BE49-F238E27FC236}">
                <a16:creationId xmlns:a16="http://schemas.microsoft.com/office/drawing/2014/main" id="{9D64F109-87CC-4B65-901D-4EFD657F9326}"/>
              </a:ext>
            </a:extLst>
          </p:cNvPr>
          <p:cNvGraphicFramePr/>
          <p:nvPr>
            <p:extLst>
              <p:ext uri="{D42A27DB-BD31-4B8C-83A1-F6EECF244321}">
                <p14:modId xmlns:p14="http://schemas.microsoft.com/office/powerpoint/2010/main" val="2499209259"/>
              </p:ext>
            </p:extLst>
          </p:nvPr>
        </p:nvGraphicFramePr>
        <p:xfrm>
          <a:off x="179512" y="4431322"/>
          <a:ext cx="4104456" cy="1865531"/>
        </p:xfrm>
        <a:graphic>
          <a:graphicData uri="http://schemas.openxmlformats.org/drawingml/2006/chart">
            <c:chart xmlns:c="http://schemas.openxmlformats.org/drawingml/2006/chart" xmlns:r="http://schemas.openxmlformats.org/officeDocument/2006/relationships" r:id="rId4"/>
          </a:graphicData>
        </a:graphic>
      </p:graphicFrame>
      <p:pic>
        <p:nvPicPr>
          <p:cNvPr id="22" name="圖片 21">
            <a:extLst>
              <a:ext uri="{FF2B5EF4-FFF2-40B4-BE49-F238E27FC236}">
                <a16:creationId xmlns:a16="http://schemas.microsoft.com/office/drawing/2014/main" id="{1C0640D3-D7C0-48CC-BBB8-7207DF58A2D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436096" y="2460502"/>
            <a:ext cx="3524424" cy="4025933"/>
          </a:xfrm>
          <a:prstGeom prst="rect">
            <a:avLst/>
          </a:prstGeom>
          <a:ln>
            <a:noFill/>
          </a:ln>
          <a:effectLst>
            <a:outerShdw blurRad="292100" dist="139700" dir="2700000" algn="tl" rotWithShape="0">
              <a:srgbClr val="333333">
                <a:alpha val="65000"/>
              </a:srgbClr>
            </a:outerShdw>
          </a:effectLst>
        </p:spPr>
      </p:pic>
      <p:pic>
        <p:nvPicPr>
          <p:cNvPr id="23" name="圖片 22">
            <a:extLst>
              <a:ext uri="{FF2B5EF4-FFF2-40B4-BE49-F238E27FC236}">
                <a16:creationId xmlns:a16="http://schemas.microsoft.com/office/drawing/2014/main" id="{61C4FADC-B753-478F-86E6-A89F87C4243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1700808"/>
            <a:ext cx="3528392" cy="722389"/>
          </a:xfrm>
          <a:prstGeom prst="rect">
            <a:avLst/>
          </a:prstGeom>
          <a:ln>
            <a:noFill/>
          </a:ln>
          <a:effectLst>
            <a:outerShdw blurRad="190500" algn="tl" rotWithShape="0">
              <a:srgbClr val="000000">
                <a:alpha val="70000"/>
              </a:srgbClr>
            </a:outerShdw>
          </a:effectLst>
        </p:spPr>
      </p:pic>
      <p:sp>
        <p:nvSpPr>
          <p:cNvPr id="24" name="Text Box 4">
            <a:extLst>
              <a:ext uri="{FF2B5EF4-FFF2-40B4-BE49-F238E27FC236}">
                <a16:creationId xmlns:a16="http://schemas.microsoft.com/office/drawing/2014/main" id="{9A08C613-BB6F-4FE4-BA60-C4A0230F515B}"/>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11</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4190484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941819"/>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1-2</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針對危險路段（口）擬定因應對策</a:t>
            </a:r>
            <a:r>
              <a:rPr lang="zh-TW" altLang="en-US" sz="2400" b="1" kern="100" dirty="0">
                <a:latin typeface="標楷體" panose="03000509000000000000" pitchFamily="65" charset="-120"/>
                <a:ea typeface="標楷體" panose="03000509000000000000" pitchFamily="65" charset="-120"/>
                <a:cs typeface="Times New Roman"/>
              </a:rPr>
              <a:t>，並有計畫成果檢討與考核。（</a:t>
            </a:r>
            <a:r>
              <a:rPr lang="en-US" altLang="zh-TW" sz="2400" b="1" kern="100" dirty="0">
                <a:latin typeface="標楷體" panose="03000509000000000000" pitchFamily="65" charset="-120"/>
                <a:ea typeface="標楷體" panose="03000509000000000000" pitchFamily="65" charset="-120"/>
                <a:cs typeface="Times New Roman"/>
              </a:rPr>
              <a:t>6%</a:t>
            </a:r>
            <a:r>
              <a:rPr lang="zh-TW" altLang="en-US" sz="2400" b="1" kern="100" dirty="0">
                <a:latin typeface="標楷體" panose="03000509000000000000" pitchFamily="65" charset="-120"/>
                <a:ea typeface="標楷體" panose="03000509000000000000" pitchFamily="65" charset="-120"/>
                <a:cs typeface="Times New Roman"/>
              </a:rPr>
              <a:t>）</a:t>
            </a:r>
          </a:p>
        </p:txBody>
      </p:sp>
      <p:sp>
        <p:nvSpPr>
          <p:cNvPr id="5" name="文字方塊 4"/>
          <p:cNvSpPr txBox="1"/>
          <p:nvPr/>
        </p:nvSpPr>
        <p:spPr>
          <a:xfrm>
            <a:off x="1973317" y="188640"/>
            <a:ext cx="5262979" cy="769441"/>
          </a:xfrm>
          <a:prstGeom prst="rect">
            <a:avLst/>
          </a:prstGeom>
          <a:blipFill>
            <a:blip r:embed="rId2"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貳</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、組織與計劃執行</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pic>
        <p:nvPicPr>
          <p:cNvPr id="12" name="圖片 11">
            <a:extLst>
              <a:ext uri="{FF2B5EF4-FFF2-40B4-BE49-F238E27FC236}">
                <a16:creationId xmlns:a16="http://schemas.microsoft.com/office/drawing/2014/main" id="{6CD2C77F-FB50-4596-89E8-8F65F7F6A5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1387" y="1792233"/>
            <a:ext cx="2181225" cy="1633855"/>
          </a:xfrm>
          <a:prstGeom prst="rect">
            <a:avLst/>
          </a:prstGeom>
          <a:noFill/>
          <a:ln>
            <a:noFill/>
          </a:ln>
        </p:spPr>
      </p:pic>
      <p:pic>
        <p:nvPicPr>
          <p:cNvPr id="13" name="圖片 12">
            <a:extLst>
              <a:ext uri="{FF2B5EF4-FFF2-40B4-BE49-F238E27FC236}">
                <a16:creationId xmlns:a16="http://schemas.microsoft.com/office/drawing/2014/main" id="{F9ADC0C9-56AD-4DB8-8113-D320B074E97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7365" y="1860942"/>
            <a:ext cx="2159635" cy="1619885"/>
          </a:xfrm>
          <a:prstGeom prst="rect">
            <a:avLst/>
          </a:prstGeom>
          <a:noFill/>
          <a:ln>
            <a:noFill/>
          </a:ln>
        </p:spPr>
      </p:pic>
      <p:pic>
        <p:nvPicPr>
          <p:cNvPr id="14" name="圖片 13">
            <a:extLst>
              <a:ext uri="{FF2B5EF4-FFF2-40B4-BE49-F238E27FC236}">
                <a16:creationId xmlns:a16="http://schemas.microsoft.com/office/drawing/2014/main" id="{6EE40A1B-AC42-4BE6-A19F-B1CC557FF8F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988" y="4181291"/>
            <a:ext cx="2159635" cy="1619885"/>
          </a:xfrm>
          <a:prstGeom prst="rect">
            <a:avLst/>
          </a:prstGeom>
          <a:noFill/>
          <a:ln>
            <a:noFill/>
          </a:ln>
        </p:spPr>
      </p:pic>
      <p:pic>
        <p:nvPicPr>
          <p:cNvPr id="15" name="圖片 14">
            <a:extLst>
              <a:ext uri="{FF2B5EF4-FFF2-40B4-BE49-F238E27FC236}">
                <a16:creationId xmlns:a16="http://schemas.microsoft.com/office/drawing/2014/main" id="{D0915BFC-7CDD-4953-8FF2-6773C3177DC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478" y="4181290"/>
            <a:ext cx="2159635" cy="1619885"/>
          </a:xfrm>
          <a:prstGeom prst="rect">
            <a:avLst/>
          </a:prstGeom>
          <a:noFill/>
          <a:ln>
            <a:noFill/>
          </a:ln>
        </p:spPr>
      </p:pic>
      <p:sp>
        <p:nvSpPr>
          <p:cNvPr id="17" name="文字方塊 16">
            <a:extLst>
              <a:ext uri="{FF2B5EF4-FFF2-40B4-BE49-F238E27FC236}">
                <a16:creationId xmlns:a16="http://schemas.microsoft.com/office/drawing/2014/main" id="{702FE5D5-7274-4DFB-B621-D770FC24A91A}"/>
              </a:ext>
            </a:extLst>
          </p:cNvPr>
          <p:cNvSpPr txBox="1"/>
          <p:nvPr/>
        </p:nvSpPr>
        <p:spPr>
          <a:xfrm>
            <a:off x="3346446" y="3426088"/>
            <a:ext cx="5258002" cy="369332"/>
          </a:xfrm>
          <a:prstGeom prst="rect">
            <a:avLst/>
          </a:prstGeom>
          <a:noFill/>
        </p:spPr>
        <p:txBody>
          <a:bodyPr wrap="square">
            <a:spAutoFit/>
          </a:bodyPr>
          <a:lstStyle/>
          <a:p>
            <a:r>
              <a:rPr lang="zh-TW" altLang="zh-TW" sz="1800" dirty="0">
                <a:effectLst/>
                <a:ea typeface="標楷體" panose="03000509000000000000" pitchFamily="65" charset="-120"/>
                <a:cs typeface="Times New Roman" panose="02020603050405020304" pitchFamily="18" charset="0"/>
              </a:rPr>
              <a:t>校長主持交通安全月會議</a:t>
            </a:r>
            <a:r>
              <a:rPr lang="zh-TW" altLang="en-US" sz="1800" dirty="0">
                <a:effectLst/>
                <a:ea typeface="標楷體" panose="03000509000000000000" pitchFamily="65" charset="-120"/>
                <a:cs typeface="Times New Roman" panose="02020603050405020304" pitchFamily="18" charset="0"/>
              </a:rPr>
              <a:t>   </a:t>
            </a:r>
            <a:r>
              <a:rPr lang="zh-TW" altLang="zh-TW" sz="1800" dirty="0">
                <a:effectLst/>
                <a:ea typeface="標楷體" panose="03000509000000000000" pitchFamily="65" charset="-120"/>
                <a:cs typeface="Times New Roman" panose="02020603050405020304" pitchFamily="18" charset="0"/>
              </a:rPr>
              <a:t>學校周圍肇事熱點說明</a:t>
            </a:r>
            <a:endParaRPr lang="zh-TW" altLang="en-US" dirty="0"/>
          </a:p>
        </p:txBody>
      </p:sp>
      <p:sp>
        <p:nvSpPr>
          <p:cNvPr id="18" name="文字方塊 17">
            <a:extLst>
              <a:ext uri="{FF2B5EF4-FFF2-40B4-BE49-F238E27FC236}">
                <a16:creationId xmlns:a16="http://schemas.microsoft.com/office/drawing/2014/main" id="{5ABA4234-FD88-4885-9622-AAFBFA4BA59B}"/>
              </a:ext>
            </a:extLst>
          </p:cNvPr>
          <p:cNvSpPr txBox="1"/>
          <p:nvPr/>
        </p:nvSpPr>
        <p:spPr>
          <a:xfrm>
            <a:off x="3499539" y="5837393"/>
            <a:ext cx="5258002" cy="369332"/>
          </a:xfrm>
          <a:prstGeom prst="rect">
            <a:avLst/>
          </a:prstGeom>
          <a:noFill/>
        </p:spPr>
        <p:txBody>
          <a:bodyPr wrap="square">
            <a:spAutoFit/>
          </a:bodyPr>
          <a:lstStyle/>
          <a:p>
            <a:r>
              <a:rPr lang="zh-TW" altLang="zh-TW" sz="1800" dirty="0">
                <a:effectLst/>
                <a:ea typeface="標楷體" panose="03000509000000000000" pitchFamily="65" charset="-120"/>
                <a:cs typeface="Times New Roman" panose="02020603050405020304" pitchFamily="18" charset="0"/>
              </a:rPr>
              <a:t>交通事故熱點黏貼聯絡簿</a:t>
            </a:r>
            <a:r>
              <a:rPr lang="zh-TW" altLang="en-US" sz="1800" dirty="0">
                <a:effectLst/>
                <a:ea typeface="標楷體" panose="03000509000000000000" pitchFamily="65" charset="-120"/>
                <a:cs typeface="Times New Roman" panose="02020603050405020304" pitchFamily="18" charset="0"/>
              </a:rPr>
              <a:t>    </a:t>
            </a:r>
            <a:r>
              <a:rPr lang="zh-TW" altLang="zh-TW" sz="1800" dirty="0">
                <a:effectLst/>
                <a:ea typeface="標楷體" panose="03000509000000000000" pitchFamily="65" charset="-120"/>
                <a:cs typeface="Times New Roman" panose="02020603050405020304" pitchFamily="18" charset="0"/>
              </a:rPr>
              <a:t>學校周圍肇事熱點</a:t>
            </a:r>
            <a:endParaRPr lang="zh-TW" altLang="en-US" dirty="0"/>
          </a:p>
        </p:txBody>
      </p:sp>
      <p:pic>
        <p:nvPicPr>
          <p:cNvPr id="19" name="圖片 18">
            <a:extLst>
              <a:ext uri="{FF2B5EF4-FFF2-40B4-BE49-F238E27FC236}">
                <a16:creationId xmlns:a16="http://schemas.microsoft.com/office/drawing/2014/main" id="{43C489AE-4302-47DC-B4F6-6756573190C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1" y="1711260"/>
            <a:ext cx="3094926" cy="2221796"/>
          </a:xfrm>
          <a:prstGeom prst="rect">
            <a:avLst/>
          </a:prstGeom>
          <a:noFill/>
          <a:ln>
            <a:noFill/>
          </a:ln>
        </p:spPr>
      </p:pic>
      <p:pic>
        <p:nvPicPr>
          <p:cNvPr id="24" name="圖片 23">
            <a:extLst>
              <a:ext uri="{FF2B5EF4-FFF2-40B4-BE49-F238E27FC236}">
                <a16:creationId xmlns:a16="http://schemas.microsoft.com/office/drawing/2014/main" id="{96838DD6-AD5E-4D98-96F6-8C7EC97D30F8}"/>
              </a:ext>
            </a:extLst>
          </p:cNvPr>
          <p:cNvPicPr/>
          <p:nvPr/>
        </p:nvPicPr>
        <p:blipFill rotWithShape="1">
          <a:blip r:embed="rId8"/>
          <a:srcRect l="8323" t="7610" r="8782" b="-10"/>
          <a:stretch/>
        </p:blipFill>
        <p:spPr bwMode="auto">
          <a:xfrm>
            <a:off x="239848" y="3933800"/>
            <a:ext cx="3106597" cy="2591544"/>
          </a:xfrm>
          <a:prstGeom prst="rect">
            <a:avLst/>
          </a:prstGeom>
          <a:ln>
            <a:noFill/>
          </a:ln>
          <a:extLst>
            <a:ext uri="{53640926-AAD7-44D8-BBD7-CCE9431645EC}">
              <a14:shadowObscured xmlns:a14="http://schemas.microsoft.com/office/drawing/2010/main"/>
            </a:ext>
          </a:extLst>
        </p:spPr>
      </p:pic>
      <p:sp>
        <p:nvSpPr>
          <p:cNvPr id="25" name="Text Box 4">
            <a:extLst>
              <a:ext uri="{FF2B5EF4-FFF2-40B4-BE49-F238E27FC236}">
                <a16:creationId xmlns:a16="http://schemas.microsoft.com/office/drawing/2014/main" id="{8ABFFF0C-5B49-451E-A9C2-EA0DA2CA1BC7}"/>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12</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406438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1-3</a:t>
            </a:r>
            <a:r>
              <a:rPr lang="zh-TW" altLang="en-US" sz="2400" b="1" kern="100" dirty="0">
                <a:latin typeface="標楷體" panose="03000509000000000000" pitchFamily="65" charset="-120"/>
                <a:ea typeface="標楷體" panose="03000509000000000000" pitchFamily="65" charset="-120"/>
                <a:cs typeface="Times New Roman"/>
              </a:rPr>
              <a:t>每學期利用</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多元方式或管道</a:t>
            </a:r>
            <a:r>
              <a:rPr lang="zh-TW" altLang="en-US" sz="2400" b="1" kern="100" dirty="0">
                <a:latin typeface="標楷體" panose="03000509000000000000" pitchFamily="65" charset="-120"/>
                <a:ea typeface="標楷體" panose="03000509000000000000" pitchFamily="65" charset="-120"/>
                <a:cs typeface="Times New Roman"/>
              </a:rPr>
              <a:t>向全校教職生、家長或社區民眾</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進行交通安全教育宣導</a:t>
            </a:r>
            <a:r>
              <a:rPr lang="zh-TW" altLang="en-US" sz="2400" b="1" kern="100" dirty="0">
                <a:latin typeface="標楷體" panose="03000509000000000000" pitchFamily="65" charset="-120"/>
                <a:ea typeface="標楷體" panose="03000509000000000000" pitchFamily="65" charset="-120"/>
                <a:cs typeface="Times New Roman"/>
              </a:rPr>
              <a:t>。</a:t>
            </a:r>
          </a:p>
        </p:txBody>
      </p:sp>
      <p:sp>
        <p:nvSpPr>
          <p:cNvPr id="5" name="文字方塊 4"/>
          <p:cNvSpPr txBox="1"/>
          <p:nvPr/>
        </p:nvSpPr>
        <p:spPr>
          <a:xfrm>
            <a:off x="1973317" y="188640"/>
            <a:ext cx="5262979" cy="769441"/>
          </a:xfrm>
          <a:prstGeom prst="rect">
            <a:avLst/>
          </a:prstGeom>
          <a:blipFill>
            <a:blip r:embed="rId2"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貳</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、組織與計劃執行</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pic>
        <p:nvPicPr>
          <p:cNvPr id="13" name="圖片 12">
            <a:extLst>
              <a:ext uri="{FF2B5EF4-FFF2-40B4-BE49-F238E27FC236}">
                <a16:creationId xmlns:a16="http://schemas.microsoft.com/office/drawing/2014/main" id="{A4142631-2D35-4DAC-B4C2-42D3B1E31630}"/>
              </a:ext>
            </a:extLst>
          </p:cNvPr>
          <p:cNvPicPr/>
          <p:nvPr/>
        </p:nvPicPr>
        <p:blipFill rotWithShape="1">
          <a:blip r:embed="rId3" cstate="print">
            <a:extLst>
              <a:ext uri="{28A0092B-C50C-407E-A947-70E740481C1C}">
                <a14:useLocalDpi xmlns:a14="http://schemas.microsoft.com/office/drawing/2010/main" val="0"/>
              </a:ext>
            </a:extLst>
          </a:blip>
          <a:srcRect l="10264" t="5504" r="11187" b="24177"/>
          <a:stretch/>
        </p:blipFill>
        <p:spPr bwMode="auto">
          <a:xfrm>
            <a:off x="251520" y="1883733"/>
            <a:ext cx="4032448" cy="4785627"/>
          </a:xfrm>
          <a:prstGeom prst="rect">
            <a:avLst/>
          </a:prstGeom>
          <a:noFill/>
          <a:ln>
            <a:solidFill>
              <a:schemeClr val="tx1"/>
            </a:solidFill>
          </a:ln>
          <a:extLst>
            <a:ext uri="{53640926-AAD7-44D8-BBD7-CCE9431645EC}">
              <a14:shadowObscured xmlns:a14="http://schemas.microsoft.com/office/drawing/2010/main"/>
            </a:ext>
          </a:extLst>
        </p:spPr>
      </p:pic>
      <p:sp>
        <p:nvSpPr>
          <p:cNvPr id="14" name="圓角矩形 20">
            <a:extLst>
              <a:ext uri="{FF2B5EF4-FFF2-40B4-BE49-F238E27FC236}">
                <a16:creationId xmlns:a16="http://schemas.microsoft.com/office/drawing/2014/main" id="{73756AB5-21B0-4C1F-834D-AC1D49254C71}"/>
              </a:ext>
            </a:extLst>
          </p:cNvPr>
          <p:cNvSpPr/>
          <p:nvPr/>
        </p:nvSpPr>
        <p:spPr>
          <a:xfrm>
            <a:off x="611560" y="2719705"/>
            <a:ext cx="3672408" cy="9253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pic>
        <p:nvPicPr>
          <p:cNvPr id="15" name="圖片 14">
            <a:extLst>
              <a:ext uri="{FF2B5EF4-FFF2-40B4-BE49-F238E27FC236}">
                <a16:creationId xmlns:a16="http://schemas.microsoft.com/office/drawing/2014/main" id="{8B3CA1C7-6A17-43EE-A031-F944BE976AE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1596" y="1854145"/>
            <a:ext cx="2454275" cy="1842135"/>
          </a:xfrm>
          <a:prstGeom prst="rect">
            <a:avLst/>
          </a:prstGeom>
          <a:noFill/>
          <a:ln>
            <a:noFill/>
          </a:ln>
        </p:spPr>
      </p:pic>
      <p:pic>
        <p:nvPicPr>
          <p:cNvPr id="16" name="圖片 15">
            <a:extLst>
              <a:ext uri="{FF2B5EF4-FFF2-40B4-BE49-F238E27FC236}">
                <a16:creationId xmlns:a16="http://schemas.microsoft.com/office/drawing/2014/main" id="{B47D00B2-6E9E-4F79-B802-0C2F78FF48F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5871" y="1858146"/>
            <a:ext cx="1439932" cy="1838133"/>
          </a:xfrm>
          <a:prstGeom prst="rect">
            <a:avLst/>
          </a:prstGeom>
          <a:noFill/>
          <a:ln>
            <a:noFill/>
          </a:ln>
        </p:spPr>
      </p:pic>
      <p:pic>
        <p:nvPicPr>
          <p:cNvPr id="17" name="圖片 16">
            <a:extLst>
              <a:ext uri="{FF2B5EF4-FFF2-40B4-BE49-F238E27FC236}">
                <a16:creationId xmlns:a16="http://schemas.microsoft.com/office/drawing/2014/main" id="{B08837E2-F33F-44C8-8A82-30174A10BA2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5871" y="3696279"/>
            <a:ext cx="1439932" cy="1816466"/>
          </a:xfrm>
          <a:prstGeom prst="rect">
            <a:avLst/>
          </a:prstGeom>
          <a:noFill/>
          <a:ln>
            <a:noFill/>
          </a:ln>
        </p:spPr>
      </p:pic>
      <p:pic>
        <p:nvPicPr>
          <p:cNvPr id="18" name="圖片 17">
            <a:extLst>
              <a:ext uri="{FF2B5EF4-FFF2-40B4-BE49-F238E27FC236}">
                <a16:creationId xmlns:a16="http://schemas.microsoft.com/office/drawing/2014/main" id="{7243F00A-0248-4218-B455-D5C18187B50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7371" y="5512744"/>
            <a:ext cx="2463662" cy="1156615"/>
          </a:xfrm>
          <a:prstGeom prst="rect">
            <a:avLst/>
          </a:prstGeom>
          <a:noFill/>
          <a:ln>
            <a:noFill/>
          </a:ln>
        </p:spPr>
      </p:pic>
      <p:pic>
        <p:nvPicPr>
          <p:cNvPr id="19" name="圖片 18">
            <a:extLst>
              <a:ext uri="{FF2B5EF4-FFF2-40B4-BE49-F238E27FC236}">
                <a16:creationId xmlns:a16="http://schemas.microsoft.com/office/drawing/2014/main" id="{C809C90F-44E8-49CB-A224-F2F03AC5935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427984" y="3674612"/>
            <a:ext cx="2463662" cy="1838133"/>
          </a:xfrm>
          <a:prstGeom prst="rect">
            <a:avLst/>
          </a:prstGeom>
          <a:noFill/>
        </p:spPr>
      </p:pic>
      <p:sp>
        <p:nvSpPr>
          <p:cNvPr id="20" name="文字方塊 19">
            <a:extLst>
              <a:ext uri="{FF2B5EF4-FFF2-40B4-BE49-F238E27FC236}">
                <a16:creationId xmlns:a16="http://schemas.microsoft.com/office/drawing/2014/main" id="{ED246A91-AEAE-400E-AE29-A6ED1FE82D7D}"/>
              </a:ext>
            </a:extLst>
          </p:cNvPr>
          <p:cNvSpPr txBox="1"/>
          <p:nvPr/>
        </p:nvSpPr>
        <p:spPr>
          <a:xfrm>
            <a:off x="6948264" y="5773856"/>
            <a:ext cx="1593563" cy="646331"/>
          </a:xfrm>
          <a:prstGeom prst="rect">
            <a:avLst/>
          </a:prstGeom>
          <a:solidFill>
            <a:schemeClr val="bg1"/>
          </a:solidFill>
        </p:spPr>
        <p:txBody>
          <a:bodyPr wrap="square">
            <a:spAutoFit/>
          </a:bodyPr>
          <a:lstStyle/>
          <a:p>
            <a:pPr algn="ct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新生訓練</a:t>
            </a:r>
            <a:r>
              <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rPr>
              <a:t>時機</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說明宣導</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1" name="Text Box 4">
            <a:extLst>
              <a:ext uri="{FF2B5EF4-FFF2-40B4-BE49-F238E27FC236}">
                <a16:creationId xmlns:a16="http://schemas.microsoft.com/office/drawing/2014/main" id="{B3142155-7408-4F14-B191-511B1D6B79A3}"/>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13</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618621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1-3</a:t>
            </a:r>
            <a:r>
              <a:rPr lang="zh-TW" altLang="en-US" sz="2400" b="1" kern="100" dirty="0">
                <a:latin typeface="標楷體" panose="03000509000000000000" pitchFamily="65" charset="-120"/>
                <a:ea typeface="標楷體" panose="03000509000000000000" pitchFamily="65" charset="-120"/>
                <a:cs typeface="Times New Roman"/>
              </a:rPr>
              <a:t>利用</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多元方式或管道進行交通安全教育宣導</a:t>
            </a:r>
            <a:r>
              <a:rPr lang="zh-TW" altLang="en-US" sz="2400" b="1" kern="100" dirty="0">
                <a:latin typeface="標楷體" panose="03000509000000000000" pitchFamily="65" charset="-120"/>
                <a:ea typeface="標楷體" panose="03000509000000000000" pitchFamily="65" charset="-120"/>
                <a:cs typeface="Times New Roman"/>
              </a:rPr>
              <a:t>。</a:t>
            </a:r>
          </a:p>
        </p:txBody>
      </p:sp>
      <p:sp>
        <p:nvSpPr>
          <p:cNvPr id="5" name="文字方塊 4"/>
          <p:cNvSpPr txBox="1"/>
          <p:nvPr/>
        </p:nvSpPr>
        <p:spPr>
          <a:xfrm>
            <a:off x="1973317" y="188640"/>
            <a:ext cx="5262979" cy="769441"/>
          </a:xfrm>
          <a:prstGeom prst="rect">
            <a:avLst/>
          </a:prstGeom>
          <a:blipFill>
            <a:blip r:embed="rId2"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貳</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、組織與計劃執行</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pic>
        <p:nvPicPr>
          <p:cNvPr id="12" name="圖片 11">
            <a:extLst>
              <a:ext uri="{FF2B5EF4-FFF2-40B4-BE49-F238E27FC236}">
                <a16:creationId xmlns:a16="http://schemas.microsoft.com/office/drawing/2014/main" id="{30FCCFE5-CA69-46C9-B79C-1D045152B3F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199" y="1507237"/>
            <a:ext cx="2399665" cy="1799590"/>
          </a:xfrm>
          <a:prstGeom prst="rect">
            <a:avLst/>
          </a:prstGeom>
          <a:noFill/>
          <a:ln>
            <a:noFill/>
          </a:ln>
        </p:spPr>
      </p:pic>
      <p:pic>
        <p:nvPicPr>
          <p:cNvPr id="21" name="圖片 20">
            <a:extLst>
              <a:ext uri="{FF2B5EF4-FFF2-40B4-BE49-F238E27FC236}">
                <a16:creationId xmlns:a16="http://schemas.microsoft.com/office/drawing/2014/main" id="{D7EB2932-FDEE-4788-9EC0-2EC602F88C8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199" y="5107637"/>
            <a:ext cx="2399665" cy="1799590"/>
          </a:xfrm>
          <a:prstGeom prst="rect">
            <a:avLst/>
          </a:prstGeom>
          <a:noFill/>
          <a:ln>
            <a:noFill/>
          </a:ln>
        </p:spPr>
      </p:pic>
      <p:pic>
        <p:nvPicPr>
          <p:cNvPr id="22" name="圖片 21">
            <a:extLst>
              <a:ext uri="{FF2B5EF4-FFF2-40B4-BE49-F238E27FC236}">
                <a16:creationId xmlns:a16="http://schemas.microsoft.com/office/drawing/2014/main" id="{B89570DD-6F8C-4B2E-8D23-37C9F10C865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199" y="3306827"/>
            <a:ext cx="2399665" cy="1799590"/>
          </a:xfrm>
          <a:prstGeom prst="rect">
            <a:avLst/>
          </a:prstGeom>
          <a:noFill/>
          <a:ln>
            <a:noFill/>
          </a:ln>
        </p:spPr>
      </p:pic>
      <p:pic>
        <p:nvPicPr>
          <p:cNvPr id="23" name="圖片 22">
            <a:extLst>
              <a:ext uri="{FF2B5EF4-FFF2-40B4-BE49-F238E27FC236}">
                <a16:creationId xmlns:a16="http://schemas.microsoft.com/office/drawing/2014/main" id="{088DA279-3B4D-4BFB-8CD8-681773564AA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864" y="1484784"/>
            <a:ext cx="2401570" cy="1801495"/>
          </a:xfrm>
          <a:prstGeom prst="rect">
            <a:avLst/>
          </a:prstGeom>
          <a:noFill/>
          <a:ln>
            <a:noFill/>
          </a:ln>
        </p:spPr>
      </p:pic>
      <p:pic>
        <p:nvPicPr>
          <p:cNvPr id="24" name="圖片 23">
            <a:extLst>
              <a:ext uri="{FF2B5EF4-FFF2-40B4-BE49-F238E27FC236}">
                <a16:creationId xmlns:a16="http://schemas.microsoft.com/office/drawing/2014/main" id="{5C3DD689-FA1D-4780-8463-8B34E43AB7E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8878" y="3287539"/>
            <a:ext cx="2399665" cy="1799590"/>
          </a:xfrm>
          <a:prstGeom prst="rect">
            <a:avLst/>
          </a:prstGeom>
          <a:noFill/>
          <a:ln>
            <a:noFill/>
          </a:ln>
        </p:spPr>
      </p:pic>
      <p:pic>
        <p:nvPicPr>
          <p:cNvPr id="25" name="圖片 24">
            <a:extLst>
              <a:ext uri="{FF2B5EF4-FFF2-40B4-BE49-F238E27FC236}">
                <a16:creationId xmlns:a16="http://schemas.microsoft.com/office/drawing/2014/main" id="{31D0AF6B-ACC4-4790-BFF1-327D413E559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9769" y="5057331"/>
            <a:ext cx="2399665" cy="1799590"/>
          </a:xfrm>
          <a:prstGeom prst="rect">
            <a:avLst/>
          </a:prstGeom>
          <a:noFill/>
          <a:ln>
            <a:noFill/>
          </a:ln>
        </p:spPr>
      </p:pic>
      <p:pic>
        <p:nvPicPr>
          <p:cNvPr id="26" name="圖片 25">
            <a:extLst>
              <a:ext uri="{FF2B5EF4-FFF2-40B4-BE49-F238E27FC236}">
                <a16:creationId xmlns:a16="http://schemas.microsoft.com/office/drawing/2014/main" id="{B0B9B441-A855-4F19-8C4A-D415D259F54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9284" y="1484784"/>
            <a:ext cx="2399665" cy="1799590"/>
          </a:xfrm>
          <a:prstGeom prst="rect">
            <a:avLst/>
          </a:prstGeom>
          <a:noFill/>
          <a:ln>
            <a:noFill/>
          </a:ln>
        </p:spPr>
      </p:pic>
      <p:pic>
        <p:nvPicPr>
          <p:cNvPr id="27" name="圖片 26">
            <a:extLst>
              <a:ext uri="{FF2B5EF4-FFF2-40B4-BE49-F238E27FC236}">
                <a16:creationId xmlns:a16="http://schemas.microsoft.com/office/drawing/2014/main" id="{53353FEF-1D0B-4D2F-BD6E-E017DAF9178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72735" y="3287539"/>
            <a:ext cx="2399665" cy="1799590"/>
          </a:xfrm>
          <a:prstGeom prst="rect">
            <a:avLst/>
          </a:prstGeom>
          <a:noFill/>
          <a:ln>
            <a:noFill/>
          </a:ln>
        </p:spPr>
      </p:pic>
      <p:sp>
        <p:nvSpPr>
          <p:cNvPr id="28" name="文字方塊 27">
            <a:extLst>
              <a:ext uri="{FF2B5EF4-FFF2-40B4-BE49-F238E27FC236}">
                <a16:creationId xmlns:a16="http://schemas.microsoft.com/office/drawing/2014/main" id="{B61C21F7-428E-4102-A28B-4F55EC5BE369}"/>
              </a:ext>
            </a:extLst>
          </p:cNvPr>
          <p:cNvSpPr txBox="1"/>
          <p:nvPr/>
        </p:nvSpPr>
        <p:spPr>
          <a:xfrm>
            <a:off x="5738544" y="5106417"/>
            <a:ext cx="2399666" cy="1200329"/>
          </a:xfrm>
          <a:prstGeom prst="rect">
            <a:avLst/>
          </a:prstGeom>
          <a:solidFill>
            <a:schemeClr val="bg1"/>
          </a:solidFill>
        </p:spPr>
        <p:txBody>
          <a:bodyPr wrap="square">
            <a:spAutoFit/>
          </a:bodyPr>
          <a:lstStyle/>
          <a:p>
            <a:r>
              <a:rPr lang="zh-TW" altLang="zh-TW" sz="1800" b="1" dirty="0">
                <a:effectLst/>
                <a:ea typeface="標楷體" panose="03000509000000000000" pitchFamily="65" charset="-120"/>
                <a:cs typeface="Times New Roman" panose="02020603050405020304" pitchFamily="18" charset="0"/>
              </a:rPr>
              <a:t>東港高中校長</a:t>
            </a:r>
            <a:r>
              <a:rPr lang="zh-TW" altLang="zh-TW" sz="1800" dirty="0">
                <a:effectLst/>
                <a:ea typeface="標楷體" panose="03000509000000000000" pitchFamily="65" charset="-120"/>
                <a:cs typeface="Times New Roman" panose="02020603050405020304" pitchFamily="18" charset="0"/>
              </a:rPr>
              <a:t>於各時機實施交通安全教育，強力宣導交通安全觀念及維護。</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9" name="Text Box 4">
            <a:extLst>
              <a:ext uri="{FF2B5EF4-FFF2-40B4-BE49-F238E27FC236}">
                <a16:creationId xmlns:a16="http://schemas.microsoft.com/office/drawing/2014/main" id="{A914AA10-730E-4E98-9A72-28DE5E66A7D2}"/>
              </a:ext>
            </a:extLst>
          </p:cNvPr>
          <p:cNvSpPr txBox="1">
            <a:spLocks noChangeArrowheads="1"/>
          </p:cNvSpPr>
          <p:nvPr/>
        </p:nvSpPr>
        <p:spPr bwMode="auto">
          <a:xfrm>
            <a:off x="5940152" y="6427945"/>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14</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3659735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1200329"/>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2-1</a:t>
            </a:r>
            <a:r>
              <a:rPr lang="zh-TW" altLang="en-US" sz="2400" b="1" kern="100" dirty="0">
                <a:latin typeface="標楷體" panose="03000509000000000000" pitchFamily="65" charset="-120"/>
                <a:ea typeface="標楷體" panose="03000509000000000000" pitchFamily="65" charset="-120"/>
                <a:cs typeface="Times New Roman"/>
              </a:rPr>
              <a:t>規劃教學進度與設計教案，</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融入各領域課程活動中</a:t>
            </a:r>
            <a:r>
              <a:rPr lang="zh-TW" altLang="en-US" sz="2400" b="1" kern="100" dirty="0">
                <a:latin typeface="標楷體" panose="03000509000000000000" pitchFamily="65" charset="-120"/>
                <a:ea typeface="標楷體" panose="03000509000000000000" pitchFamily="65" charset="-120"/>
                <a:cs typeface="Times New Roman"/>
              </a:rPr>
              <a:t>，並</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運用重點宣導</a:t>
            </a:r>
            <a:r>
              <a:rPr lang="zh-TW" altLang="en-US" sz="2400" b="1" kern="100" dirty="0">
                <a:latin typeface="標楷體" panose="03000509000000000000" pitchFamily="65" charset="-120"/>
                <a:ea typeface="標楷體" panose="03000509000000000000" pitchFamily="65" charset="-120"/>
                <a:cs typeface="Times New Roman"/>
              </a:rPr>
              <a:t>之交通安全相關資源進行教學，以落實交通安全教育的學習。</a:t>
            </a:r>
            <a:r>
              <a:rPr lang="en-US" altLang="zh-TW" sz="2400" b="1" kern="100" dirty="0">
                <a:latin typeface="標楷體" panose="03000509000000000000" pitchFamily="65" charset="-120"/>
                <a:ea typeface="標楷體" panose="03000509000000000000" pitchFamily="65" charset="-120"/>
                <a:cs typeface="Times New Roman"/>
              </a:rPr>
              <a:t>(12%)</a:t>
            </a:r>
          </a:p>
        </p:txBody>
      </p:sp>
      <p:sp>
        <p:nvSpPr>
          <p:cNvPr id="5" name="文字方塊 4"/>
          <p:cNvSpPr txBox="1"/>
          <p:nvPr/>
        </p:nvSpPr>
        <p:spPr>
          <a:xfrm>
            <a:off x="2525767" y="188640"/>
            <a:ext cx="4134465"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pic>
        <p:nvPicPr>
          <p:cNvPr id="12" name="圖片 11">
            <a:extLst>
              <a:ext uri="{FF2B5EF4-FFF2-40B4-BE49-F238E27FC236}">
                <a16:creationId xmlns:a16="http://schemas.microsoft.com/office/drawing/2014/main" id="{F96078A2-AAE9-41C7-BFB3-09F97FAE1816}"/>
              </a:ext>
            </a:extLst>
          </p:cNvPr>
          <p:cNvPicPr/>
          <p:nvPr/>
        </p:nvPicPr>
        <p:blipFill rotWithShape="1">
          <a:blip r:embed="rId4"/>
          <a:srcRect t="11556" r="1681"/>
          <a:stretch/>
        </p:blipFill>
        <p:spPr bwMode="auto">
          <a:xfrm>
            <a:off x="153863" y="2132856"/>
            <a:ext cx="4418137" cy="1512168"/>
          </a:xfrm>
          <a:prstGeom prst="rect">
            <a:avLst/>
          </a:prstGeom>
          <a:ln>
            <a:noFill/>
          </a:ln>
          <a:extLst>
            <a:ext uri="{53640926-AAD7-44D8-BBD7-CCE9431645EC}">
              <a14:shadowObscured xmlns:a14="http://schemas.microsoft.com/office/drawing/2010/main"/>
            </a:ext>
          </a:extLst>
        </p:spPr>
      </p:pic>
      <p:pic>
        <p:nvPicPr>
          <p:cNvPr id="22" name="圖片 21">
            <a:extLst>
              <a:ext uri="{FF2B5EF4-FFF2-40B4-BE49-F238E27FC236}">
                <a16:creationId xmlns:a16="http://schemas.microsoft.com/office/drawing/2014/main" id="{A983DAD6-7E77-42CF-AF6A-2E3B092667C0}"/>
              </a:ext>
            </a:extLst>
          </p:cNvPr>
          <p:cNvPicPr/>
          <p:nvPr/>
        </p:nvPicPr>
        <p:blipFill rotWithShape="1">
          <a:blip r:embed="rId5"/>
          <a:srcRect l="27517" t="12635" r="41746" b="918"/>
          <a:stretch/>
        </p:blipFill>
        <p:spPr bwMode="auto">
          <a:xfrm>
            <a:off x="153863" y="3645024"/>
            <a:ext cx="2257897" cy="3058120"/>
          </a:xfrm>
          <a:prstGeom prst="rect">
            <a:avLst/>
          </a:prstGeom>
          <a:ln>
            <a:solidFill>
              <a:schemeClr val="tx1"/>
            </a:solidFill>
          </a:ln>
          <a:extLst>
            <a:ext uri="{53640926-AAD7-44D8-BBD7-CCE9431645EC}">
              <a14:shadowObscured xmlns:a14="http://schemas.microsoft.com/office/drawing/2010/main"/>
            </a:ext>
          </a:extLst>
        </p:spPr>
      </p:pic>
      <p:pic>
        <p:nvPicPr>
          <p:cNvPr id="23" name="圖片 22">
            <a:extLst>
              <a:ext uri="{FF2B5EF4-FFF2-40B4-BE49-F238E27FC236}">
                <a16:creationId xmlns:a16="http://schemas.microsoft.com/office/drawing/2014/main" id="{E5309A24-E2BF-4FCD-9FDD-A0096B1650AD}"/>
              </a:ext>
            </a:extLst>
          </p:cNvPr>
          <p:cNvPicPr/>
          <p:nvPr/>
        </p:nvPicPr>
        <p:blipFill rotWithShape="1">
          <a:blip r:embed="rId6"/>
          <a:srcRect l="28769" t="14961" r="31562"/>
          <a:stretch/>
        </p:blipFill>
        <p:spPr bwMode="auto">
          <a:xfrm>
            <a:off x="2267744" y="3645024"/>
            <a:ext cx="1936651" cy="3101182"/>
          </a:xfrm>
          <a:prstGeom prst="rect">
            <a:avLst/>
          </a:prstGeom>
          <a:ln>
            <a:solidFill>
              <a:schemeClr val="tx1"/>
            </a:solidFill>
          </a:ln>
          <a:extLst>
            <a:ext uri="{53640926-AAD7-44D8-BBD7-CCE9431645EC}">
              <a14:shadowObscured xmlns:a14="http://schemas.microsoft.com/office/drawing/2010/main"/>
            </a:ext>
          </a:extLst>
        </p:spPr>
      </p:pic>
      <p:pic>
        <p:nvPicPr>
          <p:cNvPr id="24" name="圖片 23">
            <a:extLst>
              <a:ext uri="{FF2B5EF4-FFF2-40B4-BE49-F238E27FC236}">
                <a16:creationId xmlns:a16="http://schemas.microsoft.com/office/drawing/2014/main" id="{543DEA22-4E36-45BB-91BA-B0170948445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976" y="2130945"/>
            <a:ext cx="1814457" cy="256574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5" name="圖片 24">
            <a:extLst>
              <a:ext uri="{FF2B5EF4-FFF2-40B4-BE49-F238E27FC236}">
                <a16:creationId xmlns:a16="http://schemas.microsoft.com/office/drawing/2014/main" id="{02568577-7996-4325-B3A7-225FF7280DC1}"/>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2650" y="2130944"/>
            <a:ext cx="1651718" cy="256574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圖片 25">
            <a:extLst>
              <a:ext uri="{FF2B5EF4-FFF2-40B4-BE49-F238E27FC236}">
                <a16:creationId xmlns:a16="http://schemas.microsoft.com/office/drawing/2014/main" id="{00CDFE23-B60C-414B-B531-0A9176CD06E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1074" y="4604936"/>
            <a:ext cx="1503971" cy="21352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7" name="圖片 26">
            <a:extLst>
              <a:ext uri="{FF2B5EF4-FFF2-40B4-BE49-F238E27FC236}">
                <a16:creationId xmlns:a16="http://schemas.microsoft.com/office/drawing/2014/main" id="{3021FB66-CBC7-4BA4-B064-80FD713999BE}"/>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12160" y="4604936"/>
            <a:ext cx="1503972" cy="21352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8" name="Text Box 4">
            <a:extLst>
              <a:ext uri="{FF2B5EF4-FFF2-40B4-BE49-F238E27FC236}">
                <a16:creationId xmlns:a16="http://schemas.microsoft.com/office/drawing/2014/main" id="{23D9B4D3-B8F3-44EC-8D46-B6170850408F}"/>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15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1014437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2-1</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融入各領域課程活動中重點宣導</a:t>
            </a:r>
            <a:r>
              <a:rPr lang="zh-TW" altLang="en-US" sz="2400" b="1" kern="100" dirty="0">
                <a:latin typeface="標楷體" panose="03000509000000000000" pitchFamily="65" charset="-120"/>
                <a:ea typeface="標楷體" panose="03000509000000000000" pitchFamily="65" charset="-120"/>
                <a:cs typeface="Times New Roman"/>
              </a:rPr>
              <a:t>之交通安全相關資源進行教學</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13" name="文字方塊 12">
            <a:extLst>
              <a:ext uri="{FF2B5EF4-FFF2-40B4-BE49-F238E27FC236}">
                <a16:creationId xmlns:a16="http://schemas.microsoft.com/office/drawing/2014/main" id="{43997D8E-0CE6-4EF7-8523-7414568EBB2C}"/>
              </a:ext>
            </a:extLst>
          </p:cNvPr>
          <p:cNvSpPr txBox="1"/>
          <p:nvPr/>
        </p:nvSpPr>
        <p:spPr>
          <a:xfrm>
            <a:off x="323528" y="1772816"/>
            <a:ext cx="7272808" cy="369332"/>
          </a:xfrm>
          <a:prstGeom prst="rect">
            <a:avLst/>
          </a:prstGeom>
          <a:noFill/>
        </p:spPr>
        <p:txBody>
          <a:bodyPr wrap="square">
            <a:spAutoFit/>
          </a:bodyPr>
          <a:lstStyle/>
          <a:p>
            <a:r>
              <a:rPr lang="zh-TW" altLang="zh-TW" sz="1800" dirty="0">
                <a:solidFill>
                  <a:srgbClr val="FF0000"/>
                </a:solidFill>
                <a:effectLst/>
                <a:ea typeface="標楷體" panose="03000509000000000000" pitchFamily="65" charset="-120"/>
                <a:cs typeface="Times New Roman" panose="02020603050405020304" pitchFamily="18" charset="0"/>
              </a:rPr>
              <a:t>針對交通安全教育融入各領域課程活動，進行成效檢討與回饋。</a:t>
            </a:r>
            <a:endParaRPr lang="zh-TW" altLang="en-US" dirty="0"/>
          </a:p>
        </p:txBody>
      </p:sp>
      <p:pic>
        <p:nvPicPr>
          <p:cNvPr id="15" name="圖片 14">
            <a:extLst>
              <a:ext uri="{FF2B5EF4-FFF2-40B4-BE49-F238E27FC236}">
                <a16:creationId xmlns:a16="http://schemas.microsoft.com/office/drawing/2014/main" id="{7001B923-C97C-4B04-99F2-299A1B67EFA7}"/>
              </a:ext>
            </a:extLst>
          </p:cNvPr>
          <p:cNvPicPr/>
          <p:nvPr/>
        </p:nvPicPr>
        <p:blipFill>
          <a:blip r:embed="rId3"/>
          <a:stretch>
            <a:fillRect/>
          </a:stretch>
        </p:blipFill>
        <p:spPr>
          <a:xfrm>
            <a:off x="107504" y="2172380"/>
            <a:ext cx="5561593" cy="3075176"/>
          </a:xfrm>
          <a:prstGeom prst="rect">
            <a:avLst/>
          </a:prstGeom>
        </p:spPr>
      </p:pic>
      <p:pic>
        <p:nvPicPr>
          <p:cNvPr id="16" name="圖片 15">
            <a:extLst>
              <a:ext uri="{FF2B5EF4-FFF2-40B4-BE49-F238E27FC236}">
                <a16:creationId xmlns:a16="http://schemas.microsoft.com/office/drawing/2014/main" id="{FC75D694-D04F-4C1F-AF61-DB863AB9FB30}"/>
              </a:ext>
            </a:extLst>
          </p:cNvPr>
          <p:cNvPicPr/>
          <p:nvPr/>
        </p:nvPicPr>
        <p:blipFill rotWithShape="1">
          <a:blip r:embed="rId4"/>
          <a:srcRect r="17447"/>
          <a:stretch/>
        </p:blipFill>
        <p:spPr bwMode="auto">
          <a:xfrm>
            <a:off x="3793559" y="3740200"/>
            <a:ext cx="4823817" cy="3075176"/>
          </a:xfrm>
          <a:prstGeom prst="rect">
            <a:avLst/>
          </a:prstGeom>
          <a:ln>
            <a:noFill/>
          </a:ln>
          <a:extLst>
            <a:ext uri="{53640926-AAD7-44D8-BBD7-CCE9431645EC}">
              <a14:shadowObscured xmlns:a14="http://schemas.microsoft.com/office/drawing/2010/main"/>
            </a:ext>
          </a:extLst>
        </p:spPr>
      </p:pic>
      <p:pic>
        <p:nvPicPr>
          <p:cNvPr id="14" name="圖片 13">
            <a:extLst>
              <a:ext uri="{FF2B5EF4-FFF2-40B4-BE49-F238E27FC236}">
                <a16:creationId xmlns:a16="http://schemas.microsoft.com/office/drawing/2014/main" id="{7EB40C97-8971-4CCE-8382-43FB67D66FB9}"/>
              </a:ext>
            </a:extLst>
          </p:cNvPr>
          <p:cNvPicPr/>
          <p:nvPr/>
        </p:nvPicPr>
        <p:blipFill rotWithShape="1">
          <a:blip r:embed="rId5" cstate="print">
            <a:extLst>
              <a:ext uri="{28A0092B-C50C-407E-A947-70E740481C1C}">
                <a14:useLocalDpi xmlns:a14="http://schemas.microsoft.com/office/drawing/2010/main" val="0"/>
              </a:ext>
            </a:extLst>
          </a:blip>
          <a:srcRect l="13143" r="14568"/>
          <a:stretch/>
        </p:blipFill>
        <p:spPr bwMode="auto">
          <a:xfrm>
            <a:off x="5148064" y="1942828"/>
            <a:ext cx="2952328" cy="23987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53640926-AAD7-44D8-BBD7-CCE9431645EC}">
              <a14:shadowObscured xmlns:a14="http://schemas.microsoft.com/office/drawing/2010/main"/>
            </a:ext>
          </a:extLst>
        </p:spPr>
      </p:pic>
      <p:pic>
        <p:nvPicPr>
          <p:cNvPr id="17" name="圖片 16">
            <a:extLst>
              <a:ext uri="{FF2B5EF4-FFF2-40B4-BE49-F238E27FC236}">
                <a16:creationId xmlns:a16="http://schemas.microsoft.com/office/drawing/2014/main" id="{0463EB63-C8DC-46FF-A5AE-21D77896916D}"/>
              </a:ext>
            </a:extLst>
          </p:cNvPr>
          <p:cNvPicPr/>
          <p:nvPr/>
        </p:nvPicPr>
        <p:blipFill rotWithShape="1">
          <a:blip r:embed="rId6"/>
          <a:srcRect l="13759" r="14161"/>
          <a:stretch/>
        </p:blipFill>
        <p:spPr bwMode="auto">
          <a:xfrm>
            <a:off x="1854012" y="4228637"/>
            <a:ext cx="1525815" cy="1128699"/>
          </a:xfrm>
          <a:prstGeom prst="rect">
            <a:avLst/>
          </a:prstGeom>
          <a:ln>
            <a:noFill/>
          </a:ln>
          <a:extLst>
            <a:ext uri="{53640926-AAD7-44D8-BBD7-CCE9431645EC}">
              <a14:shadowObscured xmlns:a14="http://schemas.microsoft.com/office/drawing/2010/main"/>
            </a:ext>
          </a:extLst>
        </p:spPr>
      </p:pic>
      <p:pic>
        <p:nvPicPr>
          <p:cNvPr id="18" name="圖片 17">
            <a:extLst>
              <a:ext uri="{FF2B5EF4-FFF2-40B4-BE49-F238E27FC236}">
                <a16:creationId xmlns:a16="http://schemas.microsoft.com/office/drawing/2014/main" id="{5791F422-B21E-4593-829F-ADCB9B54F9A1}"/>
              </a:ext>
            </a:extLst>
          </p:cNvPr>
          <p:cNvPicPr/>
          <p:nvPr/>
        </p:nvPicPr>
        <p:blipFill rotWithShape="1">
          <a:blip r:embed="rId7"/>
          <a:srcRect l="13143" r="12725"/>
          <a:stretch/>
        </p:blipFill>
        <p:spPr bwMode="auto">
          <a:xfrm>
            <a:off x="1878381" y="5467117"/>
            <a:ext cx="1525816" cy="1348259"/>
          </a:xfrm>
          <a:prstGeom prst="rect">
            <a:avLst/>
          </a:prstGeom>
          <a:ln>
            <a:noFill/>
          </a:ln>
          <a:extLst>
            <a:ext uri="{53640926-AAD7-44D8-BBD7-CCE9431645EC}">
              <a14:shadowObscured xmlns:a14="http://schemas.microsoft.com/office/drawing/2010/main"/>
            </a:ext>
          </a:extLst>
        </p:spPr>
      </p:pic>
      <p:sp>
        <p:nvSpPr>
          <p:cNvPr id="19" name="文字方塊 18">
            <a:extLst>
              <a:ext uri="{FF2B5EF4-FFF2-40B4-BE49-F238E27FC236}">
                <a16:creationId xmlns:a16="http://schemas.microsoft.com/office/drawing/2014/main" id="{7C9DC7DE-CF06-416D-800E-A15D7DCAAF0F}"/>
              </a:ext>
            </a:extLst>
          </p:cNvPr>
          <p:cNvSpPr txBox="1"/>
          <p:nvPr/>
        </p:nvSpPr>
        <p:spPr>
          <a:xfrm>
            <a:off x="2525767" y="188640"/>
            <a:ext cx="4134465" cy="769441"/>
          </a:xfrm>
          <a:prstGeom prst="rect">
            <a:avLst/>
          </a:prstGeom>
          <a:blipFill>
            <a:blip r:embed="rId8"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sp>
        <p:nvSpPr>
          <p:cNvPr id="20" name="Text Box 4">
            <a:extLst>
              <a:ext uri="{FF2B5EF4-FFF2-40B4-BE49-F238E27FC236}">
                <a16:creationId xmlns:a16="http://schemas.microsoft.com/office/drawing/2014/main" id="{4D716515-04F1-40DD-A2B8-D0073887F4CA}"/>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16</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3687248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2-1</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融入各領域課程活動中重點宣導</a:t>
            </a:r>
            <a:r>
              <a:rPr lang="zh-TW" altLang="en-US" sz="2400" b="1" kern="100" dirty="0">
                <a:latin typeface="標楷體" panose="03000509000000000000" pitchFamily="65" charset="-120"/>
                <a:ea typeface="標楷體" panose="03000509000000000000" pitchFamily="65" charset="-120"/>
                <a:cs typeface="Times New Roman"/>
              </a:rPr>
              <a:t>之交通安全相關資源進行教學</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13" name="文字方塊 12">
            <a:extLst>
              <a:ext uri="{FF2B5EF4-FFF2-40B4-BE49-F238E27FC236}">
                <a16:creationId xmlns:a16="http://schemas.microsoft.com/office/drawing/2014/main" id="{43997D8E-0CE6-4EF7-8523-7414568EBB2C}"/>
              </a:ext>
            </a:extLst>
          </p:cNvPr>
          <p:cNvSpPr txBox="1"/>
          <p:nvPr/>
        </p:nvSpPr>
        <p:spPr>
          <a:xfrm>
            <a:off x="323528" y="1772816"/>
            <a:ext cx="7272808" cy="369332"/>
          </a:xfrm>
          <a:prstGeom prst="rect">
            <a:avLst/>
          </a:prstGeom>
          <a:noFill/>
        </p:spPr>
        <p:txBody>
          <a:bodyPr wrap="square">
            <a:spAutoFit/>
          </a:bodyPr>
          <a:lstStyle/>
          <a:p>
            <a:r>
              <a:rPr lang="zh-TW" altLang="zh-TW" sz="1800" dirty="0">
                <a:solidFill>
                  <a:srgbClr val="FF0000"/>
                </a:solidFill>
                <a:effectLst/>
                <a:ea typeface="標楷體" panose="03000509000000000000" pitchFamily="65" charset="-120"/>
                <a:cs typeface="Times New Roman" panose="02020603050405020304" pitchFamily="18" charset="0"/>
              </a:rPr>
              <a:t>針對交通安全教育融入各領域課程活動，進行成效檢討與回饋。</a:t>
            </a:r>
            <a:endParaRPr lang="zh-TW" altLang="en-US" dirty="0"/>
          </a:p>
        </p:txBody>
      </p:sp>
      <p:pic>
        <p:nvPicPr>
          <p:cNvPr id="10" name="圖片 9">
            <a:extLst>
              <a:ext uri="{FF2B5EF4-FFF2-40B4-BE49-F238E27FC236}">
                <a16:creationId xmlns:a16="http://schemas.microsoft.com/office/drawing/2014/main" id="{D77AAED7-7242-4766-9443-640DBD26CB99}"/>
              </a:ext>
            </a:extLst>
          </p:cNvPr>
          <p:cNvPicPr/>
          <p:nvPr/>
        </p:nvPicPr>
        <p:blipFill rotWithShape="1">
          <a:blip r:embed="rId3"/>
          <a:srcRect r="15599" b="17087"/>
          <a:stretch/>
        </p:blipFill>
        <p:spPr bwMode="auto">
          <a:xfrm>
            <a:off x="179512" y="2142148"/>
            <a:ext cx="6436360" cy="3397885"/>
          </a:xfrm>
          <a:prstGeom prst="rect">
            <a:avLst/>
          </a:prstGeom>
          <a:ln>
            <a:noFill/>
          </a:ln>
          <a:extLst>
            <a:ext uri="{53640926-AAD7-44D8-BBD7-CCE9431645EC}">
              <a14:shadowObscured xmlns:a14="http://schemas.microsoft.com/office/drawing/2010/main"/>
            </a:ext>
          </a:extLst>
        </p:spPr>
      </p:pic>
      <p:pic>
        <p:nvPicPr>
          <p:cNvPr id="11" name="圖片 10">
            <a:extLst>
              <a:ext uri="{FF2B5EF4-FFF2-40B4-BE49-F238E27FC236}">
                <a16:creationId xmlns:a16="http://schemas.microsoft.com/office/drawing/2014/main" id="{13FEC26F-A262-4D30-90B0-D8AA3C562777}"/>
              </a:ext>
            </a:extLst>
          </p:cNvPr>
          <p:cNvPicPr/>
          <p:nvPr/>
        </p:nvPicPr>
        <p:blipFill rotWithShape="1">
          <a:blip r:embed="rId4"/>
          <a:srcRect l="13553" r="12720"/>
          <a:stretch/>
        </p:blipFill>
        <p:spPr bwMode="auto">
          <a:xfrm>
            <a:off x="4427984" y="2148176"/>
            <a:ext cx="4028403" cy="2983553"/>
          </a:xfrm>
          <a:prstGeom prst="rect">
            <a:avLst/>
          </a:prstGeom>
          <a:ln>
            <a:noFill/>
          </a:ln>
          <a:extLst>
            <a:ext uri="{53640926-AAD7-44D8-BBD7-CCE9431645EC}">
              <a14:shadowObscured xmlns:a14="http://schemas.microsoft.com/office/drawing/2010/main"/>
            </a:ext>
          </a:extLst>
        </p:spPr>
      </p:pic>
      <p:pic>
        <p:nvPicPr>
          <p:cNvPr id="12" name="圖片 11">
            <a:extLst>
              <a:ext uri="{FF2B5EF4-FFF2-40B4-BE49-F238E27FC236}">
                <a16:creationId xmlns:a16="http://schemas.microsoft.com/office/drawing/2014/main" id="{06F0386C-2060-4A49-97AB-27BC0EF33F23}"/>
              </a:ext>
            </a:extLst>
          </p:cNvPr>
          <p:cNvPicPr/>
          <p:nvPr/>
        </p:nvPicPr>
        <p:blipFill rotWithShape="1">
          <a:blip r:embed="rId5"/>
          <a:srcRect l="2581" t="11200" r="14007" b="1867"/>
          <a:stretch/>
        </p:blipFill>
        <p:spPr bwMode="auto">
          <a:xfrm>
            <a:off x="179512" y="4956552"/>
            <a:ext cx="2883158" cy="1872208"/>
          </a:xfrm>
          <a:prstGeom prst="rect">
            <a:avLst/>
          </a:prstGeom>
          <a:ln>
            <a:noFill/>
          </a:ln>
          <a:extLst>
            <a:ext uri="{53640926-AAD7-44D8-BBD7-CCE9431645EC}">
              <a14:shadowObscured xmlns:a14="http://schemas.microsoft.com/office/drawing/2010/main"/>
            </a:ext>
          </a:extLst>
        </p:spPr>
      </p:pic>
      <p:pic>
        <p:nvPicPr>
          <p:cNvPr id="19" name="圖片 18">
            <a:extLst>
              <a:ext uri="{FF2B5EF4-FFF2-40B4-BE49-F238E27FC236}">
                <a16:creationId xmlns:a16="http://schemas.microsoft.com/office/drawing/2014/main" id="{E9BF856F-505E-437F-B4F4-04415402F7C5}"/>
              </a:ext>
            </a:extLst>
          </p:cNvPr>
          <p:cNvPicPr/>
          <p:nvPr/>
        </p:nvPicPr>
        <p:blipFill rotWithShape="1">
          <a:blip r:embed="rId6" cstate="print">
            <a:extLst>
              <a:ext uri="{28A0092B-C50C-407E-A947-70E740481C1C}">
                <a14:useLocalDpi xmlns:a14="http://schemas.microsoft.com/office/drawing/2010/main" val="0"/>
              </a:ext>
            </a:extLst>
          </a:blip>
          <a:srcRect l="2580" t="18346" r="31349" b="17189"/>
          <a:stretch/>
        </p:blipFill>
        <p:spPr bwMode="auto">
          <a:xfrm>
            <a:off x="2591615" y="4956241"/>
            <a:ext cx="2883158" cy="1872208"/>
          </a:xfrm>
          <a:prstGeom prst="rect">
            <a:avLst/>
          </a:prstGeom>
          <a:noFill/>
          <a:ln>
            <a:noFill/>
          </a:ln>
          <a:extLst>
            <a:ext uri="{53640926-AAD7-44D8-BBD7-CCE9431645EC}">
              <a14:shadowObscured xmlns:a14="http://schemas.microsoft.com/office/drawing/2010/main"/>
            </a:ext>
          </a:extLst>
        </p:spPr>
      </p:pic>
      <p:pic>
        <p:nvPicPr>
          <p:cNvPr id="20" name="圖片 19">
            <a:extLst>
              <a:ext uri="{FF2B5EF4-FFF2-40B4-BE49-F238E27FC236}">
                <a16:creationId xmlns:a16="http://schemas.microsoft.com/office/drawing/2014/main" id="{EF43DF1F-22C7-45B2-8A3A-4CF4CB7C8448}"/>
              </a:ext>
            </a:extLst>
          </p:cNvPr>
          <p:cNvPicPr/>
          <p:nvPr/>
        </p:nvPicPr>
        <p:blipFill rotWithShape="1">
          <a:blip r:embed="rId7" cstate="print">
            <a:extLst>
              <a:ext uri="{28A0092B-C50C-407E-A947-70E740481C1C}">
                <a14:useLocalDpi xmlns:a14="http://schemas.microsoft.com/office/drawing/2010/main" val="0"/>
              </a:ext>
            </a:extLst>
          </a:blip>
          <a:srcRect l="12528" r="13331"/>
          <a:stretch/>
        </p:blipFill>
        <p:spPr bwMode="auto">
          <a:xfrm>
            <a:off x="4748759" y="4907003"/>
            <a:ext cx="1800200" cy="18722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53640926-AAD7-44D8-BBD7-CCE9431645EC}">
              <a14:shadowObscured xmlns:a14="http://schemas.microsoft.com/office/drawing/2010/main"/>
            </a:ext>
          </a:extLst>
        </p:spPr>
      </p:pic>
      <p:pic>
        <p:nvPicPr>
          <p:cNvPr id="21" name="圖片 20">
            <a:extLst>
              <a:ext uri="{FF2B5EF4-FFF2-40B4-BE49-F238E27FC236}">
                <a16:creationId xmlns:a16="http://schemas.microsoft.com/office/drawing/2014/main" id="{E494DFF6-A789-43C8-A2C9-F9B8ECE55BD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8113" y="4424299"/>
            <a:ext cx="2416446" cy="17277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2" name="圖片 21">
            <a:extLst>
              <a:ext uri="{FF2B5EF4-FFF2-40B4-BE49-F238E27FC236}">
                <a16:creationId xmlns:a16="http://schemas.microsoft.com/office/drawing/2014/main" id="{851DD0D5-A0B7-48D5-8380-7EA77C425D1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7731" y="5291663"/>
            <a:ext cx="2151357" cy="16517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3" name="文字方塊 22">
            <a:extLst>
              <a:ext uri="{FF2B5EF4-FFF2-40B4-BE49-F238E27FC236}">
                <a16:creationId xmlns:a16="http://schemas.microsoft.com/office/drawing/2014/main" id="{61A0CB20-E4E4-48BF-8FB2-FD977E5CCED2}"/>
              </a:ext>
            </a:extLst>
          </p:cNvPr>
          <p:cNvSpPr txBox="1"/>
          <p:nvPr/>
        </p:nvSpPr>
        <p:spPr>
          <a:xfrm>
            <a:off x="2525767" y="188640"/>
            <a:ext cx="4134465" cy="769441"/>
          </a:xfrm>
          <a:prstGeom prst="rect">
            <a:avLst/>
          </a:prstGeom>
          <a:blipFill>
            <a:blip r:embed="rId10"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sp>
        <p:nvSpPr>
          <p:cNvPr id="24" name="Text Box 4">
            <a:extLst>
              <a:ext uri="{FF2B5EF4-FFF2-40B4-BE49-F238E27FC236}">
                <a16:creationId xmlns:a16="http://schemas.microsoft.com/office/drawing/2014/main" id="{1BD9D542-E27A-4C54-B4C1-6971CBC356B6}"/>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17</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3063785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2-2</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強化教師</a:t>
            </a:r>
            <a:r>
              <a:rPr lang="zh-TW" altLang="en-US" sz="2400" b="1" kern="100" dirty="0">
                <a:latin typeface="標楷體" panose="03000509000000000000" pitchFamily="65" charset="-120"/>
                <a:ea typeface="標楷體" panose="03000509000000000000" pitchFamily="65" charset="-120"/>
                <a:cs typeface="Times New Roman"/>
              </a:rPr>
              <a:t>多元化交通安全</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教學知能</a:t>
            </a:r>
            <a:r>
              <a:rPr lang="zh-TW" altLang="en-US" sz="2400" b="1" kern="100" dirty="0">
                <a:latin typeface="標楷體" panose="03000509000000000000" pitchFamily="65" charset="-120"/>
                <a:ea typeface="標楷體" panose="03000509000000000000" pitchFamily="65" charset="-120"/>
                <a:cs typeface="Times New Roman"/>
              </a:rPr>
              <a:t>及學生之自身交通安全</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思辨之能力</a:t>
            </a:r>
            <a:r>
              <a:rPr lang="zh-TW" altLang="en-US" sz="2400" b="1" kern="100" dirty="0">
                <a:latin typeface="標楷體" panose="03000509000000000000" pitchFamily="65" charset="-120"/>
                <a:ea typeface="標楷體" panose="03000509000000000000" pitchFamily="65" charset="-120"/>
                <a:cs typeface="Times New Roman"/>
              </a:rPr>
              <a:t>。</a:t>
            </a:r>
            <a:endParaRPr lang="en-US" altLang="zh-TW" sz="2400" b="1" kern="100" dirty="0">
              <a:latin typeface="標楷體" panose="03000509000000000000" pitchFamily="65" charset="-120"/>
              <a:ea typeface="標楷體" panose="03000509000000000000" pitchFamily="65" charset="-120"/>
              <a:cs typeface="Times New Roman"/>
            </a:endParaRPr>
          </a:p>
        </p:txBody>
      </p:sp>
      <p:pic>
        <p:nvPicPr>
          <p:cNvPr id="12" name="圖片 11">
            <a:extLst>
              <a:ext uri="{FF2B5EF4-FFF2-40B4-BE49-F238E27FC236}">
                <a16:creationId xmlns:a16="http://schemas.microsoft.com/office/drawing/2014/main" id="{AE74A8F3-5F94-4AA5-88D6-B12391ED1B45}"/>
              </a:ext>
            </a:extLst>
          </p:cNvPr>
          <p:cNvPicPr/>
          <p:nvPr/>
        </p:nvPicPr>
        <p:blipFill rotWithShape="1">
          <a:blip r:embed="rId3" cstate="print">
            <a:extLst>
              <a:ext uri="{28A0092B-C50C-407E-A947-70E740481C1C}">
                <a14:useLocalDpi xmlns:a14="http://schemas.microsoft.com/office/drawing/2010/main" val="0"/>
              </a:ext>
            </a:extLst>
          </a:blip>
          <a:srcRect r="8257"/>
          <a:stretch/>
        </p:blipFill>
        <p:spPr bwMode="auto">
          <a:xfrm>
            <a:off x="6062649" y="1896155"/>
            <a:ext cx="1965735" cy="1648787"/>
          </a:xfrm>
          <a:prstGeom prst="rect">
            <a:avLst/>
          </a:prstGeom>
          <a:noFill/>
          <a:ln>
            <a:noFill/>
          </a:ln>
        </p:spPr>
      </p:pic>
      <p:pic>
        <p:nvPicPr>
          <p:cNvPr id="23" name="圖片 22">
            <a:extLst>
              <a:ext uri="{FF2B5EF4-FFF2-40B4-BE49-F238E27FC236}">
                <a16:creationId xmlns:a16="http://schemas.microsoft.com/office/drawing/2014/main" id="{FAE32791-5980-496B-83AC-9AACAB96E75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35" y="4096558"/>
            <a:ext cx="3672407" cy="2572802"/>
          </a:xfrm>
          <a:prstGeom prst="rect">
            <a:avLst/>
          </a:prstGeom>
          <a:noFill/>
        </p:spPr>
      </p:pic>
      <p:pic>
        <p:nvPicPr>
          <p:cNvPr id="10" name="圖片 9">
            <a:extLst>
              <a:ext uri="{FF2B5EF4-FFF2-40B4-BE49-F238E27FC236}">
                <a16:creationId xmlns:a16="http://schemas.microsoft.com/office/drawing/2014/main" id="{9FE30236-F6A9-4887-8A76-07DB5ED47F8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335" y="1916227"/>
            <a:ext cx="3672408" cy="2913419"/>
          </a:xfrm>
          <a:prstGeom prst="rect">
            <a:avLst/>
          </a:prstGeom>
          <a:noFill/>
          <a:ln>
            <a:noFill/>
          </a:ln>
        </p:spPr>
      </p:pic>
      <p:pic>
        <p:nvPicPr>
          <p:cNvPr id="19" name="圖片 18">
            <a:extLst>
              <a:ext uri="{FF2B5EF4-FFF2-40B4-BE49-F238E27FC236}">
                <a16:creationId xmlns:a16="http://schemas.microsoft.com/office/drawing/2014/main" id="{F3FF64D0-7863-43CA-A8B9-119448D07CA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2395" y="1927667"/>
            <a:ext cx="1992663" cy="1617275"/>
          </a:xfrm>
          <a:prstGeom prst="rect">
            <a:avLst/>
          </a:prstGeom>
          <a:noFill/>
          <a:ln>
            <a:noFill/>
          </a:ln>
        </p:spPr>
      </p:pic>
      <p:sp>
        <p:nvSpPr>
          <p:cNvPr id="20" name="文字方塊 19">
            <a:extLst>
              <a:ext uri="{FF2B5EF4-FFF2-40B4-BE49-F238E27FC236}">
                <a16:creationId xmlns:a16="http://schemas.microsoft.com/office/drawing/2014/main" id="{9D539F75-1703-4713-BCA3-2B237D26C59F}"/>
              </a:ext>
            </a:extLst>
          </p:cNvPr>
          <p:cNvSpPr txBox="1"/>
          <p:nvPr/>
        </p:nvSpPr>
        <p:spPr>
          <a:xfrm>
            <a:off x="4355977" y="5343599"/>
            <a:ext cx="3672407" cy="923330"/>
          </a:xfrm>
          <a:prstGeom prst="rect">
            <a:avLst/>
          </a:prstGeom>
          <a:solidFill>
            <a:schemeClr val="bg1"/>
          </a:solidFill>
        </p:spPr>
        <p:txBody>
          <a:bodyPr wrap="square">
            <a:spAutoFit/>
          </a:bodyPr>
          <a:lstStyle/>
          <a:p>
            <a:r>
              <a:rPr lang="zh-TW" altLang="zh-TW" sz="1800" dirty="0">
                <a:effectLst/>
                <a:ea typeface="標楷體" panose="03000509000000000000" pitchFamily="65" charset="-120"/>
                <a:cs typeface="Times New Roman" panose="02020603050405020304" pitchFamily="18" charset="0"/>
              </a:rPr>
              <a:t>邀請專業人士辦理交通安全教學或研習活動，提升老師交通安全教學知能，進行成效檢討與回饋。</a:t>
            </a:r>
            <a:endParaRPr lang="zh-TW" altLang="en-US" dirty="0"/>
          </a:p>
        </p:txBody>
      </p:sp>
      <p:pic>
        <p:nvPicPr>
          <p:cNvPr id="21" name="圖片 20">
            <a:extLst>
              <a:ext uri="{FF2B5EF4-FFF2-40B4-BE49-F238E27FC236}">
                <a16:creationId xmlns:a16="http://schemas.microsoft.com/office/drawing/2014/main" id="{65EFE1BC-FC5C-485A-9A27-84C71300BF4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79323" y="3567441"/>
            <a:ext cx="1983326" cy="1617276"/>
          </a:xfrm>
          <a:prstGeom prst="rect">
            <a:avLst/>
          </a:prstGeom>
          <a:noFill/>
          <a:ln>
            <a:noFill/>
          </a:ln>
        </p:spPr>
      </p:pic>
      <p:pic>
        <p:nvPicPr>
          <p:cNvPr id="22" name="圖片 21">
            <a:extLst>
              <a:ext uri="{FF2B5EF4-FFF2-40B4-BE49-F238E27FC236}">
                <a16:creationId xmlns:a16="http://schemas.microsoft.com/office/drawing/2014/main" id="{93CF071B-ABBD-4716-9B3B-673C1DDF78EF}"/>
              </a:ext>
            </a:extLst>
          </p:cNvPr>
          <p:cNvPicPr/>
          <p:nvPr/>
        </p:nvPicPr>
        <p:blipFill rotWithShape="1">
          <a:blip r:embed="rId8" cstate="print">
            <a:extLst>
              <a:ext uri="{28A0092B-C50C-407E-A947-70E740481C1C}">
                <a14:useLocalDpi xmlns:a14="http://schemas.microsoft.com/office/drawing/2010/main" val="0"/>
              </a:ext>
            </a:extLst>
          </a:blip>
          <a:srcRect b="2698"/>
          <a:stretch/>
        </p:blipFill>
        <p:spPr bwMode="auto">
          <a:xfrm>
            <a:off x="6045058" y="3580414"/>
            <a:ext cx="1983326" cy="1604304"/>
          </a:xfrm>
          <a:prstGeom prst="rect">
            <a:avLst/>
          </a:prstGeom>
          <a:noFill/>
          <a:ln>
            <a:noFill/>
          </a:ln>
        </p:spPr>
      </p:pic>
      <p:sp>
        <p:nvSpPr>
          <p:cNvPr id="11" name="文字方塊 1">
            <a:extLst>
              <a:ext uri="{FF2B5EF4-FFF2-40B4-BE49-F238E27FC236}">
                <a16:creationId xmlns:a16="http://schemas.microsoft.com/office/drawing/2014/main" id="{1D4B1269-70D7-4BDC-A31D-7A92F036C3F9}"/>
              </a:ext>
            </a:extLst>
          </p:cNvPr>
          <p:cNvSpPr txBox="1"/>
          <p:nvPr/>
        </p:nvSpPr>
        <p:spPr>
          <a:xfrm>
            <a:off x="755576" y="4221088"/>
            <a:ext cx="2929255" cy="888365"/>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zh-TW" sz="3600" b="1" dirty="0">
                <a:ln w="9525" cap="flat" cmpd="sng" algn="ctr">
                  <a:solidFill>
                    <a:srgbClr val="FFFFFF"/>
                  </a:solidFill>
                  <a:prstDash val="solid"/>
                  <a:round/>
                </a:ln>
                <a:solidFill>
                  <a:srgbClr val="4472C4"/>
                </a:solidFill>
                <a:effectLst>
                  <a:outerShdw blurRad="12700" dist="38100" dir="2700000" algn="tl">
                    <a:schemeClr val="accent5">
                      <a:lumMod val="60000"/>
                      <a:lumOff val="40000"/>
                    </a:schemeClr>
                  </a:outerShdw>
                </a:effectLst>
                <a:latin typeface="新細明體" panose="02020500000000000000" pitchFamily="18" charset="-120"/>
                <a:ea typeface="新細明體" panose="02020500000000000000" pitchFamily="18" charset="-120"/>
                <a:cs typeface="新細明體" panose="02020500000000000000" pitchFamily="18" charset="-120"/>
              </a:rPr>
              <a:t>邀請專業人士</a:t>
            </a:r>
            <a:endParaRPr lang="zh-TW" sz="1200" dirty="0">
              <a:effectLst/>
              <a:latin typeface="新細明體" panose="02020500000000000000" pitchFamily="18" charset="-120"/>
              <a:ea typeface="新細明體" panose="02020500000000000000" pitchFamily="18" charset="-120"/>
              <a:cs typeface="新細明體" panose="02020500000000000000" pitchFamily="18" charset="-120"/>
            </a:endParaRPr>
          </a:p>
        </p:txBody>
      </p:sp>
      <p:sp>
        <p:nvSpPr>
          <p:cNvPr id="25" name="文字方塊 24">
            <a:extLst>
              <a:ext uri="{FF2B5EF4-FFF2-40B4-BE49-F238E27FC236}">
                <a16:creationId xmlns:a16="http://schemas.microsoft.com/office/drawing/2014/main" id="{2110350D-7F87-4871-97B3-FF817A776619}"/>
              </a:ext>
            </a:extLst>
          </p:cNvPr>
          <p:cNvSpPr txBox="1"/>
          <p:nvPr/>
        </p:nvSpPr>
        <p:spPr>
          <a:xfrm>
            <a:off x="2525767" y="188640"/>
            <a:ext cx="4134465" cy="769441"/>
          </a:xfrm>
          <a:prstGeom prst="rect">
            <a:avLst/>
          </a:prstGeom>
          <a:blipFill>
            <a:blip r:embed="rId9"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sp>
        <p:nvSpPr>
          <p:cNvPr id="26" name="Text Box 4">
            <a:extLst>
              <a:ext uri="{FF2B5EF4-FFF2-40B4-BE49-F238E27FC236}">
                <a16:creationId xmlns:a16="http://schemas.microsoft.com/office/drawing/2014/main" id="{3353B3D2-107C-4731-99E4-473736E31915}"/>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18</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745997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2-2</a:t>
            </a:r>
            <a:r>
              <a:rPr lang="zh-TW" altLang="en-US" sz="2400" b="1" kern="100" dirty="0">
                <a:latin typeface="標楷體" panose="03000509000000000000" pitchFamily="65" charset="-120"/>
                <a:ea typeface="標楷體" panose="03000509000000000000" pitchFamily="65" charset="-120"/>
                <a:cs typeface="Times New Roman"/>
              </a:rPr>
              <a:t>運用交通安全五階段教育課程模組進行教學，進行成效檢討與回饋。</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28" name="文字方塊 27">
            <a:extLst>
              <a:ext uri="{FF2B5EF4-FFF2-40B4-BE49-F238E27FC236}">
                <a16:creationId xmlns:a16="http://schemas.microsoft.com/office/drawing/2014/main" id="{1FA3069F-C4F4-4B94-87E3-5FE79B3751FD}"/>
              </a:ext>
            </a:extLst>
          </p:cNvPr>
          <p:cNvSpPr txBox="1"/>
          <p:nvPr/>
        </p:nvSpPr>
        <p:spPr>
          <a:xfrm>
            <a:off x="2525767" y="188640"/>
            <a:ext cx="4134465"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sp>
        <p:nvSpPr>
          <p:cNvPr id="29" name="Text Box 4">
            <a:extLst>
              <a:ext uri="{FF2B5EF4-FFF2-40B4-BE49-F238E27FC236}">
                <a16:creationId xmlns:a16="http://schemas.microsoft.com/office/drawing/2014/main" id="{37D4C4FD-A584-430E-B01A-E7237EACA48E}"/>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19</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pic>
        <p:nvPicPr>
          <p:cNvPr id="4" name="圖片 3">
            <a:extLst>
              <a:ext uri="{FF2B5EF4-FFF2-40B4-BE49-F238E27FC236}">
                <a16:creationId xmlns:a16="http://schemas.microsoft.com/office/drawing/2014/main" id="{001DCC70-45E4-47D2-1327-50736C4F0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3273" y="1950418"/>
            <a:ext cx="2090684" cy="2957059"/>
          </a:xfrm>
          <a:prstGeom prst="rect">
            <a:avLst/>
          </a:prstGeom>
          <a:ln>
            <a:solidFill>
              <a:schemeClr val="accent1"/>
            </a:solidFill>
          </a:ln>
        </p:spPr>
      </p:pic>
      <p:pic>
        <p:nvPicPr>
          <p:cNvPr id="6" name="圖片 5">
            <a:extLst>
              <a:ext uri="{FF2B5EF4-FFF2-40B4-BE49-F238E27FC236}">
                <a16:creationId xmlns:a16="http://schemas.microsoft.com/office/drawing/2014/main" id="{E8ED51D2-DC05-9575-3C97-C42601E502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978388"/>
            <a:ext cx="2023761" cy="2862404"/>
          </a:xfrm>
          <a:prstGeom prst="rect">
            <a:avLst/>
          </a:prstGeom>
          <a:ln>
            <a:solidFill>
              <a:schemeClr val="accent1"/>
            </a:solidFill>
          </a:ln>
        </p:spPr>
      </p:pic>
      <p:pic>
        <p:nvPicPr>
          <p:cNvPr id="8" name="圖片 7">
            <a:extLst>
              <a:ext uri="{FF2B5EF4-FFF2-40B4-BE49-F238E27FC236}">
                <a16:creationId xmlns:a16="http://schemas.microsoft.com/office/drawing/2014/main" id="{CD96AA70-A8BD-B985-4892-8F5F656F0A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55883" y="4161964"/>
            <a:ext cx="2233299" cy="3158774"/>
          </a:xfrm>
          <a:prstGeom prst="rect">
            <a:avLst/>
          </a:prstGeom>
          <a:ln>
            <a:solidFill>
              <a:schemeClr val="accent1"/>
            </a:solidFill>
          </a:ln>
        </p:spPr>
      </p:pic>
      <p:pic>
        <p:nvPicPr>
          <p:cNvPr id="10" name="圖片 9">
            <a:extLst>
              <a:ext uri="{FF2B5EF4-FFF2-40B4-BE49-F238E27FC236}">
                <a16:creationId xmlns:a16="http://schemas.microsoft.com/office/drawing/2014/main" id="{9DAE89FC-D6B3-4523-6B98-D91B3617BA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0047" y="1700808"/>
            <a:ext cx="3035672" cy="2276754"/>
          </a:xfrm>
          <a:prstGeom prst="rect">
            <a:avLst/>
          </a:prstGeom>
        </p:spPr>
      </p:pic>
      <p:pic>
        <p:nvPicPr>
          <p:cNvPr id="12" name="圖片 11">
            <a:extLst>
              <a:ext uri="{FF2B5EF4-FFF2-40B4-BE49-F238E27FC236}">
                <a16:creationId xmlns:a16="http://schemas.microsoft.com/office/drawing/2014/main" id="{476F4A23-092B-CF71-D675-00B91A8C1F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0240" y="4166909"/>
            <a:ext cx="3035672" cy="2276754"/>
          </a:xfrm>
          <a:prstGeom prst="rect">
            <a:avLst/>
          </a:prstGeom>
        </p:spPr>
      </p:pic>
    </p:spTree>
    <p:extLst>
      <p:ext uri="{BB962C8B-B14F-4D97-AF65-F5344CB8AC3E}">
        <p14:creationId xmlns:p14="http://schemas.microsoft.com/office/powerpoint/2010/main" val="70430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16412" y="188640"/>
            <a:ext cx="2287807" cy="923330"/>
          </a:xfrm>
          <a:prstGeom prst="rect">
            <a:avLst/>
          </a:prstGeom>
          <a:noFill/>
        </p:spPr>
        <p:txBody>
          <a:bodyPr wrap="none" lIns="91440" tIns="45720" rIns="91440" bIns="45720">
            <a:spAutoFit/>
          </a:bodyPr>
          <a:lstStyle/>
          <a:p>
            <a:pPr algn="ctr"/>
            <a:r>
              <a:rPr lang="zh-TW" altLang="zh-TW" sz="5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目</a:t>
            </a:r>
            <a:r>
              <a:rPr lang="zh-TW" altLang="en-US" sz="5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  </a:t>
            </a:r>
            <a:r>
              <a:rPr lang="zh-TW" altLang="zh-TW" sz="5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錄</a:t>
            </a:r>
            <a:endParaRPr lang="zh-TW" altLang="en-US" sz="5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endParaRPr>
          </a:p>
        </p:txBody>
      </p:sp>
      <p:sp>
        <p:nvSpPr>
          <p:cNvPr id="5" name="文字方塊 4"/>
          <p:cNvSpPr txBox="1"/>
          <p:nvPr/>
        </p:nvSpPr>
        <p:spPr>
          <a:xfrm>
            <a:off x="2483768" y="1412776"/>
            <a:ext cx="4801314" cy="3170099"/>
          </a:xfrm>
          <a:prstGeom prst="rect">
            <a:avLst/>
          </a:prstGeom>
          <a:noFill/>
        </p:spPr>
        <p:txBody>
          <a:bodyPr wrap="none" rtlCol="0">
            <a:spAutoFit/>
          </a:bodyPr>
          <a:lstStyle/>
          <a:p>
            <a:r>
              <a:rPr lang="zh-TW" altLang="zh-TW"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壹、</a:t>
            </a:r>
            <a:r>
              <a:rPr lang="zh-TW" altLang="en-US"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本校概況</a:t>
            </a:r>
            <a:endParaRPr lang="zh-TW" altLang="zh-TW"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endParaRPr>
          </a:p>
          <a:p>
            <a:r>
              <a:rPr lang="zh-TW" altLang="zh-TW"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貳、組織與計劃執行</a:t>
            </a:r>
            <a:endParaRPr lang="en-US" altLang="zh-TW"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endParaRPr>
          </a:p>
          <a:p>
            <a:r>
              <a:rPr lang="zh-TW" altLang="zh-TW"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參、教學與輔導</a:t>
            </a:r>
            <a:endParaRPr lang="en-US" altLang="zh-TW"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endParaRPr>
          </a:p>
          <a:p>
            <a:r>
              <a:rPr lang="zh-TW" altLang="en-US"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zh-TW"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a:t>
            </a:r>
            <a:r>
              <a:rPr lang="zh-TW" altLang="en-US"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交通安全與輔導</a:t>
            </a:r>
            <a:endParaRPr lang="en-US" altLang="zh-TW"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endParaRPr>
          </a:p>
          <a:p>
            <a:r>
              <a:rPr lang="zh-TW" altLang="en-US"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伍</a:t>
            </a:r>
            <a:r>
              <a:rPr lang="zh-TW" altLang="zh-TW"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a:t>
            </a:r>
            <a:r>
              <a:rPr lang="zh-TW" altLang="en-US" sz="40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創新與重大成效</a:t>
            </a:r>
            <a:endParaRPr lang="zh-TW" altLang="zh-TW" sz="4000" b="1" dirty="0">
              <a:ln w="12700">
                <a:solidFill>
                  <a:srgbClr val="0000CC"/>
                </a:solidFill>
                <a:prstDash val="solid"/>
              </a:ln>
              <a:pattFill prst="ltDnDiag">
                <a:fgClr>
                  <a:schemeClr val="accent5">
                    <a:lumMod val="60000"/>
                    <a:lumOff val="40000"/>
                  </a:schemeClr>
                </a:fgClr>
                <a:bgClr>
                  <a:schemeClr val="bg1"/>
                </a:bgClr>
              </a:pattFill>
              <a:latin typeface="標楷體" pitchFamily="65" charset="-120"/>
              <a:ea typeface="標楷體" pitchFamily="65" charset="-120"/>
            </a:endParaRPr>
          </a:p>
        </p:txBody>
      </p:sp>
      <p:sp>
        <p:nvSpPr>
          <p:cNvPr id="7" name="Text Box 4"/>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02</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26929-7497-B3AE-F25E-4771E1834405}"/>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047C656A-C81C-FBF5-F0B4-34BD155CFB98}"/>
              </a:ext>
            </a:extLst>
          </p:cNvPr>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2-2</a:t>
            </a:r>
            <a:r>
              <a:rPr lang="zh-TW" altLang="en-US" sz="2400" b="1" kern="100" dirty="0">
                <a:latin typeface="標楷體" panose="03000509000000000000" pitchFamily="65" charset="-120"/>
                <a:ea typeface="標楷體" panose="03000509000000000000" pitchFamily="65" charset="-120"/>
                <a:cs typeface="Times New Roman"/>
              </a:rPr>
              <a:t>運用交通安全五階段教育課程模組進行教學，進行成效檢討與回饋。</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28" name="文字方塊 27">
            <a:extLst>
              <a:ext uri="{FF2B5EF4-FFF2-40B4-BE49-F238E27FC236}">
                <a16:creationId xmlns:a16="http://schemas.microsoft.com/office/drawing/2014/main" id="{75610F46-422E-B0A8-BD27-48CF6C4C626D}"/>
              </a:ext>
            </a:extLst>
          </p:cNvPr>
          <p:cNvSpPr txBox="1"/>
          <p:nvPr/>
        </p:nvSpPr>
        <p:spPr>
          <a:xfrm>
            <a:off x="2525767" y="188640"/>
            <a:ext cx="4134465"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pic>
        <p:nvPicPr>
          <p:cNvPr id="5" name="圖片 4">
            <a:extLst>
              <a:ext uri="{FF2B5EF4-FFF2-40B4-BE49-F238E27FC236}">
                <a16:creationId xmlns:a16="http://schemas.microsoft.com/office/drawing/2014/main" id="{A483022B-FAD9-E687-3CE7-BDC246D965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2984" y="1903556"/>
            <a:ext cx="2828441" cy="2121331"/>
          </a:xfrm>
          <a:prstGeom prst="rect">
            <a:avLst/>
          </a:prstGeom>
        </p:spPr>
      </p:pic>
      <p:pic>
        <p:nvPicPr>
          <p:cNvPr id="9" name="圖片 8">
            <a:extLst>
              <a:ext uri="{FF2B5EF4-FFF2-40B4-BE49-F238E27FC236}">
                <a16:creationId xmlns:a16="http://schemas.microsoft.com/office/drawing/2014/main" id="{3D4C2177-3E23-815E-7222-BEB990525B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273" y="1875411"/>
            <a:ext cx="2828441" cy="2121331"/>
          </a:xfrm>
          <a:prstGeom prst="rect">
            <a:avLst/>
          </a:prstGeom>
        </p:spPr>
      </p:pic>
      <p:pic>
        <p:nvPicPr>
          <p:cNvPr id="13" name="圖片 12">
            <a:extLst>
              <a:ext uri="{FF2B5EF4-FFF2-40B4-BE49-F238E27FC236}">
                <a16:creationId xmlns:a16="http://schemas.microsoft.com/office/drawing/2014/main" id="{454D197E-85FF-6B18-ED6B-00807958DD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149" y="1883585"/>
            <a:ext cx="2828441" cy="2121331"/>
          </a:xfrm>
          <a:prstGeom prst="rect">
            <a:avLst/>
          </a:prstGeom>
        </p:spPr>
      </p:pic>
      <p:pic>
        <p:nvPicPr>
          <p:cNvPr id="15" name="圖片 14">
            <a:extLst>
              <a:ext uri="{FF2B5EF4-FFF2-40B4-BE49-F238E27FC236}">
                <a16:creationId xmlns:a16="http://schemas.microsoft.com/office/drawing/2014/main" id="{3675BC34-5A55-3D6A-BE07-E75E5131F344}"/>
              </a:ext>
            </a:extLst>
          </p:cNvPr>
          <p:cNvPicPr>
            <a:picLocks noChangeAspect="1"/>
          </p:cNvPicPr>
          <p:nvPr/>
        </p:nvPicPr>
        <p:blipFill>
          <a:blip r:embed="rId7"/>
          <a:srcRect l="27622" t="24801" r="25588" b="21034"/>
          <a:stretch/>
        </p:blipFill>
        <p:spPr>
          <a:xfrm>
            <a:off x="355981" y="4004767"/>
            <a:ext cx="4216020" cy="2592784"/>
          </a:xfrm>
          <a:prstGeom prst="rect">
            <a:avLst/>
          </a:prstGeom>
          <a:ln>
            <a:solidFill>
              <a:schemeClr val="accent1"/>
            </a:solidFill>
          </a:ln>
        </p:spPr>
      </p:pic>
      <p:pic>
        <p:nvPicPr>
          <p:cNvPr id="17" name="圖片 16">
            <a:extLst>
              <a:ext uri="{FF2B5EF4-FFF2-40B4-BE49-F238E27FC236}">
                <a16:creationId xmlns:a16="http://schemas.microsoft.com/office/drawing/2014/main" id="{D27F5962-6016-3E44-F410-F4E68E2E9FB6}"/>
              </a:ext>
            </a:extLst>
          </p:cNvPr>
          <p:cNvPicPr>
            <a:picLocks noChangeAspect="1"/>
          </p:cNvPicPr>
          <p:nvPr/>
        </p:nvPicPr>
        <p:blipFill>
          <a:blip r:embed="rId8"/>
          <a:srcRect l="28409" t="36660" r="24801" b="1083"/>
          <a:stretch/>
        </p:blipFill>
        <p:spPr>
          <a:xfrm>
            <a:off x="4793738" y="4004767"/>
            <a:ext cx="3736682" cy="2641354"/>
          </a:xfrm>
          <a:prstGeom prst="rect">
            <a:avLst/>
          </a:prstGeom>
          <a:ln>
            <a:solidFill>
              <a:schemeClr val="accent1"/>
            </a:solidFill>
          </a:ln>
        </p:spPr>
      </p:pic>
      <p:sp>
        <p:nvSpPr>
          <p:cNvPr id="29" name="Text Box 4">
            <a:extLst>
              <a:ext uri="{FF2B5EF4-FFF2-40B4-BE49-F238E27FC236}">
                <a16:creationId xmlns:a16="http://schemas.microsoft.com/office/drawing/2014/main" id="{68C82B17-3297-3CF8-C4B9-9E28719D8785}"/>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20</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099682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A5ABB-88B2-E9AE-45CD-DE3352A45613}"/>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3A9B06FC-25F4-BA2F-B0D2-C0F450571C47}"/>
              </a:ext>
            </a:extLst>
          </p:cNvPr>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2-2</a:t>
            </a:r>
            <a:r>
              <a:rPr lang="zh-TW" altLang="en-US" sz="2400" b="1" kern="100" dirty="0">
                <a:latin typeface="標楷體" panose="03000509000000000000" pitchFamily="65" charset="-120"/>
                <a:ea typeface="標楷體" panose="03000509000000000000" pitchFamily="65" charset="-120"/>
                <a:cs typeface="Times New Roman"/>
              </a:rPr>
              <a:t>運用交通安全五階段教育課程模組進行教學，進行成效檢討與回饋。</a:t>
            </a:r>
            <a:endParaRPr lang="en-US" altLang="zh-TW" sz="2400" b="1" kern="100" dirty="0">
              <a:latin typeface="標楷體" panose="03000509000000000000" pitchFamily="65" charset="-120"/>
              <a:ea typeface="標楷體" panose="03000509000000000000" pitchFamily="65" charset="-120"/>
              <a:cs typeface="Times New Roman"/>
            </a:endParaRPr>
          </a:p>
        </p:txBody>
      </p:sp>
      <p:pic>
        <p:nvPicPr>
          <p:cNvPr id="13" name="圖片 12">
            <a:extLst>
              <a:ext uri="{FF2B5EF4-FFF2-40B4-BE49-F238E27FC236}">
                <a16:creationId xmlns:a16="http://schemas.microsoft.com/office/drawing/2014/main" id="{1DFDE96A-04E5-FE97-3D36-3D2F8A2FB046}"/>
              </a:ext>
            </a:extLst>
          </p:cNvPr>
          <p:cNvPicPr/>
          <p:nvPr/>
        </p:nvPicPr>
        <p:blipFill rotWithShape="1">
          <a:blip r:embed="rId3" cstate="print">
            <a:extLst>
              <a:ext uri="{28A0092B-C50C-407E-A947-70E740481C1C}">
                <a14:useLocalDpi xmlns:a14="http://schemas.microsoft.com/office/drawing/2010/main" val="0"/>
              </a:ext>
            </a:extLst>
          </a:blip>
          <a:srcRect t="11293"/>
          <a:stretch/>
        </p:blipFill>
        <p:spPr bwMode="auto">
          <a:xfrm>
            <a:off x="755574" y="1884774"/>
            <a:ext cx="2520280" cy="1448196"/>
          </a:xfrm>
          <a:prstGeom prst="rect">
            <a:avLst/>
          </a:prstGeom>
          <a:noFill/>
          <a:ln>
            <a:noFill/>
          </a:ln>
          <a:extLst>
            <a:ext uri="{53640926-AAD7-44D8-BBD7-CCE9431645EC}">
              <a14:shadowObscured xmlns:a14="http://schemas.microsoft.com/office/drawing/2010/main"/>
            </a:ext>
          </a:extLst>
        </p:spPr>
      </p:pic>
      <p:pic>
        <p:nvPicPr>
          <p:cNvPr id="14" name="圖片 13">
            <a:extLst>
              <a:ext uri="{FF2B5EF4-FFF2-40B4-BE49-F238E27FC236}">
                <a16:creationId xmlns:a16="http://schemas.microsoft.com/office/drawing/2014/main" id="{3583C424-E81E-5E04-78DC-D8034E86DCA4}"/>
              </a:ext>
            </a:extLst>
          </p:cNvPr>
          <p:cNvPicPr/>
          <p:nvPr/>
        </p:nvPicPr>
        <p:blipFill rotWithShape="1">
          <a:blip r:embed="rId4" cstate="print">
            <a:extLst>
              <a:ext uri="{28A0092B-C50C-407E-A947-70E740481C1C}">
                <a14:useLocalDpi xmlns:a14="http://schemas.microsoft.com/office/drawing/2010/main" val="0"/>
              </a:ext>
            </a:extLst>
          </a:blip>
          <a:srcRect t="11365"/>
          <a:stretch/>
        </p:blipFill>
        <p:spPr bwMode="auto">
          <a:xfrm>
            <a:off x="755575" y="3339434"/>
            <a:ext cx="2490896" cy="1793735"/>
          </a:xfrm>
          <a:prstGeom prst="rect">
            <a:avLst/>
          </a:prstGeom>
          <a:noFill/>
          <a:ln>
            <a:noFill/>
          </a:ln>
          <a:extLst>
            <a:ext uri="{53640926-AAD7-44D8-BBD7-CCE9431645EC}">
              <a14:shadowObscured xmlns:a14="http://schemas.microsoft.com/office/drawing/2010/main"/>
            </a:ext>
          </a:extLst>
        </p:spPr>
      </p:pic>
      <p:pic>
        <p:nvPicPr>
          <p:cNvPr id="15" name="圖片 14">
            <a:extLst>
              <a:ext uri="{FF2B5EF4-FFF2-40B4-BE49-F238E27FC236}">
                <a16:creationId xmlns:a16="http://schemas.microsoft.com/office/drawing/2014/main" id="{EEFBDB9D-4E53-DE1D-EB1A-756FAF632BE4}"/>
              </a:ext>
            </a:extLst>
          </p:cNvPr>
          <p:cNvPicPr/>
          <p:nvPr/>
        </p:nvPicPr>
        <p:blipFill rotWithShape="1">
          <a:blip r:embed="rId5" cstate="print">
            <a:extLst>
              <a:ext uri="{28A0092B-C50C-407E-A947-70E740481C1C}">
                <a14:useLocalDpi xmlns:a14="http://schemas.microsoft.com/office/drawing/2010/main" val="0"/>
              </a:ext>
            </a:extLst>
          </a:blip>
          <a:srcRect t="11944"/>
          <a:stretch/>
        </p:blipFill>
        <p:spPr bwMode="auto">
          <a:xfrm>
            <a:off x="5383415" y="1865020"/>
            <a:ext cx="3005008" cy="1474414"/>
          </a:xfrm>
          <a:prstGeom prst="rect">
            <a:avLst/>
          </a:prstGeom>
          <a:noFill/>
          <a:ln>
            <a:noFill/>
          </a:ln>
          <a:extLst>
            <a:ext uri="{53640926-AAD7-44D8-BBD7-CCE9431645EC}">
              <a14:shadowObscured xmlns:a14="http://schemas.microsoft.com/office/drawing/2010/main"/>
            </a:ext>
          </a:extLst>
        </p:spPr>
      </p:pic>
      <p:pic>
        <p:nvPicPr>
          <p:cNvPr id="16" name="圖片 15">
            <a:extLst>
              <a:ext uri="{FF2B5EF4-FFF2-40B4-BE49-F238E27FC236}">
                <a16:creationId xmlns:a16="http://schemas.microsoft.com/office/drawing/2014/main" id="{F3CDA017-4D27-0298-1B1C-C8F9184FE1B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6470" y="1858555"/>
            <a:ext cx="2117616" cy="1474414"/>
          </a:xfrm>
          <a:prstGeom prst="rect">
            <a:avLst/>
          </a:prstGeom>
          <a:noFill/>
          <a:ln>
            <a:noFill/>
          </a:ln>
        </p:spPr>
      </p:pic>
      <p:pic>
        <p:nvPicPr>
          <p:cNvPr id="17" name="圖片 16">
            <a:extLst>
              <a:ext uri="{FF2B5EF4-FFF2-40B4-BE49-F238E27FC236}">
                <a16:creationId xmlns:a16="http://schemas.microsoft.com/office/drawing/2014/main" id="{1D53E534-C821-9B78-7823-0AD0A3399B95}"/>
              </a:ext>
            </a:extLst>
          </p:cNvPr>
          <p:cNvPicPr/>
          <p:nvPr/>
        </p:nvPicPr>
        <p:blipFill rotWithShape="1">
          <a:blip r:embed="rId7" cstate="print">
            <a:extLst>
              <a:ext uri="{28A0092B-C50C-407E-A947-70E740481C1C}">
                <a14:useLocalDpi xmlns:a14="http://schemas.microsoft.com/office/drawing/2010/main" val="0"/>
              </a:ext>
            </a:extLst>
          </a:blip>
          <a:srcRect t="11731"/>
          <a:stretch/>
        </p:blipFill>
        <p:spPr bwMode="auto">
          <a:xfrm>
            <a:off x="3246471" y="3332970"/>
            <a:ext cx="2405648" cy="1793736"/>
          </a:xfrm>
          <a:prstGeom prst="rect">
            <a:avLst/>
          </a:prstGeom>
          <a:noFill/>
          <a:ln>
            <a:noFill/>
          </a:ln>
          <a:extLst>
            <a:ext uri="{53640926-AAD7-44D8-BBD7-CCE9431645EC}">
              <a14:shadowObscured xmlns:a14="http://schemas.microsoft.com/office/drawing/2010/main"/>
            </a:ext>
          </a:extLst>
        </p:spPr>
      </p:pic>
      <p:pic>
        <p:nvPicPr>
          <p:cNvPr id="18" name="圖片 17">
            <a:extLst>
              <a:ext uri="{FF2B5EF4-FFF2-40B4-BE49-F238E27FC236}">
                <a16:creationId xmlns:a16="http://schemas.microsoft.com/office/drawing/2014/main" id="{014CED1E-4040-BD43-D970-ABF26142F1E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574" y="4999999"/>
            <a:ext cx="2549917" cy="1793735"/>
          </a:xfrm>
          <a:prstGeom prst="rect">
            <a:avLst/>
          </a:prstGeom>
          <a:noFill/>
          <a:ln>
            <a:noFill/>
          </a:ln>
        </p:spPr>
      </p:pic>
      <p:pic>
        <p:nvPicPr>
          <p:cNvPr id="24" name="圖片 23">
            <a:extLst>
              <a:ext uri="{FF2B5EF4-FFF2-40B4-BE49-F238E27FC236}">
                <a16:creationId xmlns:a16="http://schemas.microsoft.com/office/drawing/2014/main" id="{9BD0A556-1E4E-3E28-2D8F-17E4E6C6699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5854" y="5019640"/>
            <a:ext cx="2405649" cy="1793736"/>
          </a:xfrm>
          <a:prstGeom prst="rect">
            <a:avLst/>
          </a:prstGeom>
          <a:noFill/>
          <a:ln>
            <a:noFill/>
          </a:ln>
        </p:spPr>
      </p:pic>
      <p:pic>
        <p:nvPicPr>
          <p:cNvPr id="25" name="圖片 24">
            <a:extLst>
              <a:ext uri="{FF2B5EF4-FFF2-40B4-BE49-F238E27FC236}">
                <a16:creationId xmlns:a16="http://schemas.microsoft.com/office/drawing/2014/main" id="{4D2011DF-238B-7135-0AE7-63150006F4AB}"/>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52119" y="4701121"/>
            <a:ext cx="2664295" cy="2087929"/>
          </a:xfrm>
          <a:prstGeom prst="rect">
            <a:avLst/>
          </a:prstGeom>
          <a:noFill/>
          <a:ln>
            <a:noFill/>
          </a:ln>
        </p:spPr>
      </p:pic>
      <p:pic>
        <p:nvPicPr>
          <p:cNvPr id="26" name="圖片 25">
            <a:extLst>
              <a:ext uri="{FF2B5EF4-FFF2-40B4-BE49-F238E27FC236}">
                <a16:creationId xmlns:a16="http://schemas.microsoft.com/office/drawing/2014/main" id="{11A66230-2135-5380-DF74-2AD2D75C2BAE}"/>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22482" y="3319362"/>
            <a:ext cx="993909" cy="1474414"/>
          </a:xfrm>
          <a:prstGeom prst="rect">
            <a:avLst/>
          </a:prstGeom>
          <a:noFill/>
          <a:ln>
            <a:noFill/>
          </a:ln>
        </p:spPr>
      </p:pic>
      <p:pic>
        <p:nvPicPr>
          <p:cNvPr id="27" name="圖片 26">
            <a:extLst>
              <a:ext uri="{FF2B5EF4-FFF2-40B4-BE49-F238E27FC236}">
                <a16:creationId xmlns:a16="http://schemas.microsoft.com/office/drawing/2014/main" id="{BC495375-1C13-B9D1-ADC4-0841A94F125C}"/>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16392" y="3319362"/>
            <a:ext cx="1772032" cy="1381759"/>
          </a:xfrm>
          <a:prstGeom prst="rect">
            <a:avLst/>
          </a:prstGeom>
          <a:noFill/>
          <a:ln>
            <a:noFill/>
          </a:ln>
        </p:spPr>
      </p:pic>
      <p:sp>
        <p:nvSpPr>
          <p:cNvPr id="28" name="文字方塊 27">
            <a:extLst>
              <a:ext uri="{FF2B5EF4-FFF2-40B4-BE49-F238E27FC236}">
                <a16:creationId xmlns:a16="http://schemas.microsoft.com/office/drawing/2014/main" id="{D6221387-B71F-0A13-7A31-097B06C0E4B7}"/>
              </a:ext>
            </a:extLst>
          </p:cNvPr>
          <p:cNvSpPr txBox="1"/>
          <p:nvPr/>
        </p:nvSpPr>
        <p:spPr>
          <a:xfrm>
            <a:off x="2525767" y="188640"/>
            <a:ext cx="4134465" cy="769441"/>
          </a:xfrm>
          <a:prstGeom prst="rect">
            <a:avLst/>
          </a:prstGeom>
          <a:blipFill>
            <a:blip r:embed="rId1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sp>
        <p:nvSpPr>
          <p:cNvPr id="29" name="Text Box 4">
            <a:extLst>
              <a:ext uri="{FF2B5EF4-FFF2-40B4-BE49-F238E27FC236}">
                <a16:creationId xmlns:a16="http://schemas.microsoft.com/office/drawing/2014/main" id="{17E47287-F8B2-3643-2181-A3AA42E2D2F1}"/>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21</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1698254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2-3</a:t>
            </a:r>
            <a:r>
              <a:rPr lang="zh-TW" altLang="en-US" sz="2400" b="1" kern="100" dirty="0">
                <a:latin typeface="標楷體" panose="03000509000000000000" pitchFamily="65" charset="-120"/>
                <a:ea typeface="標楷體" panose="03000509000000000000" pitchFamily="65" charset="-120"/>
                <a:cs typeface="Times New Roman"/>
              </a:rPr>
              <a:t>落實校園情境布置，及實地參觀校外交通環境進行</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情境教學</a:t>
            </a:r>
            <a:r>
              <a:rPr lang="zh-TW" altLang="en-US" sz="2400" b="1" kern="100" dirty="0">
                <a:latin typeface="標楷體" panose="03000509000000000000" pitchFamily="65" charset="-120"/>
                <a:ea typeface="標楷體" panose="03000509000000000000" pitchFamily="65" charset="-120"/>
                <a:cs typeface="Times New Roman"/>
              </a:rPr>
              <a:t>。（</a:t>
            </a:r>
            <a:r>
              <a:rPr lang="en-US" altLang="zh-TW" sz="2400" b="1" kern="100" dirty="0">
                <a:latin typeface="標楷體" panose="03000509000000000000" pitchFamily="65" charset="-120"/>
                <a:ea typeface="標楷體" panose="03000509000000000000" pitchFamily="65" charset="-120"/>
                <a:cs typeface="Times New Roman"/>
              </a:rPr>
              <a:t>8%</a:t>
            </a:r>
            <a:r>
              <a:rPr lang="zh-TW" altLang="en-US" sz="2400" b="1" kern="100" dirty="0">
                <a:latin typeface="標楷體" panose="03000509000000000000" pitchFamily="65" charset="-120"/>
                <a:ea typeface="標楷體" panose="03000509000000000000" pitchFamily="65" charset="-120"/>
                <a:cs typeface="Times New Roman"/>
              </a:rPr>
              <a:t>）</a:t>
            </a:r>
            <a:endParaRPr lang="en-US" altLang="zh-TW" sz="2400" b="1" kern="100" dirty="0">
              <a:latin typeface="標楷體" panose="03000509000000000000" pitchFamily="65" charset="-120"/>
              <a:ea typeface="標楷體" panose="03000509000000000000" pitchFamily="65" charset="-120"/>
              <a:cs typeface="Times New Roman"/>
            </a:endParaRPr>
          </a:p>
        </p:txBody>
      </p:sp>
      <p:pic>
        <p:nvPicPr>
          <p:cNvPr id="13" name="圖片 12">
            <a:extLst>
              <a:ext uri="{FF2B5EF4-FFF2-40B4-BE49-F238E27FC236}">
                <a16:creationId xmlns:a16="http://schemas.microsoft.com/office/drawing/2014/main" id="{3747526D-BED7-47EF-B2C5-88D75AA75C4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83733"/>
            <a:ext cx="3024336" cy="4882312"/>
          </a:xfrm>
          <a:prstGeom prst="rect">
            <a:avLst/>
          </a:prstGeom>
          <a:noFill/>
          <a:ln>
            <a:noFill/>
          </a:ln>
        </p:spPr>
      </p:pic>
      <p:pic>
        <p:nvPicPr>
          <p:cNvPr id="14" name="圖片 13">
            <a:extLst>
              <a:ext uri="{FF2B5EF4-FFF2-40B4-BE49-F238E27FC236}">
                <a16:creationId xmlns:a16="http://schemas.microsoft.com/office/drawing/2014/main" id="{783DD6AA-8D0A-4248-AC6D-FC2737B644D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1924825"/>
            <a:ext cx="3024336" cy="2584296"/>
          </a:xfrm>
          <a:prstGeom prst="rect">
            <a:avLst/>
          </a:prstGeom>
          <a:noFill/>
          <a:ln>
            <a:noFill/>
          </a:ln>
        </p:spPr>
      </p:pic>
      <p:pic>
        <p:nvPicPr>
          <p:cNvPr id="15" name="圖片 14">
            <a:extLst>
              <a:ext uri="{FF2B5EF4-FFF2-40B4-BE49-F238E27FC236}">
                <a16:creationId xmlns:a16="http://schemas.microsoft.com/office/drawing/2014/main" id="{DBA5696A-3393-4299-B142-E1A420CC0A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8928" y="4252458"/>
            <a:ext cx="3116587" cy="2363404"/>
          </a:xfrm>
          <a:prstGeom prst="rect">
            <a:avLst/>
          </a:prstGeom>
          <a:noFill/>
          <a:ln>
            <a:noFill/>
          </a:ln>
        </p:spPr>
      </p:pic>
      <p:pic>
        <p:nvPicPr>
          <p:cNvPr id="16" name="圖片 15">
            <a:extLst>
              <a:ext uri="{FF2B5EF4-FFF2-40B4-BE49-F238E27FC236}">
                <a16:creationId xmlns:a16="http://schemas.microsoft.com/office/drawing/2014/main" id="{63B93C69-3BB5-42C5-92E3-6DB6CFE3B5B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3263" y="1883733"/>
            <a:ext cx="2287842" cy="1615523"/>
          </a:xfrm>
          <a:prstGeom prst="rect">
            <a:avLst/>
          </a:prstGeom>
          <a:noFill/>
          <a:ln>
            <a:noFill/>
          </a:ln>
        </p:spPr>
      </p:pic>
      <p:pic>
        <p:nvPicPr>
          <p:cNvPr id="17" name="圖片 16">
            <a:extLst>
              <a:ext uri="{FF2B5EF4-FFF2-40B4-BE49-F238E27FC236}">
                <a16:creationId xmlns:a16="http://schemas.microsoft.com/office/drawing/2014/main" id="{8691EF56-DD6D-4AB2-9C39-A8C68BE81AE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353263" y="3349477"/>
            <a:ext cx="2320097" cy="1723777"/>
          </a:xfrm>
          <a:prstGeom prst="rect">
            <a:avLst/>
          </a:prstGeom>
          <a:noFill/>
        </p:spPr>
      </p:pic>
      <p:pic>
        <p:nvPicPr>
          <p:cNvPr id="18" name="圖片 17">
            <a:extLst>
              <a:ext uri="{FF2B5EF4-FFF2-40B4-BE49-F238E27FC236}">
                <a16:creationId xmlns:a16="http://schemas.microsoft.com/office/drawing/2014/main" id="{DBD715F8-5BA3-46CE-8B88-1418DD07EC9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3262" y="5004219"/>
            <a:ext cx="2352953" cy="1615523"/>
          </a:xfrm>
          <a:prstGeom prst="rect">
            <a:avLst/>
          </a:prstGeom>
          <a:noFill/>
          <a:ln>
            <a:noFill/>
          </a:ln>
        </p:spPr>
      </p:pic>
      <p:sp>
        <p:nvSpPr>
          <p:cNvPr id="24" name="文字方塊 23">
            <a:extLst>
              <a:ext uri="{FF2B5EF4-FFF2-40B4-BE49-F238E27FC236}">
                <a16:creationId xmlns:a16="http://schemas.microsoft.com/office/drawing/2014/main" id="{33A49C34-1102-4594-A1B2-8976C4BB6B72}"/>
              </a:ext>
            </a:extLst>
          </p:cNvPr>
          <p:cNvSpPr txBox="1"/>
          <p:nvPr/>
        </p:nvSpPr>
        <p:spPr>
          <a:xfrm>
            <a:off x="2525767" y="188640"/>
            <a:ext cx="4134465" cy="769441"/>
          </a:xfrm>
          <a:prstGeom prst="rect">
            <a:avLst/>
          </a:prstGeom>
          <a:blipFill>
            <a:blip r:embed="rId9"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sp>
        <p:nvSpPr>
          <p:cNvPr id="25" name="Text Box 4">
            <a:extLst>
              <a:ext uri="{FF2B5EF4-FFF2-40B4-BE49-F238E27FC236}">
                <a16:creationId xmlns:a16="http://schemas.microsoft.com/office/drawing/2014/main" id="{80AA300B-DABD-4812-89C2-7B8CFFD620B1}"/>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22</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421915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2-3</a:t>
            </a:r>
            <a:r>
              <a:rPr lang="zh-TW" altLang="en-US" sz="2400" b="1" kern="100" dirty="0">
                <a:latin typeface="標楷體" panose="03000509000000000000" pitchFamily="65" charset="-120"/>
                <a:ea typeface="標楷體" panose="03000509000000000000" pitchFamily="65" charset="-120"/>
                <a:cs typeface="Times New Roman"/>
              </a:rPr>
              <a:t>主管機關函送交通安全教育宣導</a:t>
            </a:r>
            <a:endParaRPr lang="en-US" altLang="zh-TW" sz="2400" b="1" kern="100" dirty="0">
              <a:latin typeface="標楷體" panose="03000509000000000000" pitchFamily="65" charset="-120"/>
              <a:ea typeface="標楷體" panose="03000509000000000000" pitchFamily="65" charset="-120"/>
              <a:cs typeface="Times New Roman"/>
            </a:endParaRPr>
          </a:p>
        </p:txBody>
      </p:sp>
      <p:pic>
        <p:nvPicPr>
          <p:cNvPr id="10" name="圖片 9">
            <a:extLst>
              <a:ext uri="{FF2B5EF4-FFF2-40B4-BE49-F238E27FC236}">
                <a16:creationId xmlns:a16="http://schemas.microsoft.com/office/drawing/2014/main" id="{12E764FC-74A6-416C-9BB7-5FD9CE5A3A96}"/>
              </a:ext>
            </a:extLst>
          </p:cNvPr>
          <p:cNvPicPr/>
          <p:nvPr/>
        </p:nvPicPr>
        <p:blipFill rotWithShape="1">
          <a:blip r:embed="rId3" cstate="print">
            <a:extLst>
              <a:ext uri="{28A0092B-C50C-407E-A947-70E740481C1C}">
                <a14:useLocalDpi xmlns:a14="http://schemas.microsoft.com/office/drawing/2010/main" val="0"/>
              </a:ext>
            </a:extLst>
          </a:blip>
          <a:srcRect t="11146"/>
          <a:stretch/>
        </p:blipFill>
        <p:spPr bwMode="auto">
          <a:xfrm>
            <a:off x="395536" y="1883733"/>
            <a:ext cx="2472055" cy="1647825"/>
          </a:xfrm>
          <a:prstGeom prst="rect">
            <a:avLst/>
          </a:prstGeom>
          <a:noFill/>
          <a:ln>
            <a:noFill/>
          </a:ln>
          <a:extLst>
            <a:ext uri="{53640926-AAD7-44D8-BBD7-CCE9431645EC}">
              <a14:shadowObscured xmlns:a14="http://schemas.microsoft.com/office/drawing/2010/main"/>
            </a:ext>
          </a:extLst>
        </p:spPr>
      </p:pic>
      <p:pic>
        <p:nvPicPr>
          <p:cNvPr id="11" name="圖片 10">
            <a:extLst>
              <a:ext uri="{FF2B5EF4-FFF2-40B4-BE49-F238E27FC236}">
                <a16:creationId xmlns:a16="http://schemas.microsoft.com/office/drawing/2014/main" id="{4AE45DF3-D579-47BF-A1F8-4446F0E9CB29}"/>
              </a:ext>
            </a:extLst>
          </p:cNvPr>
          <p:cNvPicPr/>
          <p:nvPr/>
        </p:nvPicPr>
        <p:blipFill rotWithShape="1">
          <a:blip r:embed="rId4" cstate="print">
            <a:extLst>
              <a:ext uri="{28A0092B-C50C-407E-A947-70E740481C1C}">
                <a14:useLocalDpi xmlns:a14="http://schemas.microsoft.com/office/drawing/2010/main" val="0"/>
              </a:ext>
            </a:extLst>
          </a:blip>
          <a:srcRect t="12231"/>
          <a:stretch/>
        </p:blipFill>
        <p:spPr bwMode="auto">
          <a:xfrm>
            <a:off x="395536" y="3562286"/>
            <a:ext cx="2512695" cy="1654175"/>
          </a:xfrm>
          <a:prstGeom prst="rect">
            <a:avLst/>
          </a:prstGeom>
          <a:noFill/>
          <a:ln>
            <a:noFill/>
          </a:ln>
          <a:extLst>
            <a:ext uri="{53640926-AAD7-44D8-BBD7-CCE9431645EC}">
              <a14:shadowObscured xmlns:a14="http://schemas.microsoft.com/office/drawing/2010/main"/>
            </a:ext>
          </a:extLst>
        </p:spPr>
      </p:pic>
      <p:pic>
        <p:nvPicPr>
          <p:cNvPr id="12" name="圖片 11">
            <a:extLst>
              <a:ext uri="{FF2B5EF4-FFF2-40B4-BE49-F238E27FC236}">
                <a16:creationId xmlns:a16="http://schemas.microsoft.com/office/drawing/2014/main" id="{DAE5D812-A0FD-4ADE-B807-477EA3D77C9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7592" y="1912313"/>
            <a:ext cx="2102390" cy="3046216"/>
          </a:xfrm>
          <a:prstGeom prst="rect">
            <a:avLst/>
          </a:prstGeom>
          <a:noFill/>
          <a:ln>
            <a:noFill/>
          </a:ln>
        </p:spPr>
      </p:pic>
      <p:pic>
        <p:nvPicPr>
          <p:cNvPr id="19" name="圖片 18">
            <a:extLst>
              <a:ext uri="{FF2B5EF4-FFF2-40B4-BE49-F238E27FC236}">
                <a16:creationId xmlns:a16="http://schemas.microsoft.com/office/drawing/2014/main" id="{97611E2C-A60B-41B9-AE4F-93683E61B112}"/>
              </a:ext>
            </a:extLst>
          </p:cNvPr>
          <p:cNvPicPr/>
          <p:nvPr/>
        </p:nvPicPr>
        <p:blipFill rotWithShape="1">
          <a:blip r:embed="rId6" cstate="print">
            <a:extLst>
              <a:ext uri="{28A0092B-C50C-407E-A947-70E740481C1C}">
                <a14:useLocalDpi xmlns:a14="http://schemas.microsoft.com/office/drawing/2010/main" val="0"/>
              </a:ext>
            </a:extLst>
          </a:blip>
          <a:srcRect b="15586"/>
          <a:stretch/>
        </p:blipFill>
        <p:spPr bwMode="auto">
          <a:xfrm>
            <a:off x="395536" y="5025622"/>
            <a:ext cx="4824536" cy="1798306"/>
          </a:xfrm>
          <a:prstGeom prst="rect">
            <a:avLst/>
          </a:prstGeom>
          <a:noFill/>
          <a:ln>
            <a:noFill/>
          </a:ln>
        </p:spPr>
      </p:pic>
      <p:pic>
        <p:nvPicPr>
          <p:cNvPr id="21" name="圖片 20">
            <a:extLst>
              <a:ext uri="{FF2B5EF4-FFF2-40B4-BE49-F238E27FC236}">
                <a16:creationId xmlns:a16="http://schemas.microsoft.com/office/drawing/2014/main" id="{C7E5E4DE-4CF6-4993-AE3D-C64352098C5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3645" y="1705757"/>
            <a:ext cx="2102390" cy="3046216"/>
          </a:xfrm>
          <a:prstGeom prst="rect">
            <a:avLst/>
          </a:prstGeom>
          <a:noFill/>
          <a:ln>
            <a:noFill/>
          </a:ln>
        </p:spPr>
      </p:pic>
      <p:pic>
        <p:nvPicPr>
          <p:cNvPr id="22" name="圖片 21">
            <a:extLst>
              <a:ext uri="{FF2B5EF4-FFF2-40B4-BE49-F238E27FC236}">
                <a16:creationId xmlns:a16="http://schemas.microsoft.com/office/drawing/2014/main" id="{41DE537E-A84F-45B5-B9CC-DF8DE33FD56C}"/>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5006" y="4599199"/>
            <a:ext cx="1670342" cy="2012527"/>
          </a:xfrm>
          <a:prstGeom prst="rect">
            <a:avLst/>
          </a:prstGeom>
          <a:noFill/>
          <a:ln>
            <a:noFill/>
          </a:ln>
        </p:spPr>
      </p:pic>
      <p:pic>
        <p:nvPicPr>
          <p:cNvPr id="23" name="圖片 22">
            <a:extLst>
              <a:ext uri="{FF2B5EF4-FFF2-40B4-BE49-F238E27FC236}">
                <a16:creationId xmlns:a16="http://schemas.microsoft.com/office/drawing/2014/main" id="{F49DFA91-59B9-4702-BC05-500F9E0B759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5507" y="4599199"/>
            <a:ext cx="1329287" cy="1966685"/>
          </a:xfrm>
          <a:prstGeom prst="rect">
            <a:avLst/>
          </a:prstGeom>
          <a:noFill/>
          <a:ln>
            <a:noFill/>
          </a:ln>
        </p:spPr>
      </p:pic>
      <p:sp>
        <p:nvSpPr>
          <p:cNvPr id="24" name="文字方塊 23">
            <a:extLst>
              <a:ext uri="{FF2B5EF4-FFF2-40B4-BE49-F238E27FC236}">
                <a16:creationId xmlns:a16="http://schemas.microsoft.com/office/drawing/2014/main" id="{89734F32-2128-4A81-97EB-4399DEF1C21A}"/>
              </a:ext>
            </a:extLst>
          </p:cNvPr>
          <p:cNvSpPr txBox="1"/>
          <p:nvPr/>
        </p:nvSpPr>
        <p:spPr>
          <a:xfrm>
            <a:off x="7020272" y="1671804"/>
            <a:ext cx="2102390" cy="2893100"/>
          </a:xfrm>
          <a:prstGeom prst="rect">
            <a:avLst/>
          </a:prstGeom>
          <a:solidFill>
            <a:schemeClr val="bg1"/>
          </a:solidFill>
        </p:spPr>
        <p:txBody>
          <a:bodyPr wrap="square">
            <a:spAutoFit/>
          </a:bodyPr>
          <a:lstStyle/>
          <a:p>
            <a:r>
              <a:rPr lang="zh-TW" altLang="zh-TW" sz="1400" kern="100" dirty="0">
                <a:effectLst/>
                <a:latin typeface="標楷體" panose="03000509000000000000" pitchFamily="65" charset="-120"/>
                <a:ea typeface="標楷體" panose="03000509000000000000" pitchFamily="65" charset="-120"/>
                <a:cs typeface="Times New Roman" panose="02020603050405020304" pitchFamily="18" charset="0"/>
              </a:rPr>
              <a:t>交通安全四守則：</a:t>
            </a:r>
          </a:p>
          <a:p>
            <a:r>
              <a:rPr lang="zh-TW" altLang="zh-TW" sz="1400" kern="100" dirty="0">
                <a:effectLst/>
                <a:latin typeface="標楷體" panose="03000509000000000000" pitchFamily="65" charset="-120"/>
                <a:ea typeface="標楷體" panose="03000509000000000000" pitchFamily="65" charset="-120"/>
                <a:cs typeface="Times New Roman" panose="02020603050405020304" pitchFamily="18" charset="0"/>
              </a:rPr>
              <a:t>「我看得見您，您看得見我，交通最安全」、</a:t>
            </a:r>
          </a:p>
          <a:p>
            <a:r>
              <a:rPr lang="zh-TW" altLang="zh-TW" sz="1400" kern="100" dirty="0">
                <a:effectLst/>
                <a:latin typeface="標楷體" panose="03000509000000000000" pitchFamily="65" charset="-120"/>
                <a:ea typeface="標楷體" panose="03000509000000000000" pitchFamily="65" charset="-120"/>
                <a:cs typeface="Times New Roman" panose="02020603050405020304" pitchFamily="18" charset="0"/>
              </a:rPr>
              <a:t>「謹守安全空間─不作沒有絕對安全把握之交通行為」、</a:t>
            </a:r>
          </a:p>
          <a:p>
            <a:r>
              <a:rPr lang="zh-TW" altLang="zh-TW" sz="1400" kern="100" dirty="0">
                <a:effectLst/>
                <a:latin typeface="標楷體" panose="03000509000000000000" pitchFamily="65" charset="-120"/>
                <a:ea typeface="標楷體" panose="03000509000000000000" pitchFamily="65" charset="-120"/>
                <a:cs typeface="Times New Roman" panose="02020603050405020304" pitchFamily="18" charset="0"/>
              </a:rPr>
              <a:t>「利他用路觀─不作妨礙他人安全與方便之交通行為」、</a:t>
            </a:r>
          </a:p>
          <a:p>
            <a:r>
              <a:rPr lang="zh-TW" altLang="zh-TW" sz="1400" dirty="0">
                <a:effectLst/>
                <a:latin typeface="標楷體" panose="03000509000000000000" pitchFamily="65" charset="-120"/>
                <a:ea typeface="標楷體" panose="03000509000000000000" pitchFamily="65" charset="-120"/>
                <a:cs typeface="Times New Roman" panose="02020603050405020304" pitchFamily="18" charset="0"/>
              </a:rPr>
              <a:t>「防衛兼顧的用路行為—不作事故的製造者，也不成為無辜的事故受害者」。</a:t>
            </a:r>
            <a:endParaRPr lang="zh-TW" altLang="en-US" sz="1400" dirty="0">
              <a:latin typeface="標楷體" panose="03000509000000000000" pitchFamily="65" charset="-120"/>
              <a:ea typeface="標楷體" panose="03000509000000000000" pitchFamily="65" charset="-120"/>
            </a:endParaRPr>
          </a:p>
        </p:txBody>
      </p:sp>
      <p:sp>
        <p:nvSpPr>
          <p:cNvPr id="25" name="文字方塊 24">
            <a:extLst>
              <a:ext uri="{FF2B5EF4-FFF2-40B4-BE49-F238E27FC236}">
                <a16:creationId xmlns:a16="http://schemas.microsoft.com/office/drawing/2014/main" id="{F43B446E-AD81-44BA-A9C9-54DB154E9BCB}"/>
              </a:ext>
            </a:extLst>
          </p:cNvPr>
          <p:cNvSpPr txBox="1"/>
          <p:nvPr/>
        </p:nvSpPr>
        <p:spPr>
          <a:xfrm>
            <a:off x="2525767" y="188640"/>
            <a:ext cx="4134465" cy="769441"/>
          </a:xfrm>
          <a:prstGeom prst="rect">
            <a:avLst/>
          </a:prstGeom>
          <a:blipFill>
            <a:blip r:embed="rId10"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sp>
        <p:nvSpPr>
          <p:cNvPr id="26" name="Text Box 4">
            <a:extLst>
              <a:ext uri="{FF2B5EF4-FFF2-40B4-BE49-F238E27FC236}">
                <a16:creationId xmlns:a16="http://schemas.microsoft.com/office/drawing/2014/main" id="{87825F7C-E77E-4B18-BD73-E7DF14C96B75}"/>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23</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11565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2-3</a:t>
            </a:r>
            <a:r>
              <a:rPr lang="zh-TW" altLang="en-US" sz="2400" b="1" kern="100" dirty="0">
                <a:latin typeface="標楷體" panose="03000509000000000000" pitchFamily="65" charset="-120"/>
                <a:ea typeface="標楷體" panose="03000509000000000000" pitchFamily="65" charset="-120"/>
                <a:cs typeface="Times New Roman"/>
              </a:rPr>
              <a:t>東港高中調查周邊道路危險需求改善及「校外交通環境進行情境教學」：</a:t>
            </a:r>
            <a:endParaRPr lang="en-US" altLang="zh-TW" sz="2400" b="1" kern="100" dirty="0">
              <a:latin typeface="標楷體" panose="03000509000000000000" pitchFamily="65" charset="-120"/>
              <a:ea typeface="標楷體" panose="03000509000000000000" pitchFamily="65" charset="-120"/>
              <a:cs typeface="Times New Roman"/>
            </a:endParaRPr>
          </a:p>
        </p:txBody>
      </p:sp>
      <p:pic>
        <p:nvPicPr>
          <p:cNvPr id="31" name="圖片 30">
            <a:extLst>
              <a:ext uri="{FF2B5EF4-FFF2-40B4-BE49-F238E27FC236}">
                <a16:creationId xmlns:a16="http://schemas.microsoft.com/office/drawing/2014/main" id="{C26BC949-1758-43DF-835A-93033CE5C8FC}"/>
              </a:ext>
            </a:extLst>
          </p:cNvPr>
          <p:cNvPicPr/>
          <p:nvPr/>
        </p:nvPicPr>
        <p:blipFill rotWithShape="1">
          <a:blip r:embed="rId3" cstate="print">
            <a:extLst>
              <a:ext uri="{28A0092B-C50C-407E-A947-70E740481C1C}">
                <a14:useLocalDpi xmlns:a14="http://schemas.microsoft.com/office/drawing/2010/main" val="0"/>
              </a:ext>
            </a:extLst>
          </a:blip>
          <a:srcRect l="7885" t="5162" r="6238" b="12006"/>
          <a:stretch/>
        </p:blipFill>
        <p:spPr bwMode="auto">
          <a:xfrm>
            <a:off x="197907" y="2132856"/>
            <a:ext cx="2645902" cy="2551911"/>
          </a:xfrm>
          <a:prstGeom prst="rect">
            <a:avLst/>
          </a:prstGeom>
          <a:noFill/>
          <a:ln>
            <a:noFill/>
          </a:ln>
          <a:extLst>
            <a:ext uri="{53640926-AAD7-44D8-BBD7-CCE9431645EC}">
              <a14:shadowObscured xmlns:a14="http://schemas.microsoft.com/office/drawing/2010/main"/>
            </a:ext>
          </a:extLst>
        </p:spPr>
      </p:pic>
      <p:pic>
        <p:nvPicPr>
          <p:cNvPr id="33" name="圖片 32">
            <a:extLst>
              <a:ext uri="{FF2B5EF4-FFF2-40B4-BE49-F238E27FC236}">
                <a16:creationId xmlns:a16="http://schemas.microsoft.com/office/drawing/2014/main" id="{A3B6E6C1-7672-4533-AF40-B41A9019F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6" t="7066" r="3290" b="18185"/>
          <a:stretch/>
        </p:blipFill>
        <p:spPr>
          <a:xfrm>
            <a:off x="2843809" y="2132856"/>
            <a:ext cx="6048672" cy="3444304"/>
          </a:xfrm>
          <a:prstGeom prst="rect">
            <a:avLst/>
          </a:prstGeom>
        </p:spPr>
      </p:pic>
      <p:sp>
        <p:nvSpPr>
          <p:cNvPr id="36" name="文字方塊 35">
            <a:extLst>
              <a:ext uri="{FF2B5EF4-FFF2-40B4-BE49-F238E27FC236}">
                <a16:creationId xmlns:a16="http://schemas.microsoft.com/office/drawing/2014/main" id="{CC413CC8-CC0E-4410-B436-5994BE14AA85}"/>
              </a:ext>
            </a:extLst>
          </p:cNvPr>
          <p:cNvSpPr txBox="1"/>
          <p:nvPr/>
        </p:nvSpPr>
        <p:spPr>
          <a:xfrm>
            <a:off x="2525767" y="188640"/>
            <a:ext cx="4134465" cy="769441"/>
          </a:xfrm>
          <a:prstGeom prst="rect">
            <a:avLst/>
          </a:prstGeom>
          <a:blipFill>
            <a:blip r:embed="rId5"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sp>
        <p:nvSpPr>
          <p:cNvPr id="37" name="Text Box 4">
            <a:extLst>
              <a:ext uri="{FF2B5EF4-FFF2-40B4-BE49-F238E27FC236}">
                <a16:creationId xmlns:a16="http://schemas.microsoft.com/office/drawing/2014/main" id="{52819DE6-FB03-4CB0-879B-848840D2A2E2}"/>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24</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752613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2-3</a:t>
            </a:r>
            <a:r>
              <a:rPr lang="zh-TW" altLang="en-US" sz="2400" b="1" kern="100" dirty="0">
                <a:latin typeface="標楷體" panose="03000509000000000000" pitchFamily="65" charset="-120"/>
                <a:ea typeface="標楷體" panose="03000509000000000000" pitchFamily="65" charset="-120"/>
                <a:cs typeface="Times New Roman"/>
              </a:rPr>
              <a:t>東港高中調查周邊道路危險需求改善及「校外交通環境進行情境教學」：</a:t>
            </a:r>
            <a:endParaRPr lang="en-US" altLang="zh-TW" sz="2400" b="1" kern="100" dirty="0">
              <a:latin typeface="標楷體" panose="03000509000000000000" pitchFamily="65" charset="-120"/>
              <a:ea typeface="標楷體" panose="03000509000000000000" pitchFamily="65" charset="-120"/>
              <a:cs typeface="Times New Roman"/>
            </a:endParaRPr>
          </a:p>
        </p:txBody>
      </p:sp>
      <p:pic>
        <p:nvPicPr>
          <p:cNvPr id="6" name="圖片 5">
            <a:extLst>
              <a:ext uri="{FF2B5EF4-FFF2-40B4-BE49-F238E27FC236}">
                <a16:creationId xmlns:a16="http://schemas.microsoft.com/office/drawing/2014/main" id="{2C45F14B-CB34-4DD6-9606-1E819AED66E2}"/>
              </a:ext>
            </a:extLst>
          </p:cNvPr>
          <p:cNvPicPr/>
          <p:nvPr/>
        </p:nvPicPr>
        <p:blipFill rotWithShape="1">
          <a:blip r:embed="rId3" cstate="print">
            <a:extLst>
              <a:ext uri="{28A0092B-C50C-407E-A947-70E740481C1C}">
                <a14:useLocalDpi xmlns:a14="http://schemas.microsoft.com/office/drawing/2010/main" val="0"/>
              </a:ext>
            </a:extLst>
          </a:blip>
          <a:srcRect l="7885" t="5162" r="6238" b="12006"/>
          <a:stretch/>
        </p:blipFill>
        <p:spPr bwMode="auto">
          <a:xfrm>
            <a:off x="197907" y="2207845"/>
            <a:ext cx="2645902" cy="2551911"/>
          </a:xfrm>
          <a:prstGeom prst="rect">
            <a:avLst/>
          </a:prstGeom>
          <a:noFill/>
          <a:ln>
            <a:noFill/>
          </a:ln>
          <a:extLst>
            <a:ext uri="{53640926-AAD7-44D8-BBD7-CCE9431645EC}">
              <a14:shadowObscured xmlns:a14="http://schemas.microsoft.com/office/drawing/2010/main"/>
            </a:ext>
          </a:extLst>
        </p:spPr>
      </p:pic>
      <p:pic>
        <p:nvPicPr>
          <p:cNvPr id="4" name="圖片 3">
            <a:extLst>
              <a:ext uri="{FF2B5EF4-FFF2-40B4-BE49-F238E27FC236}">
                <a16:creationId xmlns:a16="http://schemas.microsoft.com/office/drawing/2014/main" id="{3AAC76C3-8D46-4472-AB44-094EFE14A8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38" t="6568" r="10625" b="7683"/>
          <a:stretch/>
        </p:blipFill>
        <p:spPr>
          <a:xfrm>
            <a:off x="2699792" y="2183334"/>
            <a:ext cx="6120680" cy="4323784"/>
          </a:xfrm>
          <a:prstGeom prst="rect">
            <a:avLst/>
          </a:prstGeom>
        </p:spPr>
      </p:pic>
      <p:sp>
        <p:nvSpPr>
          <p:cNvPr id="9" name="文字方塊 8">
            <a:extLst>
              <a:ext uri="{FF2B5EF4-FFF2-40B4-BE49-F238E27FC236}">
                <a16:creationId xmlns:a16="http://schemas.microsoft.com/office/drawing/2014/main" id="{947B24C0-4407-4A09-9DAC-36B62786044A}"/>
              </a:ext>
            </a:extLst>
          </p:cNvPr>
          <p:cNvSpPr txBox="1"/>
          <p:nvPr/>
        </p:nvSpPr>
        <p:spPr>
          <a:xfrm>
            <a:off x="2525767" y="188640"/>
            <a:ext cx="4134465" cy="769441"/>
          </a:xfrm>
          <a:prstGeom prst="rect">
            <a:avLst/>
          </a:prstGeom>
          <a:blipFill>
            <a:blip r:embed="rId5"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sp>
        <p:nvSpPr>
          <p:cNvPr id="10" name="Text Box 4">
            <a:extLst>
              <a:ext uri="{FF2B5EF4-FFF2-40B4-BE49-F238E27FC236}">
                <a16:creationId xmlns:a16="http://schemas.microsoft.com/office/drawing/2014/main" id="{227D07D2-491E-4DC0-959D-025AC3AAE76E}"/>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25</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542258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2-3</a:t>
            </a:r>
            <a:r>
              <a:rPr lang="zh-TW" altLang="en-US" sz="2400" b="1" kern="100" dirty="0">
                <a:latin typeface="標楷體" panose="03000509000000000000" pitchFamily="65" charset="-120"/>
                <a:ea typeface="標楷體" panose="03000509000000000000" pitchFamily="65" charset="-120"/>
                <a:cs typeface="Times New Roman"/>
              </a:rPr>
              <a:t>東港高中調查周邊道路危險需求改善及「校外交通環境進行情境教學」：</a:t>
            </a:r>
            <a:endParaRPr lang="en-US" altLang="zh-TW" sz="2400" b="1" kern="100" dirty="0">
              <a:latin typeface="標楷體" panose="03000509000000000000" pitchFamily="65" charset="-120"/>
              <a:ea typeface="標楷體" panose="03000509000000000000" pitchFamily="65" charset="-120"/>
              <a:cs typeface="Times New Roman"/>
            </a:endParaRPr>
          </a:p>
        </p:txBody>
      </p:sp>
      <p:pic>
        <p:nvPicPr>
          <p:cNvPr id="6" name="圖片 5">
            <a:extLst>
              <a:ext uri="{FF2B5EF4-FFF2-40B4-BE49-F238E27FC236}">
                <a16:creationId xmlns:a16="http://schemas.microsoft.com/office/drawing/2014/main" id="{3392BB3D-08B8-452A-B1E9-A8B5713CF3F5}"/>
              </a:ext>
            </a:extLst>
          </p:cNvPr>
          <p:cNvPicPr/>
          <p:nvPr/>
        </p:nvPicPr>
        <p:blipFill rotWithShape="1">
          <a:blip r:embed="rId3" cstate="print">
            <a:extLst>
              <a:ext uri="{28A0092B-C50C-407E-A947-70E740481C1C}">
                <a14:useLocalDpi xmlns:a14="http://schemas.microsoft.com/office/drawing/2010/main" val="0"/>
              </a:ext>
            </a:extLst>
          </a:blip>
          <a:srcRect l="7885" t="5162" r="6238" b="12006"/>
          <a:stretch/>
        </p:blipFill>
        <p:spPr bwMode="auto">
          <a:xfrm>
            <a:off x="197907" y="2207845"/>
            <a:ext cx="2645902" cy="2551911"/>
          </a:xfrm>
          <a:prstGeom prst="rect">
            <a:avLst/>
          </a:prstGeom>
          <a:noFill/>
          <a:ln>
            <a:noFill/>
          </a:ln>
          <a:extLst>
            <a:ext uri="{53640926-AAD7-44D8-BBD7-CCE9431645EC}">
              <a14:shadowObscured xmlns:a14="http://schemas.microsoft.com/office/drawing/2010/main"/>
            </a:ext>
          </a:extLst>
        </p:spPr>
      </p:pic>
      <p:pic>
        <p:nvPicPr>
          <p:cNvPr id="4" name="圖片 3">
            <a:extLst>
              <a:ext uri="{FF2B5EF4-FFF2-40B4-BE49-F238E27FC236}">
                <a16:creationId xmlns:a16="http://schemas.microsoft.com/office/drawing/2014/main" id="{0ACF43F5-6AD4-42B0-934D-7365ECE990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27" t="6713" r="5113" b="33151"/>
          <a:stretch/>
        </p:blipFill>
        <p:spPr>
          <a:xfrm>
            <a:off x="2843809" y="2207845"/>
            <a:ext cx="5891455" cy="2766423"/>
          </a:xfrm>
          <a:prstGeom prst="rect">
            <a:avLst/>
          </a:prstGeom>
        </p:spPr>
      </p:pic>
      <p:sp>
        <p:nvSpPr>
          <p:cNvPr id="9" name="文字方塊 8">
            <a:extLst>
              <a:ext uri="{FF2B5EF4-FFF2-40B4-BE49-F238E27FC236}">
                <a16:creationId xmlns:a16="http://schemas.microsoft.com/office/drawing/2014/main" id="{2697E3FC-A436-4B54-BECF-F3D106F025DE}"/>
              </a:ext>
            </a:extLst>
          </p:cNvPr>
          <p:cNvSpPr txBox="1"/>
          <p:nvPr/>
        </p:nvSpPr>
        <p:spPr>
          <a:xfrm>
            <a:off x="2525767" y="188640"/>
            <a:ext cx="4134465" cy="769441"/>
          </a:xfrm>
          <a:prstGeom prst="rect">
            <a:avLst/>
          </a:prstGeom>
          <a:blipFill>
            <a:blip r:embed="rId5"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參</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、教學與輔導</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sp>
        <p:nvSpPr>
          <p:cNvPr id="10" name="Text Box 4">
            <a:extLst>
              <a:ext uri="{FF2B5EF4-FFF2-40B4-BE49-F238E27FC236}">
                <a16:creationId xmlns:a16="http://schemas.microsoft.com/office/drawing/2014/main" id="{D19E4CBE-F456-4FE7-B7C2-7D8BAD4F2998}"/>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26</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1942995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1200329"/>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3-1</a:t>
            </a:r>
            <a:r>
              <a:rPr lang="zh-TW" altLang="en-US" sz="2400" b="1" kern="100" dirty="0">
                <a:latin typeface="標楷體" panose="03000509000000000000" pitchFamily="65" charset="-120"/>
                <a:ea typeface="標楷體" panose="03000509000000000000" pitchFamily="65" charset="-120"/>
                <a:cs typeface="Times New Roman"/>
              </a:rPr>
              <a:t>依據校內外人車動線規劃完善、校內車輛</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停放管理</a:t>
            </a:r>
            <a:r>
              <a:rPr lang="zh-TW" altLang="en-US" sz="2400" b="1" kern="100" dirty="0">
                <a:latin typeface="標楷體" panose="03000509000000000000" pitchFamily="65" charset="-120"/>
                <a:ea typeface="標楷體" panose="03000509000000000000" pitchFamily="65" charset="-120"/>
                <a:cs typeface="Times New Roman"/>
              </a:rPr>
              <a:t>良好。</a:t>
            </a:r>
            <a:r>
              <a:rPr lang="en-US" altLang="zh-TW" sz="2400" b="1" kern="100" dirty="0">
                <a:latin typeface="標楷體" panose="03000509000000000000" pitchFamily="65" charset="-120"/>
                <a:ea typeface="標楷體" panose="03000509000000000000" pitchFamily="65" charset="-120"/>
                <a:cs typeface="Times New Roman"/>
              </a:rPr>
              <a:t>(8%)</a:t>
            </a:r>
          </a:p>
          <a:p>
            <a:pPr lvl="0">
              <a:spcBef>
                <a:spcPct val="0"/>
              </a:spcBef>
            </a:pP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pic>
        <p:nvPicPr>
          <p:cNvPr id="8" name="圖片 7">
            <a:extLst>
              <a:ext uri="{FF2B5EF4-FFF2-40B4-BE49-F238E27FC236}">
                <a16:creationId xmlns:a16="http://schemas.microsoft.com/office/drawing/2014/main" id="{94D2FF94-0630-49D2-A226-C3A5B6286D9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36297" y="4604936"/>
            <a:ext cx="1440160" cy="1962324"/>
          </a:xfrm>
          <a:prstGeom prst="rect">
            <a:avLst/>
          </a:prstGeom>
          <a:noFill/>
        </p:spPr>
      </p:pic>
      <p:pic>
        <p:nvPicPr>
          <p:cNvPr id="10" name="圖片 9">
            <a:extLst>
              <a:ext uri="{FF2B5EF4-FFF2-40B4-BE49-F238E27FC236}">
                <a16:creationId xmlns:a16="http://schemas.microsoft.com/office/drawing/2014/main" id="{D6CF5B65-6CEA-48C2-A8F6-F261F5968F0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308304" y="1942797"/>
            <a:ext cx="1359977" cy="2191212"/>
          </a:xfrm>
          <a:prstGeom prst="rect">
            <a:avLst/>
          </a:prstGeom>
          <a:noFill/>
        </p:spPr>
      </p:pic>
      <p:pic>
        <p:nvPicPr>
          <p:cNvPr id="12" name="圖片 11">
            <a:extLst>
              <a:ext uri="{FF2B5EF4-FFF2-40B4-BE49-F238E27FC236}">
                <a16:creationId xmlns:a16="http://schemas.microsoft.com/office/drawing/2014/main" id="{07D493A6-4B00-4B1C-B6FA-42812FC5891E}"/>
              </a:ext>
            </a:extLst>
          </p:cNvPr>
          <p:cNvPicPr/>
          <p:nvPr/>
        </p:nvPicPr>
        <p:blipFill>
          <a:blip r:embed="rId6" cstate="print">
            <a:extLst>
              <a:ext uri="{28A0092B-C50C-407E-A947-70E740481C1C}">
                <a14:useLocalDpi xmlns:a14="http://schemas.microsoft.com/office/drawing/2010/main" val="0"/>
              </a:ext>
            </a:extLst>
          </a:blip>
          <a:srcRect l="22154"/>
          <a:stretch>
            <a:fillRect/>
          </a:stretch>
        </p:blipFill>
        <p:spPr bwMode="auto">
          <a:xfrm>
            <a:off x="4261824" y="4604936"/>
            <a:ext cx="3046480" cy="1962324"/>
          </a:xfrm>
          <a:prstGeom prst="rect">
            <a:avLst/>
          </a:prstGeom>
          <a:noFill/>
          <a:ln>
            <a:noFill/>
          </a:ln>
        </p:spPr>
      </p:pic>
      <p:pic>
        <p:nvPicPr>
          <p:cNvPr id="14" name="圖片 13">
            <a:extLst>
              <a:ext uri="{FF2B5EF4-FFF2-40B4-BE49-F238E27FC236}">
                <a16:creationId xmlns:a16="http://schemas.microsoft.com/office/drawing/2014/main" id="{A217FD87-95EB-4AB6-8754-67274F994BBB}"/>
              </a:ext>
            </a:extLst>
          </p:cNvPr>
          <p:cNvPicPr/>
          <p:nvPr/>
        </p:nvPicPr>
        <p:blipFill>
          <a:blip r:embed="rId7">
            <a:extLst>
              <a:ext uri="{28A0092B-C50C-407E-A947-70E740481C1C}">
                <a14:useLocalDpi xmlns:a14="http://schemas.microsoft.com/office/drawing/2010/main" val="0"/>
              </a:ext>
            </a:extLst>
          </a:blip>
          <a:srcRect r="21207" b="21991"/>
          <a:stretch>
            <a:fillRect/>
          </a:stretch>
        </p:blipFill>
        <p:spPr bwMode="auto">
          <a:xfrm>
            <a:off x="571852" y="1919426"/>
            <a:ext cx="3672407" cy="2250374"/>
          </a:xfrm>
          <a:prstGeom prst="rect">
            <a:avLst/>
          </a:prstGeom>
          <a:noFill/>
        </p:spPr>
      </p:pic>
      <p:pic>
        <p:nvPicPr>
          <p:cNvPr id="17" name="圖片 16">
            <a:extLst>
              <a:ext uri="{FF2B5EF4-FFF2-40B4-BE49-F238E27FC236}">
                <a16:creationId xmlns:a16="http://schemas.microsoft.com/office/drawing/2014/main" id="{367D0FAC-2CD7-4B68-90BC-C6DC5AEF162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586961" y="1979256"/>
            <a:ext cx="1774935" cy="2149494"/>
          </a:xfrm>
          <a:prstGeom prst="rect">
            <a:avLst/>
          </a:prstGeom>
          <a:noFill/>
        </p:spPr>
      </p:pic>
      <p:pic>
        <p:nvPicPr>
          <p:cNvPr id="13" name="圖片 12">
            <a:extLst>
              <a:ext uri="{FF2B5EF4-FFF2-40B4-BE49-F238E27FC236}">
                <a16:creationId xmlns:a16="http://schemas.microsoft.com/office/drawing/2014/main" id="{C1D4D81D-EA67-4006-8066-7768E9755A7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318210" y="1967147"/>
            <a:ext cx="1700680" cy="2191212"/>
          </a:xfrm>
          <a:prstGeom prst="rect">
            <a:avLst/>
          </a:prstGeom>
          <a:noFill/>
        </p:spPr>
      </p:pic>
      <p:sp>
        <p:nvSpPr>
          <p:cNvPr id="15" name="文字方塊 26">
            <a:extLst>
              <a:ext uri="{FF2B5EF4-FFF2-40B4-BE49-F238E27FC236}">
                <a16:creationId xmlns:a16="http://schemas.microsoft.com/office/drawing/2014/main" id="{4EC73DF4-1691-4991-89CE-D67F3C57557A}"/>
              </a:ext>
            </a:extLst>
          </p:cNvPr>
          <p:cNvSpPr txBox="1">
            <a:spLocks noChangeArrowheads="1"/>
          </p:cNvSpPr>
          <p:nvPr/>
        </p:nvSpPr>
        <p:spPr bwMode="auto">
          <a:xfrm>
            <a:off x="980738" y="2012644"/>
            <a:ext cx="544830" cy="1920412"/>
          </a:xfrm>
          <a:prstGeom prst="rect">
            <a:avLst/>
          </a:prstGeom>
          <a:solidFill>
            <a:srgbClr val="FFFFFF"/>
          </a:solidFill>
          <a:ln w="31750">
            <a:solidFill>
              <a:srgbClr val="C0504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eaVert" wrap="square" lIns="91440" tIns="45720" rIns="91440" bIns="45720" anchor="t" anchorCtr="0" upright="1">
            <a:noAutofit/>
          </a:bodyPr>
          <a:lstStyle/>
          <a:p>
            <a:r>
              <a:rPr lang="zh-TW"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通往活動中心動線</a:t>
            </a:r>
            <a:endParaRPr lang="zh-TW" kern="10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3" name="Rectangle 2">
            <a:extLst>
              <a:ext uri="{FF2B5EF4-FFF2-40B4-BE49-F238E27FC236}">
                <a16:creationId xmlns:a16="http://schemas.microsoft.com/office/drawing/2014/main" id="{317A5932-5865-4CC9-BF07-47276B58DE44}"/>
              </a:ext>
            </a:extLst>
          </p:cNvPr>
          <p:cNvSpPr>
            <a:spLocks noChangeArrowheads="1"/>
          </p:cNvSpPr>
          <p:nvPr/>
        </p:nvSpPr>
        <p:spPr bwMode="auto">
          <a:xfrm>
            <a:off x="401455" y="1309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5" name="物件 4">
            <a:extLst>
              <a:ext uri="{FF2B5EF4-FFF2-40B4-BE49-F238E27FC236}">
                <a16:creationId xmlns:a16="http://schemas.microsoft.com/office/drawing/2014/main" id="{265752AC-2766-4264-B97A-E90808FA6334}"/>
              </a:ext>
            </a:extLst>
          </p:cNvPr>
          <p:cNvGraphicFramePr>
            <a:graphicFrameLocks noChangeAspect="1"/>
          </p:cNvGraphicFramePr>
          <p:nvPr>
            <p:extLst>
              <p:ext uri="{D42A27DB-BD31-4B8C-83A1-F6EECF244321}">
                <p14:modId xmlns:p14="http://schemas.microsoft.com/office/powerpoint/2010/main" val="2845052884"/>
              </p:ext>
            </p:extLst>
          </p:nvPr>
        </p:nvGraphicFramePr>
        <p:xfrm>
          <a:off x="548328" y="4169801"/>
          <a:ext cx="3672408" cy="2397459"/>
        </p:xfrm>
        <a:graphic>
          <a:graphicData uri="http://schemas.openxmlformats.org/presentationml/2006/ole">
            <mc:AlternateContent xmlns:mc="http://schemas.openxmlformats.org/markup-compatibility/2006">
              <mc:Choice xmlns:v="urn:schemas-microsoft-com:vml" Requires="v">
                <p:oleObj r:id="rId10" imgW="8763760" imgH="5860288" progId="PBrush">
                  <p:embed/>
                </p:oleObj>
              </mc:Choice>
              <mc:Fallback>
                <p:oleObj r:id="rId10" imgW="8763760" imgH="5860288" progId="PBrush">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328" y="4169801"/>
                        <a:ext cx="3672408" cy="2397459"/>
                      </a:xfrm>
                      <a:prstGeom prst="rect">
                        <a:avLst/>
                      </a:prstGeom>
                      <a:noFill/>
                    </p:spPr>
                  </p:pic>
                </p:oleObj>
              </mc:Fallback>
            </mc:AlternateContent>
          </a:graphicData>
        </a:graphic>
      </p:graphicFrame>
      <p:sp>
        <p:nvSpPr>
          <p:cNvPr id="16" name="文字方塊 32">
            <a:extLst>
              <a:ext uri="{FF2B5EF4-FFF2-40B4-BE49-F238E27FC236}">
                <a16:creationId xmlns:a16="http://schemas.microsoft.com/office/drawing/2014/main" id="{96D12008-56D8-48DF-AF66-125516903473}"/>
              </a:ext>
            </a:extLst>
          </p:cNvPr>
          <p:cNvSpPr txBox="1">
            <a:spLocks noChangeArrowheads="1"/>
          </p:cNvSpPr>
          <p:nvPr/>
        </p:nvSpPr>
        <p:spPr bwMode="auto">
          <a:xfrm>
            <a:off x="827584" y="4408325"/>
            <a:ext cx="594360" cy="1920412"/>
          </a:xfrm>
          <a:prstGeom prst="rect">
            <a:avLst/>
          </a:prstGeom>
          <a:solidFill>
            <a:srgbClr val="FFFFFF"/>
          </a:solidFill>
          <a:ln w="31750">
            <a:solidFill>
              <a:srgbClr val="C0504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eaVert" wrap="square" lIns="91440" tIns="45720" rIns="91440" bIns="45720" anchor="t" anchorCtr="0" upright="1">
            <a:noAutofit/>
          </a:bodyPr>
          <a:lstStyle/>
          <a:p>
            <a:r>
              <a:rPr lang="zh-TW" sz="1600" b="1" kern="10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機車停車棚行進動線</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18" name="Text Box 4">
            <a:extLst>
              <a:ext uri="{FF2B5EF4-FFF2-40B4-BE49-F238E27FC236}">
                <a16:creationId xmlns:a16="http://schemas.microsoft.com/office/drawing/2014/main" id="{68610FFF-7BFD-4E56-B9F8-4B60B791D815}"/>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5">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5">
                      <a:satMod val="175000"/>
                      <a:alpha val="40000"/>
                    </a:schemeClr>
                  </a:glow>
                </a:effectLst>
                <a:latin typeface="標楷體" panose="03000509000000000000" pitchFamily="65" charset="-120"/>
                <a:ea typeface="標楷體" panose="03000509000000000000" pitchFamily="65" charset="-120"/>
              </a:rPr>
              <a:t>27</a:t>
            </a:r>
            <a:r>
              <a:rPr lang="zh-TW" altLang="en-US" sz="1400" b="1" dirty="0">
                <a:solidFill>
                  <a:schemeClr val="bg1"/>
                </a:solidFill>
                <a:effectLst>
                  <a:glow rad="228600">
                    <a:schemeClr val="accent5">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5">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5">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49252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1200329"/>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3-1</a:t>
            </a:r>
            <a:r>
              <a:rPr lang="zh-TW" altLang="en-US" sz="2400" b="1" kern="100" dirty="0">
                <a:latin typeface="標楷體" panose="03000509000000000000" pitchFamily="65" charset="-120"/>
                <a:ea typeface="標楷體" panose="03000509000000000000" pitchFamily="65" charset="-120"/>
                <a:cs typeface="Times New Roman"/>
              </a:rPr>
              <a:t>每日列行巡視勸導誤停車輛避免影響校內師生活動空間</a:t>
            </a:r>
            <a:endParaRPr lang="en-US" altLang="zh-TW" sz="2400" b="1" kern="100" dirty="0">
              <a:latin typeface="標楷體" panose="03000509000000000000" pitchFamily="65" charset="-120"/>
              <a:ea typeface="標楷體" panose="03000509000000000000" pitchFamily="65" charset="-120"/>
              <a:cs typeface="Times New Roman"/>
            </a:endParaRPr>
          </a:p>
          <a:p>
            <a:pPr lvl="0">
              <a:spcBef>
                <a:spcPct val="0"/>
              </a:spcBef>
            </a:pP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sp>
        <p:nvSpPr>
          <p:cNvPr id="3" name="Rectangle 2">
            <a:extLst>
              <a:ext uri="{FF2B5EF4-FFF2-40B4-BE49-F238E27FC236}">
                <a16:creationId xmlns:a16="http://schemas.microsoft.com/office/drawing/2014/main" id="{317A5932-5865-4CC9-BF07-47276B58DE44}"/>
              </a:ext>
            </a:extLst>
          </p:cNvPr>
          <p:cNvSpPr>
            <a:spLocks noChangeArrowheads="1"/>
          </p:cNvSpPr>
          <p:nvPr/>
        </p:nvSpPr>
        <p:spPr bwMode="auto">
          <a:xfrm>
            <a:off x="401455" y="1309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8" name="圖片 17">
            <a:extLst>
              <a:ext uri="{FF2B5EF4-FFF2-40B4-BE49-F238E27FC236}">
                <a16:creationId xmlns:a16="http://schemas.microsoft.com/office/drawing/2014/main" id="{3F4FF617-C348-4807-8A3A-6F583AD6424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204" y="1809206"/>
            <a:ext cx="3855784" cy="2520277"/>
          </a:xfrm>
          <a:prstGeom prst="rect">
            <a:avLst/>
          </a:prstGeom>
          <a:noFill/>
          <a:ln>
            <a:noFill/>
          </a:ln>
        </p:spPr>
      </p:pic>
      <p:sp>
        <p:nvSpPr>
          <p:cNvPr id="19" name="雲朵形 18">
            <a:extLst>
              <a:ext uri="{FF2B5EF4-FFF2-40B4-BE49-F238E27FC236}">
                <a16:creationId xmlns:a16="http://schemas.microsoft.com/office/drawing/2014/main" id="{512DA172-E560-424F-B63D-E434FF82C638}"/>
              </a:ext>
            </a:extLst>
          </p:cNvPr>
          <p:cNvSpPr>
            <a:spLocks/>
          </p:cNvSpPr>
          <p:nvPr/>
        </p:nvSpPr>
        <p:spPr>
          <a:xfrm>
            <a:off x="1122363" y="3166473"/>
            <a:ext cx="1295400" cy="922020"/>
          </a:xfrm>
          <a:prstGeom prst="cloud">
            <a:avLst/>
          </a:prstGeom>
          <a:solidFill>
            <a:srgbClr val="5B9BD5">
              <a:lumMod val="20000"/>
              <a:lumOff val="8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u="none" strike="noStrike" kern="10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p>
            <a:pPr algn="ctr"/>
            <a:r>
              <a:rPr lang="zh-TW" sz="1400" b="1" u="sng" kern="10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這兩台</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p>
            <a:pPr algn="ctr"/>
            <a:r>
              <a:rPr lang="zh-TW" sz="1400" b="1" u="sng" kern="10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誰的</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0" name="橢圓 19">
            <a:extLst>
              <a:ext uri="{FF2B5EF4-FFF2-40B4-BE49-F238E27FC236}">
                <a16:creationId xmlns:a16="http://schemas.microsoft.com/office/drawing/2014/main" id="{3E766816-5C04-413E-A361-A2088369C811}"/>
              </a:ext>
            </a:extLst>
          </p:cNvPr>
          <p:cNvSpPr>
            <a:spLocks/>
          </p:cNvSpPr>
          <p:nvPr/>
        </p:nvSpPr>
        <p:spPr>
          <a:xfrm>
            <a:off x="591416" y="2385424"/>
            <a:ext cx="2408282" cy="1080117"/>
          </a:xfrm>
          <a:prstGeom prst="ellipse">
            <a:avLst/>
          </a:prstGeom>
          <a:no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pic>
        <p:nvPicPr>
          <p:cNvPr id="21" name="圖片 20">
            <a:extLst>
              <a:ext uri="{FF2B5EF4-FFF2-40B4-BE49-F238E27FC236}">
                <a16:creationId xmlns:a16="http://schemas.microsoft.com/office/drawing/2014/main" id="{A9E2E03A-9B29-47DE-863B-9C225A57F1E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1804" y="1821495"/>
            <a:ext cx="3789546" cy="2520276"/>
          </a:xfrm>
          <a:prstGeom prst="rect">
            <a:avLst/>
          </a:prstGeom>
          <a:noFill/>
          <a:ln>
            <a:noFill/>
          </a:ln>
        </p:spPr>
      </p:pic>
      <p:pic>
        <p:nvPicPr>
          <p:cNvPr id="22" name="圖片 21">
            <a:extLst>
              <a:ext uri="{FF2B5EF4-FFF2-40B4-BE49-F238E27FC236}">
                <a16:creationId xmlns:a16="http://schemas.microsoft.com/office/drawing/2014/main" id="{3EE6C1FA-AF09-4E5D-89F2-A62857702878}"/>
              </a:ext>
            </a:extLst>
          </p:cNvPr>
          <p:cNvPicPr/>
          <p:nvPr/>
        </p:nvPicPr>
        <p:blipFill>
          <a:blip r:embed="rId6" cstate="print">
            <a:extLst>
              <a:ext uri="{28A0092B-C50C-407E-A947-70E740481C1C}">
                <a14:useLocalDpi xmlns:a14="http://schemas.microsoft.com/office/drawing/2010/main" val="0"/>
              </a:ext>
            </a:extLst>
          </a:blip>
          <a:srcRect l="6888" r="24985"/>
          <a:stretch>
            <a:fillRect/>
          </a:stretch>
        </p:blipFill>
        <p:spPr bwMode="auto">
          <a:xfrm>
            <a:off x="395031" y="4341771"/>
            <a:ext cx="1253737" cy="1463493"/>
          </a:xfrm>
          <a:prstGeom prst="rect">
            <a:avLst/>
          </a:prstGeom>
          <a:noFill/>
          <a:ln>
            <a:noFill/>
          </a:ln>
        </p:spPr>
      </p:pic>
      <p:pic>
        <p:nvPicPr>
          <p:cNvPr id="23" name="圖片 22">
            <a:extLst>
              <a:ext uri="{FF2B5EF4-FFF2-40B4-BE49-F238E27FC236}">
                <a16:creationId xmlns:a16="http://schemas.microsoft.com/office/drawing/2014/main" id="{D81854A1-1FF2-4324-9D1F-930749D5F0D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6426" y="4329483"/>
            <a:ext cx="2472295" cy="1514502"/>
          </a:xfrm>
          <a:prstGeom prst="rect">
            <a:avLst/>
          </a:prstGeom>
          <a:noFill/>
          <a:ln>
            <a:noFill/>
          </a:ln>
        </p:spPr>
      </p:pic>
      <p:pic>
        <p:nvPicPr>
          <p:cNvPr id="24" name="圖片 23">
            <a:extLst>
              <a:ext uri="{FF2B5EF4-FFF2-40B4-BE49-F238E27FC236}">
                <a16:creationId xmlns:a16="http://schemas.microsoft.com/office/drawing/2014/main" id="{A22E1240-B8A7-4398-A222-CFD6CF054675}"/>
              </a:ext>
            </a:extLst>
          </p:cNvPr>
          <p:cNvPicPr/>
          <p:nvPr/>
        </p:nvPicPr>
        <p:blipFill>
          <a:blip r:embed="rId8">
            <a:extLst>
              <a:ext uri="{28A0092B-C50C-407E-A947-70E740481C1C}">
                <a14:useLocalDpi xmlns:a14="http://schemas.microsoft.com/office/drawing/2010/main" val="0"/>
              </a:ext>
            </a:extLst>
          </a:blip>
          <a:srcRect l="24741" t="20976" r="11942" b="17317"/>
          <a:stretch>
            <a:fillRect/>
          </a:stretch>
        </p:blipFill>
        <p:spPr bwMode="auto">
          <a:xfrm>
            <a:off x="6796179" y="4296905"/>
            <a:ext cx="1250850" cy="1553224"/>
          </a:xfrm>
          <a:prstGeom prst="rect">
            <a:avLst/>
          </a:prstGeom>
          <a:noFill/>
        </p:spPr>
      </p:pic>
      <p:pic>
        <p:nvPicPr>
          <p:cNvPr id="25" name="圖片 24">
            <a:extLst>
              <a:ext uri="{FF2B5EF4-FFF2-40B4-BE49-F238E27FC236}">
                <a16:creationId xmlns:a16="http://schemas.microsoft.com/office/drawing/2014/main" id="{B21D5C62-B9F1-4599-977B-24A0CE433B9E}"/>
              </a:ext>
            </a:extLst>
          </p:cNvPr>
          <p:cNvPicPr/>
          <p:nvPr/>
        </p:nvPicPr>
        <p:blipFill>
          <a:blip r:embed="rId9" cstate="print">
            <a:extLst>
              <a:ext uri="{28A0092B-C50C-407E-A947-70E740481C1C}">
                <a14:useLocalDpi xmlns:a14="http://schemas.microsoft.com/office/drawing/2010/main" val="0"/>
              </a:ext>
            </a:extLst>
          </a:blip>
          <a:srcRect t="21844"/>
          <a:stretch>
            <a:fillRect/>
          </a:stretch>
        </p:blipFill>
        <p:spPr bwMode="auto">
          <a:xfrm>
            <a:off x="4153042" y="4304467"/>
            <a:ext cx="2643136" cy="1574365"/>
          </a:xfrm>
          <a:prstGeom prst="rect">
            <a:avLst/>
          </a:prstGeom>
          <a:noFill/>
          <a:ln>
            <a:noFill/>
          </a:ln>
        </p:spPr>
      </p:pic>
      <p:pic>
        <p:nvPicPr>
          <p:cNvPr id="26" name="圖片 25">
            <a:extLst>
              <a:ext uri="{FF2B5EF4-FFF2-40B4-BE49-F238E27FC236}">
                <a16:creationId xmlns:a16="http://schemas.microsoft.com/office/drawing/2014/main" id="{C4EA04C4-B5A3-4B34-B850-3F439FB6BD2A}"/>
              </a:ext>
            </a:extLst>
          </p:cNvPr>
          <p:cNvPicPr/>
          <p:nvPr/>
        </p:nvPicPr>
        <p:blipFill>
          <a:blip r:embed="rId10" cstate="print">
            <a:extLst>
              <a:ext uri="{28A0092B-C50C-407E-A947-70E740481C1C}">
                <a14:useLocalDpi xmlns:a14="http://schemas.microsoft.com/office/drawing/2010/main" val="0"/>
              </a:ext>
            </a:extLst>
          </a:blip>
          <a:srcRect t="25169" r="17033" b="18849"/>
          <a:stretch>
            <a:fillRect/>
          </a:stretch>
        </p:blipFill>
        <p:spPr bwMode="auto">
          <a:xfrm>
            <a:off x="364168" y="5661248"/>
            <a:ext cx="2053595" cy="1157738"/>
          </a:xfrm>
          <a:prstGeom prst="rect">
            <a:avLst/>
          </a:prstGeom>
          <a:noFill/>
          <a:ln>
            <a:noFill/>
          </a:ln>
        </p:spPr>
      </p:pic>
      <p:pic>
        <p:nvPicPr>
          <p:cNvPr id="27" name="圖片 26">
            <a:extLst>
              <a:ext uri="{FF2B5EF4-FFF2-40B4-BE49-F238E27FC236}">
                <a16:creationId xmlns:a16="http://schemas.microsoft.com/office/drawing/2014/main" id="{B7BF7F57-1D90-4EC6-85B1-60C37274ED6A}"/>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73934" y="5639952"/>
            <a:ext cx="1053942" cy="1200329"/>
          </a:xfrm>
          <a:prstGeom prst="rect">
            <a:avLst/>
          </a:prstGeom>
          <a:noFill/>
        </p:spPr>
      </p:pic>
      <p:pic>
        <p:nvPicPr>
          <p:cNvPr id="28" name="圖片 27">
            <a:extLst>
              <a:ext uri="{FF2B5EF4-FFF2-40B4-BE49-F238E27FC236}">
                <a16:creationId xmlns:a16="http://schemas.microsoft.com/office/drawing/2014/main" id="{EE86F013-3ADE-49A9-BC5B-ECD91531B34D}"/>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3396293" y="5630593"/>
            <a:ext cx="1391732" cy="1200330"/>
          </a:xfrm>
          <a:prstGeom prst="rect">
            <a:avLst/>
          </a:prstGeom>
          <a:noFill/>
        </p:spPr>
      </p:pic>
      <p:pic>
        <p:nvPicPr>
          <p:cNvPr id="29" name="圖片 28">
            <a:extLst>
              <a:ext uri="{FF2B5EF4-FFF2-40B4-BE49-F238E27FC236}">
                <a16:creationId xmlns:a16="http://schemas.microsoft.com/office/drawing/2014/main" id="{D4D273DC-280D-4EB4-9752-4BEC66E02264}"/>
              </a:ext>
            </a:extLst>
          </p:cNvPr>
          <p:cNvPicPr/>
          <p:nvPr/>
        </p:nvPicPr>
        <p:blipFill>
          <a:blip r:embed="rId13" cstate="print">
            <a:extLst>
              <a:ext uri="{28A0092B-C50C-407E-A947-70E740481C1C}">
                <a14:useLocalDpi xmlns:a14="http://schemas.microsoft.com/office/drawing/2010/main" val="0"/>
              </a:ext>
            </a:extLst>
          </a:blip>
          <a:srcRect t="8670" b="39215"/>
          <a:stretch>
            <a:fillRect/>
          </a:stretch>
        </p:blipFill>
        <p:spPr bwMode="auto">
          <a:xfrm>
            <a:off x="4788024" y="5639952"/>
            <a:ext cx="3612881" cy="1179034"/>
          </a:xfrm>
          <a:prstGeom prst="rect">
            <a:avLst/>
          </a:prstGeom>
          <a:noFill/>
          <a:ln>
            <a:noFill/>
          </a:ln>
        </p:spPr>
      </p:pic>
      <p:sp>
        <p:nvSpPr>
          <p:cNvPr id="30" name="文字方塊 29">
            <a:extLst>
              <a:ext uri="{FF2B5EF4-FFF2-40B4-BE49-F238E27FC236}">
                <a16:creationId xmlns:a16="http://schemas.microsoft.com/office/drawing/2014/main" id="{68EC5A4E-F36E-4620-A576-1EAD1AA1A20B}"/>
              </a:ext>
            </a:extLst>
          </p:cNvPr>
          <p:cNvSpPr txBox="1"/>
          <p:nvPr/>
        </p:nvSpPr>
        <p:spPr>
          <a:xfrm>
            <a:off x="4845842" y="5560075"/>
            <a:ext cx="3555063" cy="523220"/>
          </a:xfrm>
          <a:prstGeom prst="rect">
            <a:avLst/>
          </a:prstGeom>
          <a:solidFill>
            <a:schemeClr val="bg1"/>
          </a:solidFill>
        </p:spPr>
        <p:txBody>
          <a:bodyPr wrap="square">
            <a:spAutoFit/>
          </a:bodyPr>
          <a:lstStyle/>
          <a:p>
            <a:r>
              <a:rPr lang="zh-TW" altLang="zh-TW" sz="1400" dirty="0">
                <a:effectLst/>
                <a:ea typeface="標楷體" panose="03000509000000000000" pitchFamily="65" charset="-120"/>
                <a:cs typeface="Times New Roman" panose="02020603050405020304" pitchFamily="18" charset="0"/>
              </a:rPr>
              <a:t>配合重要活動如親師會，均設置交服隊管制人車分道及動線引導</a:t>
            </a:r>
            <a:endParaRPr lang="zh-TW" altLang="en-US" sz="1400" dirty="0"/>
          </a:p>
        </p:txBody>
      </p:sp>
      <p:sp>
        <p:nvSpPr>
          <p:cNvPr id="32" name="Text Box 4">
            <a:extLst>
              <a:ext uri="{FF2B5EF4-FFF2-40B4-BE49-F238E27FC236}">
                <a16:creationId xmlns:a16="http://schemas.microsoft.com/office/drawing/2014/main" id="{34D225A8-754F-428E-AA1D-48A1971343F4}"/>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latin typeface="標楷體" panose="03000509000000000000" pitchFamily="65" charset="-120"/>
                <a:ea typeface="標楷體" panose="03000509000000000000" pitchFamily="65" charset="-120"/>
              </a:rPr>
              <a:t>第</a:t>
            </a:r>
            <a:r>
              <a:rPr lang="en-US" altLang="zh-TW" sz="1400" b="1" dirty="0">
                <a:solidFill>
                  <a:schemeClr val="bg1"/>
                </a:solidFill>
                <a:latin typeface="標楷體" panose="03000509000000000000" pitchFamily="65" charset="-120"/>
                <a:ea typeface="標楷體" panose="03000509000000000000" pitchFamily="65" charset="-120"/>
              </a:rPr>
              <a:t>28</a:t>
            </a:r>
            <a:r>
              <a:rPr lang="zh-TW" altLang="en-US" sz="1400" b="1" dirty="0">
                <a:solidFill>
                  <a:schemeClr val="bg1"/>
                </a:solidFill>
                <a:latin typeface="標楷體" panose="03000509000000000000" pitchFamily="65" charset="-120"/>
                <a:ea typeface="標楷體" panose="03000509000000000000" pitchFamily="65" charset="-120"/>
              </a:rPr>
              <a:t>頁，共</a:t>
            </a:r>
            <a:r>
              <a:rPr lang="en-US" altLang="zh-TW" sz="1400" b="1" dirty="0">
                <a:solidFill>
                  <a:schemeClr val="bg1"/>
                </a:solidFill>
                <a:latin typeface="標楷體" panose="03000509000000000000" pitchFamily="65" charset="-120"/>
                <a:ea typeface="標楷體" panose="03000509000000000000" pitchFamily="65" charset="-120"/>
              </a:rPr>
              <a:t>55</a:t>
            </a:r>
            <a:r>
              <a:rPr lang="zh-TW" altLang="en-US" sz="1400" b="1" dirty="0">
                <a:solidFill>
                  <a:schemeClr val="bg1"/>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3653270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3-1</a:t>
            </a:r>
            <a:r>
              <a:rPr lang="zh-TW" altLang="en-US" sz="2400" b="1" kern="100" dirty="0">
                <a:latin typeface="標楷體" panose="03000509000000000000" pitchFamily="65" charset="-120"/>
                <a:ea typeface="標楷體" panose="03000509000000000000" pitchFamily="65" charset="-120"/>
                <a:cs typeface="Times New Roman"/>
              </a:rPr>
              <a:t>校內車輛</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停放管理</a:t>
            </a:r>
            <a:r>
              <a:rPr lang="zh-TW" altLang="en-US" sz="2400" b="1" kern="100" dirty="0">
                <a:latin typeface="標楷體" panose="03000509000000000000" pitchFamily="65" charset="-120"/>
                <a:ea typeface="標楷體" panose="03000509000000000000" pitchFamily="65" charset="-120"/>
                <a:cs typeface="Times New Roman"/>
              </a:rPr>
              <a:t>良好。</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sp>
        <p:nvSpPr>
          <p:cNvPr id="3" name="Rectangle 2">
            <a:extLst>
              <a:ext uri="{FF2B5EF4-FFF2-40B4-BE49-F238E27FC236}">
                <a16:creationId xmlns:a16="http://schemas.microsoft.com/office/drawing/2014/main" id="{317A5932-5865-4CC9-BF07-47276B58DE44}"/>
              </a:ext>
            </a:extLst>
          </p:cNvPr>
          <p:cNvSpPr>
            <a:spLocks noChangeArrowheads="1"/>
          </p:cNvSpPr>
          <p:nvPr/>
        </p:nvSpPr>
        <p:spPr bwMode="auto">
          <a:xfrm>
            <a:off x="401455" y="1309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8" name="圖片 17">
            <a:extLst>
              <a:ext uri="{FF2B5EF4-FFF2-40B4-BE49-F238E27FC236}">
                <a16:creationId xmlns:a16="http://schemas.microsoft.com/office/drawing/2014/main" id="{67AA23B9-BDB2-4E34-B6AE-CF9C45C985C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124" y="1609056"/>
            <a:ext cx="2415941" cy="1675922"/>
          </a:xfrm>
          <a:prstGeom prst="rect">
            <a:avLst/>
          </a:prstGeom>
          <a:noFill/>
          <a:ln>
            <a:solidFill>
              <a:schemeClr val="accent1"/>
            </a:solidFill>
          </a:ln>
        </p:spPr>
      </p:pic>
      <p:pic>
        <p:nvPicPr>
          <p:cNvPr id="19" name="圖片 18">
            <a:extLst>
              <a:ext uri="{FF2B5EF4-FFF2-40B4-BE49-F238E27FC236}">
                <a16:creationId xmlns:a16="http://schemas.microsoft.com/office/drawing/2014/main" id="{A777C85C-AC5F-464E-A2BC-BC5D60805E4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7132" y="3325594"/>
            <a:ext cx="2214990" cy="1643522"/>
          </a:xfrm>
          <a:prstGeom prst="rect">
            <a:avLst/>
          </a:prstGeom>
          <a:noFill/>
          <a:ln>
            <a:solidFill>
              <a:schemeClr val="accent1"/>
            </a:solidFill>
          </a:ln>
        </p:spPr>
      </p:pic>
      <p:pic>
        <p:nvPicPr>
          <p:cNvPr id="20" name="圖片 19">
            <a:extLst>
              <a:ext uri="{FF2B5EF4-FFF2-40B4-BE49-F238E27FC236}">
                <a16:creationId xmlns:a16="http://schemas.microsoft.com/office/drawing/2014/main" id="{6EB11519-D6BC-49D5-BE0A-05AD5DD5F81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76030" y="3293194"/>
            <a:ext cx="2449035" cy="1675922"/>
          </a:xfrm>
          <a:prstGeom prst="rect">
            <a:avLst/>
          </a:prstGeom>
          <a:noFill/>
        </p:spPr>
      </p:pic>
      <p:pic>
        <p:nvPicPr>
          <p:cNvPr id="21" name="圖片 20">
            <a:extLst>
              <a:ext uri="{FF2B5EF4-FFF2-40B4-BE49-F238E27FC236}">
                <a16:creationId xmlns:a16="http://schemas.microsoft.com/office/drawing/2014/main" id="{6A0001B9-2281-41A8-9860-E0B1A8F0EEB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671419" y="1598556"/>
            <a:ext cx="2212950" cy="1684138"/>
          </a:xfrm>
          <a:prstGeom prst="rect">
            <a:avLst/>
          </a:prstGeom>
          <a:noFill/>
        </p:spPr>
      </p:pic>
      <p:pic>
        <p:nvPicPr>
          <p:cNvPr id="23" name="圖片 22">
            <a:extLst>
              <a:ext uri="{FF2B5EF4-FFF2-40B4-BE49-F238E27FC236}">
                <a16:creationId xmlns:a16="http://schemas.microsoft.com/office/drawing/2014/main" id="{6A5002CE-D922-4782-8997-F5EC6D24541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651973" y="5006462"/>
            <a:ext cx="2356966" cy="1643522"/>
          </a:xfrm>
          <a:prstGeom prst="rect">
            <a:avLst/>
          </a:prstGeom>
          <a:noFill/>
        </p:spPr>
      </p:pic>
      <p:pic>
        <p:nvPicPr>
          <p:cNvPr id="24" name="圖片 23">
            <a:extLst>
              <a:ext uri="{FF2B5EF4-FFF2-40B4-BE49-F238E27FC236}">
                <a16:creationId xmlns:a16="http://schemas.microsoft.com/office/drawing/2014/main" id="{AD05C18B-C658-4B54-9E64-7973A033D9C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5671419" y="3305560"/>
            <a:ext cx="2356965" cy="1683286"/>
          </a:xfrm>
          <a:prstGeom prst="rect">
            <a:avLst/>
          </a:prstGeom>
          <a:noFill/>
        </p:spPr>
      </p:pic>
      <p:pic>
        <p:nvPicPr>
          <p:cNvPr id="25" name="圖片 24">
            <a:extLst>
              <a:ext uri="{FF2B5EF4-FFF2-40B4-BE49-F238E27FC236}">
                <a16:creationId xmlns:a16="http://schemas.microsoft.com/office/drawing/2014/main" id="{231FB1E1-7A5E-49DE-AD77-EA60A562CB51}"/>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7131" y="1609056"/>
            <a:ext cx="2214990" cy="1684138"/>
          </a:xfrm>
          <a:prstGeom prst="rect">
            <a:avLst/>
          </a:prstGeom>
          <a:noFill/>
          <a:ln>
            <a:solidFill>
              <a:schemeClr val="accent1"/>
            </a:solidFill>
          </a:ln>
        </p:spPr>
      </p:pic>
      <p:pic>
        <p:nvPicPr>
          <p:cNvPr id="26" name="圖片 25">
            <a:extLst>
              <a:ext uri="{FF2B5EF4-FFF2-40B4-BE49-F238E27FC236}">
                <a16:creationId xmlns:a16="http://schemas.microsoft.com/office/drawing/2014/main" id="{2A67997B-EEF2-478F-BDA0-515AB379E2BE}"/>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3436981" y="4988846"/>
            <a:ext cx="2214991" cy="1675922"/>
          </a:xfrm>
          <a:prstGeom prst="rect">
            <a:avLst/>
          </a:prstGeom>
          <a:noFill/>
        </p:spPr>
      </p:pic>
      <p:pic>
        <p:nvPicPr>
          <p:cNvPr id="27" name="圖片 26">
            <a:extLst>
              <a:ext uri="{FF2B5EF4-FFF2-40B4-BE49-F238E27FC236}">
                <a16:creationId xmlns:a16="http://schemas.microsoft.com/office/drawing/2014/main" id="{1B22179F-D4DE-4EB2-AC3B-8AE2CF4FA596}"/>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5879" y="4988846"/>
            <a:ext cx="2449035" cy="1675922"/>
          </a:xfrm>
          <a:prstGeom prst="rect">
            <a:avLst/>
          </a:prstGeom>
          <a:noFill/>
          <a:ln>
            <a:solidFill>
              <a:schemeClr val="accent1"/>
            </a:solidFill>
          </a:ln>
        </p:spPr>
      </p:pic>
      <p:sp>
        <p:nvSpPr>
          <p:cNvPr id="28" name="Text Box 4">
            <a:extLst>
              <a:ext uri="{FF2B5EF4-FFF2-40B4-BE49-F238E27FC236}">
                <a16:creationId xmlns:a16="http://schemas.microsoft.com/office/drawing/2014/main" id="{FD5A7C34-0ACF-428E-BCE7-9924874E955C}"/>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29</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3465148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786896" y="147307"/>
            <a:ext cx="3570208" cy="769441"/>
          </a:xfrm>
          <a:prstGeom prst="rect">
            <a:avLst/>
          </a:prstGeom>
          <a:blipFill>
            <a:blip r:embed="rId2"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壹</a:t>
            </a:r>
            <a:r>
              <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、本校概況</a:t>
            </a:r>
          </a:p>
        </p:txBody>
      </p:sp>
      <p:sp>
        <p:nvSpPr>
          <p:cNvPr id="59393" name="Rectangle 1"/>
          <p:cNvSpPr>
            <a:spLocks noChangeArrowheads="1"/>
          </p:cNvSpPr>
          <p:nvPr/>
        </p:nvSpPr>
        <p:spPr bwMode="auto">
          <a:xfrm>
            <a:off x="228129" y="1851341"/>
            <a:ext cx="3269176" cy="3431709"/>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lvl="0" eaLnBrk="0" fontAlgn="base" hangingPunct="0">
              <a:spcBef>
                <a:spcPct val="0"/>
              </a:spcBef>
              <a:spcAft>
                <a:spcPct val="0"/>
              </a:spcAft>
            </a:pPr>
            <a:r>
              <a:rPr kumimoji="1"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東港高中</a:t>
            </a:r>
            <a:endParaRPr kumimoji="1"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lvl="0" eaLnBrk="0" fontAlgn="base" hangingPunct="0">
              <a:spcBef>
                <a:spcPct val="0"/>
              </a:spcBef>
              <a:spcAft>
                <a:spcPct val="0"/>
              </a:spcAft>
            </a:pPr>
            <a:r>
              <a:rPr kumimoji="1" lang="zh-TW" altLang="en-US" sz="2000" dirty="0">
                <a:solidFill>
                  <a:srgbClr val="0000CC"/>
                </a:solidFill>
                <a:latin typeface="標楷體" pitchFamily="65" charset="-120"/>
                <a:ea typeface="標楷體" pitchFamily="65" charset="-120"/>
                <a:cs typeface="Times New Roman" pitchFamily="18" charset="0"/>
              </a:rPr>
              <a:t>地址：</a:t>
            </a:r>
            <a:r>
              <a:rPr kumimoji="1" lang="en-US" altLang="zh-TW" sz="2000" dirty="0">
                <a:solidFill>
                  <a:srgbClr val="0000CC"/>
                </a:solidFill>
                <a:latin typeface="標楷體" pitchFamily="65" charset="-120"/>
                <a:ea typeface="標楷體" pitchFamily="65" charset="-120"/>
                <a:cs typeface="Times New Roman" pitchFamily="18" charset="0"/>
              </a:rPr>
              <a:t>928</a:t>
            </a:r>
            <a:r>
              <a:rPr kumimoji="1" lang="zh-TW" altLang="en-US" sz="2000" dirty="0">
                <a:solidFill>
                  <a:srgbClr val="0000CC"/>
                </a:solidFill>
                <a:latin typeface="標楷體" pitchFamily="65" charset="-120"/>
                <a:ea typeface="標楷體" pitchFamily="65" charset="-120"/>
                <a:cs typeface="Times New Roman" pitchFamily="18" charset="0"/>
              </a:rPr>
              <a:t>屏東縣船頭路</a:t>
            </a:r>
            <a:r>
              <a:rPr kumimoji="1" lang="en-US" altLang="zh-TW" sz="2000" dirty="0">
                <a:solidFill>
                  <a:srgbClr val="0000CC"/>
                </a:solidFill>
                <a:latin typeface="標楷體" pitchFamily="65" charset="-120"/>
                <a:ea typeface="標楷體" pitchFamily="65" charset="-120"/>
                <a:cs typeface="Times New Roman" pitchFamily="18" charset="0"/>
              </a:rPr>
              <a:t>1</a:t>
            </a:r>
            <a:r>
              <a:rPr kumimoji="1" lang="zh-TW" altLang="en-US" sz="2000" dirty="0">
                <a:solidFill>
                  <a:srgbClr val="0000CC"/>
                </a:solidFill>
                <a:latin typeface="標楷體" pitchFamily="65" charset="-120"/>
                <a:ea typeface="標楷體" pitchFamily="65" charset="-120"/>
                <a:cs typeface="Times New Roman" pitchFamily="18" charset="0"/>
              </a:rPr>
              <a:t>號</a:t>
            </a:r>
            <a:endParaRPr kumimoji="1" lang="en-US" altLang="zh-TW" sz="2000" dirty="0">
              <a:solidFill>
                <a:srgbClr val="0000CC"/>
              </a:solidFill>
              <a:latin typeface="標楷體" pitchFamily="65" charset="-120"/>
              <a:ea typeface="標楷體" pitchFamily="65" charset="-120"/>
              <a:cs typeface="Times New Roman" pitchFamily="18" charset="0"/>
            </a:endParaRPr>
          </a:p>
          <a:p>
            <a:pPr lvl="0" eaLnBrk="0" fontAlgn="base" hangingPunct="0">
              <a:spcBef>
                <a:spcPct val="0"/>
              </a:spcBef>
              <a:spcAft>
                <a:spcPct val="0"/>
              </a:spcAft>
            </a:pPr>
            <a:r>
              <a:rPr kumimoji="1" lang="zh-TW" altLang="en-US" sz="2000" dirty="0">
                <a:solidFill>
                  <a:srgbClr val="0000CC"/>
                </a:solidFill>
                <a:latin typeface="標楷體" pitchFamily="65" charset="-120"/>
                <a:ea typeface="標楷體" pitchFamily="65" charset="-120"/>
                <a:cs typeface="Times New Roman" pitchFamily="18" charset="0"/>
              </a:rPr>
              <a:t>電話： ‎</a:t>
            </a:r>
            <a:r>
              <a:rPr kumimoji="1" lang="en-US" altLang="zh-TW" sz="2000" dirty="0">
                <a:solidFill>
                  <a:srgbClr val="0000CC"/>
                </a:solidFill>
                <a:latin typeface="標楷體" pitchFamily="65" charset="-120"/>
                <a:ea typeface="標楷體" pitchFamily="65" charset="-120"/>
                <a:cs typeface="Times New Roman" pitchFamily="18" charset="0"/>
              </a:rPr>
              <a:t>08-83322014</a:t>
            </a:r>
            <a:endParaRPr kumimoji="1" lang="zh-TW" altLang="en-US" sz="2000" dirty="0">
              <a:solidFill>
                <a:srgbClr val="0000CC"/>
              </a:solidFill>
              <a:latin typeface="標楷體" pitchFamily="65" charset="-120"/>
              <a:ea typeface="標楷體" pitchFamily="65" charset="-120"/>
              <a:cs typeface="Times New Roman" pitchFamily="18" charset="0"/>
            </a:endParaRPr>
          </a:p>
          <a:p>
            <a:pPr eaLnBrk="0" fontAlgn="base" hangingPunct="0">
              <a:spcBef>
                <a:spcPct val="0"/>
              </a:spcBef>
              <a:spcAft>
                <a:spcPct val="0"/>
              </a:spcAft>
            </a:pPr>
            <a:r>
              <a:rPr kumimoji="1" lang="zh-TW" altLang="zh-TW" sz="2000" dirty="0">
                <a:latin typeface="標楷體" pitchFamily="65" charset="-120"/>
                <a:ea typeface="標楷體" pitchFamily="65" charset="-120"/>
                <a:cs typeface="Times New Roman" pitchFamily="18" charset="0"/>
              </a:rPr>
              <a:t>東港高中校園坐落於東港鎮兒童公園旁，位置約在東港鎮中心稍偏東，鄰近住宅區及綠帶，四周皆有</a:t>
            </a:r>
            <a:r>
              <a:rPr kumimoji="1" lang="en-US" altLang="zh-TW" sz="2000" dirty="0">
                <a:latin typeface="標楷體" pitchFamily="65" charset="-120"/>
                <a:ea typeface="標楷體" pitchFamily="65" charset="-120"/>
                <a:cs typeface="Times New Roman" pitchFamily="18" charset="0"/>
              </a:rPr>
              <a:t>12M</a:t>
            </a:r>
            <a:r>
              <a:rPr kumimoji="1" lang="zh-TW" altLang="zh-TW" sz="2000" dirty="0">
                <a:latin typeface="標楷體" pitchFamily="65" charset="-120"/>
                <a:ea typeface="標楷體" pitchFamily="65" charset="-120"/>
                <a:cs typeface="Times New Roman" pitchFamily="18" charset="0"/>
              </a:rPr>
              <a:t>以上計畫道路通過</a:t>
            </a:r>
            <a:r>
              <a:rPr kumimoji="1" lang="zh-TW" altLang="zh-TW" sz="2000" dirty="0">
                <a:solidFill>
                  <a:srgbClr val="0000CC"/>
                </a:solidFill>
                <a:latin typeface="標楷體" pitchFamily="65" charset="-120"/>
                <a:ea typeface="標楷體" pitchFamily="65" charset="-120"/>
                <a:cs typeface="Times New Roman" pitchFamily="18" charset="0"/>
              </a:rPr>
              <a:t>主要以中山路為主軸，交通便利四通八達</a:t>
            </a:r>
            <a:r>
              <a:rPr kumimoji="1" lang="zh-TW" altLang="zh-TW" sz="2000" dirty="0">
                <a:latin typeface="標楷體" pitchFamily="65" charset="-120"/>
                <a:ea typeface="標楷體" pitchFamily="65" charset="-120"/>
                <a:cs typeface="Times New Roman" pitchFamily="18" charset="0"/>
              </a:rPr>
              <a:t>，可通往</a:t>
            </a:r>
            <a:r>
              <a:rPr kumimoji="1" lang="zh-TW" altLang="zh-TW" sz="2000" u="heavy" dirty="0">
                <a:uFill>
                  <a:solidFill>
                    <a:srgbClr val="FF0000"/>
                  </a:solidFill>
                </a:uFill>
                <a:latin typeface="標楷體" pitchFamily="65" charset="-120"/>
                <a:ea typeface="標楷體" pitchFamily="65" charset="-120"/>
                <a:cs typeface="Times New Roman" pitchFamily="18" charset="0"/>
              </a:rPr>
              <a:t>新園</a:t>
            </a:r>
            <a:r>
              <a:rPr kumimoji="1" lang="zh-TW" altLang="zh-TW" sz="2000" dirty="0">
                <a:uFill>
                  <a:solidFill>
                    <a:srgbClr val="FF0000"/>
                  </a:solidFill>
                </a:uFill>
                <a:latin typeface="標楷體" pitchFamily="65" charset="-120"/>
                <a:ea typeface="標楷體" pitchFamily="65" charset="-120"/>
                <a:cs typeface="Times New Roman" pitchFamily="18" charset="0"/>
              </a:rPr>
              <a:t>、</a:t>
            </a:r>
            <a:r>
              <a:rPr kumimoji="1" lang="zh-TW" altLang="zh-TW" sz="2000" u="heavy" dirty="0">
                <a:uFill>
                  <a:solidFill>
                    <a:srgbClr val="FF0000"/>
                  </a:solidFill>
                </a:uFill>
                <a:latin typeface="標楷體" pitchFamily="65" charset="-120"/>
                <a:ea typeface="標楷體" pitchFamily="65" charset="-120"/>
                <a:cs typeface="Times New Roman" pitchFamily="18" charset="0"/>
              </a:rPr>
              <a:t>高雄</a:t>
            </a:r>
            <a:r>
              <a:rPr kumimoji="1" lang="zh-TW" altLang="zh-TW" sz="2000" dirty="0">
                <a:uFill>
                  <a:solidFill>
                    <a:srgbClr val="FF0000"/>
                  </a:solidFill>
                </a:uFill>
                <a:latin typeface="標楷體" pitchFamily="65" charset="-120"/>
                <a:ea typeface="標楷體" pitchFamily="65" charset="-120"/>
                <a:cs typeface="Times New Roman" pitchFamily="18" charset="0"/>
              </a:rPr>
              <a:t>、</a:t>
            </a:r>
            <a:r>
              <a:rPr kumimoji="1" lang="zh-TW" altLang="zh-TW" sz="2000" u="heavy" dirty="0">
                <a:uFill>
                  <a:solidFill>
                    <a:srgbClr val="FF0000"/>
                  </a:solidFill>
                </a:uFill>
                <a:latin typeface="標楷體" pitchFamily="65" charset="-120"/>
                <a:ea typeface="標楷體" pitchFamily="65" charset="-120"/>
                <a:cs typeface="Times New Roman" pitchFamily="18" charset="0"/>
              </a:rPr>
              <a:t>潮州</a:t>
            </a:r>
            <a:r>
              <a:rPr kumimoji="1" lang="zh-TW" altLang="zh-TW" sz="2000" dirty="0">
                <a:uFill>
                  <a:solidFill>
                    <a:srgbClr val="FF0000"/>
                  </a:solidFill>
                </a:uFill>
                <a:latin typeface="標楷體" pitchFamily="65" charset="-120"/>
                <a:ea typeface="標楷體" pitchFamily="65" charset="-120"/>
                <a:cs typeface="Times New Roman" pitchFamily="18" charset="0"/>
              </a:rPr>
              <a:t>、</a:t>
            </a:r>
            <a:r>
              <a:rPr kumimoji="1" lang="zh-TW" altLang="zh-TW" sz="2000" u="heavy" dirty="0">
                <a:uFill>
                  <a:solidFill>
                    <a:srgbClr val="FF0000"/>
                  </a:solidFill>
                </a:uFill>
                <a:latin typeface="標楷體" pitchFamily="65" charset="-120"/>
                <a:ea typeface="標楷體" pitchFamily="65" charset="-120"/>
                <a:cs typeface="Times New Roman" pitchFamily="18" charset="0"/>
              </a:rPr>
              <a:t>林邊</a:t>
            </a:r>
            <a:r>
              <a:rPr kumimoji="1" lang="zh-TW" altLang="zh-TW" sz="2000" dirty="0">
                <a:uFill>
                  <a:solidFill>
                    <a:srgbClr val="FF0000"/>
                  </a:solidFill>
                </a:uFill>
                <a:latin typeface="標楷體" pitchFamily="65" charset="-120"/>
                <a:ea typeface="標楷體" pitchFamily="65" charset="-120"/>
                <a:cs typeface="Times New Roman" pitchFamily="18" charset="0"/>
              </a:rPr>
              <a:t>、</a:t>
            </a:r>
            <a:r>
              <a:rPr kumimoji="1" lang="zh-TW" altLang="zh-TW" sz="2000" u="heavy" dirty="0">
                <a:uFill>
                  <a:solidFill>
                    <a:srgbClr val="FF0000"/>
                  </a:solidFill>
                </a:uFill>
                <a:latin typeface="標楷體" pitchFamily="65" charset="-120"/>
                <a:ea typeface="標楷體" pitchFamily="65" charset="-120"/>
                <a:cs typeface="Times New Roman" pitchFamily="18" charset="0"/>
              </a:rPr>
              <a:t>南州</a:t>
            </a:r>
            <a:r>
              <a:rPr kumimoji="1" lang="zh-TW" altLang="zh-TW" sz="2000" dirty="0">
                <a:latin typeface="標楷體" pitchFamily="65" charset="-120"/>
                <a:ea typeface="標楷體" pitchFamily="65" charset="-120"/>
                <a:cs typeface="Times New Roman" pitchFamily="18" charset="0"/>
              </a:rPr>
              <a:t>等地。</a:t>
            </a:r>
            <a:endParaRPr kumimoji="1"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p:txBody>
      </p:sp>
      <p:grpSp>
        <p:nvGrpSpPr>
          <p:cNvPr id="3" name="群組 2">
            <a:extLst>
              <a:ext uri="{FF2B5EF4-FFF2-40B4-BE49-F238E27FC236}">
                <a16:creationId xmlns:a16="http://schemas.microsoft.com/office/drawing/2014/main" id="{E30413C8-472C-493A-BD8A-32151155FF08}"/>
              </a:ext>
            </a:extLst>
          </p:cNvPr>
          <p:cNvGrpSpPr/>
          <p:nvPr/>
        </p:nvGrpSpPr>
        <p:grpSpPr>
          <a:xfrm>
            <a:off x="3725287" y="1190090"/>
            <a:ext cx="4980851" cy="2775839"/>
            <a:chOff x="3419872" y="3284984"/>
            <a:chExt cx="5105024" cy="2947256"/>
          </a:xfrm>
        </p:grpSpPr>
        <p:pic>
          <p:nvPicPr>
            <p:cNvPr id="5" name="Picture 5"/>
            <p:cNvPicPr>
              <a:picLocks noChangeAspect="1" noChangeArrowheads="1"/>
            </p:cNvPicPr>
            <p:nvPr/>
          </p:nvPicPr>
          <p:blipFill>
            <a:blip r:embed="rId3" cstate="print"/>
            <a:srcRect/>
            <a:stretch>
              <a:fillRect/>
            </a:stretch>
          </p:blipFill>
          <p:spPr bwMode="auto">
            <a:xfrm>
              <a:off x="3419872" y="3284984"/>
              <a:ext cx="5105024" cy="2947256"/>
            </a:xfrm>
            <a:prstGeom prst="rect">
              <a:avLst/>
            </a:prstGeom>
            <a:ln>
              <a:noFill/>
            </a:ln>
            <a:effectLst>
              <a:outerShdw blurRad="292100" dist="139700" dir="2700000" algn="tl" rotWithShape="0">
                <a:srgbClr val="333333">
                  <a:alpha val="65000"/>
                </a:srgbClr>
              </a:outerShdw>
            </a:effectLst>
          </p:spPr>
        </p:pic>
        <p:sp>
          <p:nvSpPr>
            <p:cNvPr id="10" name="橢圓 9"/>
            <p:cNvSpPr/>
            <p:nvPr/>
          </p:nvSpPr>
          <p:spPr>
            <a:xfrm>
              <a:off x="4680137" y="4229465"/>
              <a:ext cx="2579395" cy="2000076"/>
            </a:xfrm>
            <a:prstGeom prst="ellipse">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dirty="0"/>
                <a:t>東港鎮</a:t>
              </a:r>
            </a:p>
          </p:txBody>
        </p:sp>
        <p:sp>
          <p:nvSpPr>
            <p:cNvPr id="11" name="向下箭號圖說文字 10"/>
            <p:cNvSpPr/>
            <p:nvPr/>
          </p:nvSpPr>
          <p:spPr>
            <a:xfrm>
              <a:off x="5604826" y="3396099"/>
              <a:ext cx="973357" cy="1000038"/>
            </a:xfrm>
            <a:prstGeom prst="downArrowCallou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TW" altLang="en-US" dirty="0">
                  <a:solidFill>
                    <a:schemeClr val="tx1"/>
                  </a:solidFill>
                  <a:latin typeface="標楷體" pitchFamily="65" charset="-120"/>
                  <a:ea typeface="標楷體" pitchFamily="65" charset="-120"/>
                  <a:cs typeface="Times New Roman" pitchFamily="18" charset="0"/>
                </a:rPr>
                <a:t>崁頂鄉</a:t>
              </a:r>
              <a:endParaRPr lang="zh-TW" altLang="en-US" dirty="0"/>
            </a:p>
          </p:txBody>
        </p:sp>
        <p:sp>
          <p:nvSpPr>
            <p:cNvPr id="12" name="向下箭號圖說文字 11"/>
            <p:cNvSpPr/>
            <p:nvPr/>
          </p:nvSpPr>
          <p:spPr>
            <a:xfrm>
              <a:off x="6675518" y="3840561"/>
              <a:ext cx="973357" cy="1000038"/>
            </a:xfrm>
            <a:prstGeom prst="downArrowCallou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TW" altLang="en-US" dirty="0">
                  <a:solidFill>
                    <a:schemeClr val="tx1"/>
                  </a:solidFill>
                  <a:latin typeface="標楷體" pitchFamily="65" charset="-120"/>
                  <a:ea typeface="標楷體" pitchFamily="65" charset="-120"/>
                  <a:cs typeface="Times New Roman" pitchFamily="18" charset="0"/>
                </a:rPr>
                <a:t>南州鄉</a:t>
              </a:r>
              <a:endParaRPr lang="zh-TW" altLang="en-US" dirty="0"/>
            </a:p>
          </p:txBody>
        </p:sp>
        <p:sp>
          <p:nvSpPr>
            <p:cNvPr id="13" name="向下箭號圖說文字 12"/>
            <p:cNvSpPr/>
            <p:nvPr/>
          </p:nvSpPr>
          <p:spPr>
            <a:xfrm rot="16859096">
              <a:off x="4038830" y="3555744"/>
              <a:ext cx="1111154" cy="876021"/>
            </a:xfrm>
            <a:prstGeom prst="downArrowCallou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TW" altLang="en-US" dirty="0">
                  <a:solidFill>
                    <a:schemeClr val="tx1"/>
                  </a:solidFill>
                  <a:latin typeface="標楷體" pitchFamily="65" charset="-120"/>
                  <a:ea typeface="標楷體" pitchFamily="65" charset="-120"/>
                  <a:cs typeface="Times New Roman" pitchFamily="18" charset="0"/>
                </a:rPr>
                <a:t>新園鄉</a:t>
              </a:r>
              <a:endParaRPr lang="zh-TW" altLang="en-US" dirty="0"/>
            </a:p>
          </p:txBody>
        </p:sp>
        <p:sp>
          <p:nvSpPr>
            <p:cNvPr id="8" name="向右箭號圖說文字 7"/>
            <p:cNvSpPr/>
            <p:nvPr/>
          </p:nvSpPr>
          <p:spPr>
            <a:xfrm rot="904546">
              <a:off x="7237034" y="5110777"/>
              <a:ext cx="1168028" cy="833365"/>
            </a:xfrm>
            <a:prstGeom prst="rightArrowCallou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TW" altLang="en-US" dirty="0">
                  <a:solidFill>
                    <a:schemeClr val="tx1"/>
                  </a:solidFill>
                  <a:latin typeface="標楷體" pitchFamily="65" charset="-120"/>
                  <a:ea typeface="標楷體" pitchFamily="65" charset="-120"/>
                  <a:cs typeface="Times New Roman" pitchFamily="18" charset="0"/>
                </a:rPr>
                <a:t>林邊鄉</a:t>
              </a:r>
              <a:endParaRPr lang="zh-TW" altLang="en-US" dirty="0"/>
            </a:p>
          </p:txBody>
        </p:sp>
      </p:grpSp>
      <p:grpSp>
        <p:nvGrpSpPr>
          <p:cNvPr id="18" name="群組 17">
            <a:extLst>
              <a:ext uri="{FF2B5EF4-FFF2-40B4-BE49-F238E27FC236}">
                <a16:creationId xmlns:a16="http://schemas.microsoft.com/office/drawing/2014/main" id="{CDF281D8-2D1A-4371-A042-74A4A545D4DE}"/>
              </a:ext>
            </a:extLst>
          </p:cNvPr>
          <p:cNvGrpSpPr/>
          <p:nvPr/>
        </p:nvGrpSpPr>
        <p:grpSpPr>
          <a:xfrm>
            <a:off x="3725287" y="4013363"/>
            <a:ext cx="4980851" cy="2801651"/>
            <a:chOff x="0" y="620688"/>
            <a:chExt cx="9117580" cy="4725144"/>
          </a:xfrm>
        </p:grpSpPr>
        <p:pic>
          <p:nvPicPr>
            <p:cNvPr id="19" name="Picture 2">
              <a:extLst>
                <a:ext uri="{FF2B5EF4-FFF2-40B4-BE49-F238E27FC236}">
                  <a16:creationId xmlns:a16="http://schemas.microsoft.com/office/drawing/2014/main" id="{CB7C8853-6232-4ED3-A77C-C66B23528019}"/>
                </a:ext>
              </a:extLst>
            </p:cNvPr>
            <p:cNvPicPr>
              <a:picLocks noChangeAspect="1" noChangeArrowheads="1"/>
            </p:cNvPicPr>
            <p:nvPr/>
          </p:nvPicPr>
          <p:blipFill>
            <a:blip r:embed="rId4" cstate="print"/>
            <a:srcRect t="4466" b="3401"/>
            <a:stretch>
              <a:fillRect/>
            </a:stretch>
          </p:blipFill>
          <p:spPr bwMode="auto">
            <a:xfrm>
              <a:off x="0" y="620688"/>
              <a:ext cx="9117580" cy="4725144"/>
            </a:xfrm>
            <a:prstGeom prst="rect">
              <a:avLst/>
            </a:prstGeom>
            <a:ln>
              <a:noFill/>
            </a:ln>
            <a:effectLst>
              <a:outerShdw blurRad="292100" dist="139700" dir="2700000" algn="tl" rotWithShape="0">
                <a:srgbClr val="333333">
                  <a:alpha val="65000"/>
                </a:srgbClr>
              </a:outerShdw>
            </a:effectLst>
          </p:spPr>
        </p:pic>
        <p:sp>
          <p:nvSpPr>
            <p:cNvPr id="20" name="手繪多邊形 6">
              <a:extLst>
                <a:ext uri="{FF2B5EF4-FFF2-40B4-BE49-F238E27FC236}">
                  <a16:creationId xmlns:a16="http://schemas.microsoft.com/office/drawing/2014/main" id="{EEB3FD7C-F4CD-4392-8ECA-6E6AE47B9F64}"/>
                </a:ext>
              </a:extLst>
            </p:cNvPr>
            <p:cNvSpPr/>
            <p:nvPr/>
          </p:nvSpPr>
          <p:spPr>
            <a:xfrm>
              <a:off x="4584700" y="939800"/>
              <a:ext cx="1530350" cy="2444750"/>
            </a:xfrm>
            <a:custGeom>
              <a:avLst/>
              <a:gdLst>
                <a:gd name="connsiteX0" fmla="*/ 692150 w 1530350"/>
                <a:gd name="connsiteY0" fmla="*/ 0 h 2444750"/>
                <a:gd name="connsiteX1" fmla="*/ 0 w 1530350"/>
                <a:gd name="connsiteY1" fmla="*/ 317500 h 2444750"/>
                <a:gd name="connsiteX2" fmla="*/ 311150 w 1530350"/>
                <a:gd name="connsiteY2" fmla="*/ 952500 h 2444750"/>
                <a:gd name="connsiteX3" fmla="*/ 38100 w 1530350"/>
                <a:gd name="connsiteY3" fmla="*/ 1968500 h 2444750"/>
                <a:gd name="connsiteX4" fmla="*/ 1466850 w 1530350"/>
                <a:gd name="connsiteY4" fmla="*/ 2444750 h 2444750"/>
                <a:gd name="connsiteX5" fmla="*/ 1530350 w 1530350"/>
                <a:gd name="connsiteY5" fmla="*/ 1917700 h 2444750"/>
                <a:gd name="connsiteX6" fmla="*/ 1447800 w 1530350"/>
                <a:gd name="connsiteY6" fmla="*/ 1409700 h 2444750"/>
                <a:gd name="connsiteX7" fmla="*/ 692150 w 1530350"/>
                <a:gd name="connsiteY7" fmla="*/ 0 h 24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0350" h="2444750">
                  <a:moveTo>
                    <a:pt x="692150" y="0"/>
                  </a:moveTo>
                  <a:lnTo>
                    <a:pt x="0" y="317500"/>
                  </a:lnTo>
                  <a:lnTo>
                    <a:pt x="311150" y="952500"/>
                  </a:lnTo>
                  <a:lnTo>
                    <a:pt x="38100" y="1968500"/>
                  </a:lnTo>
                  <a:lnTo>
                    <a:pt x="1466850" y="2444750"/>
                  </a:lnTo>
                  <a:lnTo>
                    <a:pt x="1530350" y="1917700"/>
                  </a:lnTo>
                  <a:lnTo>
                    <a:pt x="1447800" y="1409700"/>
                  </a:lnTo>
                  <a:lnTo>
                    <a:pt x="692150" y="0"/>
                  </a:ln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Text Box 4">
            <a:extLst>
              <a:ext uri="{FF2B5EF4-FFF2-40B4-BE49-F238E27FC236}">
                <a16:creationId xmlns:a16="http://schemas.microsoft.com/office/drawing/2014/main" id="{9CAB24B8-C4CB-4498-93B1-8057926F5FB8}"/>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FF0000"/>
                </a:solidFill>
                <a:effectLst>
                  <a:glow rad="228600">
                    <a:schemeClr val="accent6">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rgbClr val="FF0000"/>
                </a:solidFill>
                <a:effectLst>
                  <a:glow rad="228600">
                    <a:schemeClr val="accent6">
                      <a:satMod val="175000"/>
                      <a:alpha val="40000"/>
                    </a:schemeClr>
                  </a:glow>
                </a:effectLst>
                <a:latin typeface="標楷體" panose="03000509000000000000" pitchFamily="65" charset="-120"/>
                <a:ea typeface="標楷體" panose="03000509000000000000" pitchFamily="65" charset="-120"/>
              </a:rPr>
              <a:t>03</a:t>
            </a:r>
            <a:r>
              <a:rPr lang="zh-TW" altLang="en-US" sz="1400" b="1" dirty="0">
                <a:solidFill>
                  <a:srgbClr val="FF0000"/>
                </a:solidFill>
                <a:effectLst>
                  <a:glow rad="228600">
                    <a:schemeClr val="accent6">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rgbClr val="FF0000"/>
                </a:solidFill>
                <a:effectLst>
                  <a:glow rad="228600">
                    <a:schemeClr val="accent6">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rgbClr val="FF0000"/>
                </a:solidFill>
                <a:effectLst>
                  <a:glow rad="228600">
                    <a:schemeClr val="accent6">
                      <a:satMod val="175000"/>
                      <a:alpha val="40000"/>
                    </a:schemeClr>
                  </a:glow>
                </a:effectLst>
                <a:latin typeface="標楷體" panose="03000509000000000000" pitchFamily="65" charset="-120"/>
                <a:ea typeface="標楷體" panose="03000509000000000000" pitchFamily="65" charset="-120"/>
              </a:rPr>
              <a:t>頁</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92514" y="946180"/>
            <a:ext cx="7632848" cy="1200329"/>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3-2</a:t>
            </a:r>
            <a:r>
              <a:rPr lang="zh-TW" altLang="en-US" sz="2400" b="1" kern="100" dirty="0">
                <a:latin typeface="標楷體" panose="03000509000000000000" pitchFamily="65" charset="-120"/>
                <a:ea typeface="標楷體" panose="03000509000000000000" pitchFamily="65" charset="-120"/>
                <a:cs typeface="Times New Roman"/>
              </a:rPr>
              <a:t>分析並建立</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學生通學方式資料</a:t>
            </a:r>
            <a:r>
              <a:rPr lang="zh-TW" altLang="en-US" sz="2400" b="1" kern="100" dirty="0">
                <a:latin typeface="標楷體" panose="03000509000000000000" pitchFamily="65" charset="-120"/>
                <a:ea typeface="標楷體" panose="03000509000000000000" pitchFamily="65" charset="-120"/>
                <a:cs typeface="Times New Roman"/>
              </a:rPr>
              <a:t>，如步行、家長接送、自行車、交通車、安親補習班等接送，並有相關管理資料。</a:t>
            </a:r>
            <a:r>
              <a:rPr lang="en-US" altLang="zh-TW" sz="2400" b="1" kern="100" dirty="0">
                <a:latin typeface="標楷體" panose="03000509000000000000" pitchFamily="65" charset="-120"/>
                <a:ea typeface="標楷體" panose="03000509000000000000" pitchFamily="65" charset="-120"/>
                <a:cs typeface="Times New Roman"/>
              </a:rPr>
              <a:t>(8%)</a:t>
            </a: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sp>
        <p:nvSpPr>
          <p:cNvPr id="3" name="Rectangle 2">
            <a:extLst>
              <a:ext uri="{FF2B5EF4-FFF2-40B4-BE49-F238E27FC236}">
                <a16:creationId xmlns:a16="http://schemas.microsoft.com/office/drawing/2014/main" id="{317A5932-5865-4CC9-BF07-47276B58DE44}"/>
              </a:ext>
            </a:extLst>
          </p:cNvPr>
          <p:cNvSpPr>
            <a:spLocks noChangeArrowheads="1"/>
          </p:cNvSpPr>
          <p:nvPr/>
        </p:nvSpPr>
        <p:spPr bwMode="auto">
          <a:xfrm>
            <a:off x="401455" y="1309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8" name="圖片 17">
            <a:extLst>
              <a:ext uri="{FF2B5EF4-FFF2-40B4-BE49-F238E27FC236}">
                <a16:creationId xmlns:a16="http://schemas.microsoft.com/office/drawing/2014/main" id="{C8A509FB-B0E0-4071-961C-F4C4D1E4DEA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18" y="2185310"/>
            <a:ext cx="2016224" cy="33658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圖片 18">
            <a:extLst>
              <a:ext uri="{FF2B5EF4-FFF2-40B4-BE49-F238E27FC236}">
                <a16:creationId xmlns:a16="http://schemas.microsoft.com/office/drawing/2014/main" id="{04F179F6-DE65-47FB-BAAC-FDCC90B77EA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5138" y="2331659"/>
            <a:ext cx="2016224" cy="33658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 name="圖片 19">
            <a:extLst>
              <a:ext uri="{FF2B5EF4-FFF2-40B4-BE49-F238E27FC236}">
                <a16:creationId xmlns:a16="http://schemas.microsoft.com/office/drawing/2014/main" id="{D6DC7617-8B16-4C01-A23C-6BA3007B276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2898194"/>
            <a:ext cx="2374900" cy="34134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1" name="圖片 20">
            <a:extLst>
              <a:ext uri="{FF2B5EF4-FFF2-40B4-BE49-F238E27FC236}">
                <a16:creationId xmlns:a16="http://schemas.microsoft.com/office/drawing/2014/main" id="{53D1F3E1-B825-4C36-B02E-CD2F10C8D80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1591" y="1839827"/>
            <a:ext cx="2518915" cy="36652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2" name="文字方塊 21">
            <a:extLst>
              <a:ext uri="{FF2B5EF4-FFF2-40B4-BE49-F238E27FC236}">
                <a16:creationId xmlns:a16="http://schemas.microsoft.com/office/drawing/2014/main" id="{6706F87D-76BA-423B-AC52-DC5A0DF95B19}"/>
              </a:ext>
            </a:extLst>
          </p:cNvPr>
          <p:cNvSpPr txBox="1"/>
          <p:nvPr/>
        </p:nvSpPr>
        <p:spPr>
          <a:xfrm>
            <a:off x="195785" y="5533456"/>
            <a:ext cx="3555063"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TW" sz="1400" dirty="0">
                <a:effectLst/>
                <a:ea typeface="標楷體" panose="03000509000000000000" pitchFamily="65" charset="-120"/>
                <a:cs typeface="Times New Roman" panose="02020603050405020304" pitchFamily="18" charset="0"/>
              </a:rPr>
              <a:t>112</a:t>
            </a:r>
            <a:r>
              <a:rPr lang="zh-TW" altLang="en-US" sz="1400" dirty="0">
                <a:effectLst/>
                <a:ea typeface="標楷體" panose="03000509000000000000" pitchFamily="65" charset="-120"/>
                <a:cs typeface="Times New Roman" panose="02020603050405020304" pitchFamily="18" charset="0"/>
              </a:rPr>
              <a:t>學年全校總班級調查見附件</a:t>
            </a:r>
            <a:r>
              <a:rPr lang="en-US" altLang="zh-TW" sz="1400" dirty="0">
                <a:effectLst/>
                <a:ea typeface="標楷體" panose="03000509000000000000" pitchFamily="65" charset="-120"/>
                <a:cs typeface="Times New Roman" panose="02020603050405020304" pitchFamily="18" charset="0"/>
              </a:rPr>
              <a:t>3-2</a:t>
            </a:r>
            <a:r>
              <a:rPr lang="zh-TW" altLang="en-US" sz="1400" dirty="0">
                <a:effectLst/>
                <a:ea typeface="標楷體" panose="03000509000000000000" pitchFamily="65" charset="-120"/>
                <a:cs typeface="Times New Roman" panose="02020603050405020304" pitchFamily="18" charset="0"/>
              </a:rPr>
              <a:t>建立學生通學方式資料，並有佐證資料</a:t>
            </a:r>
            <a:r>
              <a:rPr lang="en-US" altLang="zh-TW" sz="1400" dirty="0">
                <a:effectLst/>
                <a:ea typeface="標楷體" panose="03000509000000000000" pitchFamily="65" charset="-120"/>
                <a:cs typeface="Times New Roman" panose="02020603050405020304" pitchFamily="18" charset="0"/>
              </a:rPr>
              <a:t>-112</a:t>
            </a:r>
            <a:r>
              <a:rPr lang="zh-TW" altLang="en-US" sz="1400" dirty="0">
                <a:effectLst/>
                <a:ea typeface="標楷體" panose="03000509000000000000" pitchFamily="65" charset="-120"/>
                <a:cs typeface="Times New Roman" panose="02020603050405020304" pitchFamily="18" charset="0"/>
              </a:rPr>
              <a:t>學年。</a:t>
            </a:r>
            <a:endParaRPr lang="zh-TW" altLang="en-US" sz="1400" dirty="0"/>
          </a:p>
        </p:txBody>
      </p:sp>
      <p:sp>
        <p:nvSpPr>
          <p:cNvPr id="23" name="文字方塊 22">
            <a:extLst>
              <a:ext uri="{FF2B5EF4-FFF2-40B4-BE49-F238E27FC236}">
                <a16:creationId xmlns:a16="http://schemas.microsoft.com/office/drawing/2014/main" id="{B6B80E2A-2BAA-44DA-95C9-0FAD490BB38F}"/>
              </a:ext>
            </a:extLst>
          </p:cNvPr>
          <p:cNvSpPr txBox="1"/>
          <p:nvPr/>
        </p:nvSpPr>
        <p:spPr>
          <a:xfrm>
            <a:off x="5070299" y="6166175"/>
            <a:ext cx="3555063"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TW" sz="1400" dirty="0">
                <a:ea typeface="標楷體" panose="03000509000000000000" pitchFamily="65" charset="-120"/>
                <a:cs typeface="Times New Roman" panose="02020603050405020304" pitchFamily="18" charset="0"/>
              </a:rPr>
              <a:t>111</a:t>
            </a:r>
            <a:r>
              <a:rPr lang="zh-TW" altLang="zh-TW" sz="1400" dirty="0">
                <a:ea typeface="標楷體" panose="03000509000000000000" pitchFamily="65" charset="-120"/>
                <a:cs typeface="Times New Roman" panose="02020603050405020304" pitchFamily="18" charset="0"/>
              </a:rPr>
              <a:t>學年全校總班級調查見附件</a:t>
            </a:r>
            <a:r>
              <a:rPr lang="en-US" altLang="zh-TW" sz="1400" dirty="0">
                <a:ea typeface="標楷體" panose="03000509000000000000" pitchFamily="65" charset="-120"/>
                <a:cs typeface="Times New Roman" panose="02020603050405020304" pitchFamily="18" charset="0"/>
              </a:rPr>
              <a:t>3-2</a:t>
            </a:r>
            <a:r>
              <a:rPr lang="zh-TW" altLang="zh-TW" sz="1400" dirty="0">
                <a:ea typeface="標楷體" panose="03000509000000000000" pitchFamily="65" charset="-120"/>
                <a:cs typeface="Times New Roman" panose="02020603050405020304" pitchFamily="18" charset="0"/>
              </a:rPr>
              <a:t>建立學生通學方式資料，並有佐證資料</a:t>
            </a:r>
            <a:r>
              <a:rPr lang="en-US" altLang="zh-TW" sz="1400" dirty="0">
                <a:ea typeface="標楷體" panose="03000509000000000000" pitchFamily="65" charset="-120"/>
                <a:cs typeface="Times New Roman" panose="02020603050405020304" pitchFamily="18" charset="0"/>
              </a:rPr>
              <a:t>-112</a:t>
            </a:r>
            <a:r>
              <a:rPr lang="zh-TW" altLang="zh-TW" sz="1400" dirty="0">
                <a:ea typeface="標楷體" panose="03000509000000000000" pitchFamily="65" charset="-120"/>
                <a:cs typeface="Times New Roman" panose="02020603050405020304" pitchFamily="18" charset="0"/>
              </a:rPr>
              <a:t>學年</a:t>
            </a:r>
            <a:r>
              <a:rPr lang="zh-TW" altLang="en-US" sz="1400" dirty="0">
                <a:ea typeface="標楷體" panose="03000509000000000000" pitchFamily="65" charset="-120"/>
                <a:cs typeface="Times New Roman" panose="02020603050405020304" pitchFamily="18" charset="0"/>
              </a:rPr>
              <a:t>。</a:t>
            </a:r>
          </a:p>
        </p:txBody>
      </p:sp>
      <p:sp>
        <p:nvSpPr>
          <p:cNvPr id="24" name="Text Box 4">
            <a:extLst>
              <a:ext uri="{FF2B5EF4-FFF2-40B4-BE49-F238E27FC236}">
                <a16:creationId xmlns:a16="http://schemas.microsoft.com/office/drawing/2014/main" id="{8C73EB7F-55E2-4DBF-8201-165A28230124}"/>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30</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483645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1569660"/>
          </a:xfrm>
          <a:prstGeom prst="rect">
            <a:avLst/>
          </a:prstGeom>
        </p:spPr>
        <p:txBody>
          <a:bodyPr wrap="square">
            <a:spAutoFit/>
          </a:bodyPr>
          <a:lstStyle/>
          <a:p>
            <a:pPr>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3-2</a:t>
            </a:r>
            <a:r>
              <a:rPr lang="zh-TW" altLang="en-US" sz="2400" b="1" kern="100" dirty="0">
                <a:latin typeface="標楷體" panose="03000509000000000000" pitchFamily="65" charset="-120"/>
                <a:ea typeface="標楷體" panose="03000509000000000000" pitchFamily="65" charset="-120"/>
                <a:cs typeface="Times New Roman"/>
              </a:rPr>
              <a:t>建立</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學生通學方式</a:t>
            </a:r>
            <a:r>
              <a:rPr lang="zh-TW" altLang="en-US" sz="2400" b="1" kern="100" dirty="0">
                <a:latin typeface="標楷體" panose="03000509000000000000" pitchFamily="65" charset="-120"/>
                <a:ea typeface="標楷體" panose="03000509000000000000" pitchFamily="65" charset="-120"/>
                <a:cs typeface="Times New Roman"/>
              </a:rPr>
              <a:t>資料及接送區規劃，切合實際需要，並有佐證資料。</a:t>
            </a:r>
            <a:r>
              <a:rPr lang="en-US" altLang="zh-TW" sz="2400" b="1" kern="100" dirty="0">
                <a:latin typeface="標楷體" panose="03000509000000000000" pitchFamily="65" charset="-120"/>
                <a:ea typeface="標楷體" panose="03000509000000000000" pitchFamily="65" charset="-120"/>
                <a:cs typeface="Times New Roman"/>
              </a:rPr>
              <a:t>(8%)</a:t>
            </a:r>
          </a:p>
          <a:p>
            <a:pPr lvl="0">
              <a:spcBef>
                <a:spcPct val="0"/>
              </a:spcBef>
            </a:pPr>
            <a:endParaRPr lang="en-US" altLang="zh-TW" sz="2400" b="1" kern="100" dirty="0">
              <a:latin typeface="標楷體" panose="03000509000000000000" pitchFamily="65" charset="-120"/>
              <a:ea typeface="標楷體" panose="03000509000000000000" pitchFamily="65" charset="-120"/>
              <a:cs typeface="Times New Roman"/>
            </a:endParaRPr>
          </a:p>
          <a:p>
            <a:pPr lvl="0">
              <a:spcBef>
                <a:spcPct val="0"/>
              </a:spcBef>
            </a:pP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sp>
        <p:nvSpPr>
          <p:cNvPr id="3" name="Rectangle 2">
            <a:extLst>
              <a:ext uri="{FF2B5EF4-FFF2-40B4-BE49-F238E27FC236}">
                <a16:creationId xmlns:a16="http://schemas.microsoft.com/office/drawing/2014/main" id="{317A5932-5865-4CC9-BF07-47276B58DE44}"/>
              </a:ext>
            </a:extLst>
          </p:cNvPr>
          <p:cNvSpPr>
            <a:spLocks noChangeArrowheads="1"/>
          </p:cNvSpPr>
          <p:nvPr/>
        </p:nvSpPr>
        <p:spPr bwMode="auto">
          <a:xfrm>
            <a:off x="401455" y="1309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1" name="圖片 10">
            <a:extLst>
              <a:ext uri="{FF2B5EF4-FFF2-40B4-BE49-F238E27FC236}">
                <a16:creationId xmlns:a16="http://schemas.microsoft.com/office/drawing/2014/main" id="{B3AB914B-2139-4829-8889-1B7328B5D3C7}"/>
              </a:ext>
            </a:extLst>
          </p:cNvPr>
          <p:cNvPicPr/>
          <p:nvPr/>
        </p:nvPicPr>
        <p:blipFill rotWithShape="1">
          <a:blip r:embed="rId4"/>
          <a:srcRect t="12288" r="23384" b="58626"/>
          <a:stretch/>
        </p:blipFill>
        <p:spPr bwMode="auto">
          <a:xfrm>
            <a:off x="401455" y="1839094"/>
            <a:ext cx="6631940" cy="2522220"/>
          </a:xfrm>
          <a:prstGeom prst="rect">
            <a:avLst/>
          </a:prstGeom>
          <a:ln>
            <a:noFill/>
          </a:ln>
          <a:extLst>
            <a:ext uri="{53640926-AAD7-44D8-BBD7-CCE9431645EC}">
              <a14:shadowObscured xmlns:a14="http://schemas.microsoft.com/office/drawing/2010/main"/>
            </a:ext>
          </a:extLst>
        </p:spPr>
      </p:pic>
      <p:sp>
        <p:nvSpPr>
          <p:cNvPr id="12" name="箭號: 向右 11">
            <a:extLst>
              <a:ext uri="{FF2B5EF4-FFF2-40B4-BE49-F238E27FC236}">
                <a16:creationId xmlns:a16="http://schemas.microsoft.com/office/drawing/2014/main" id="{E7352DF2-5B50-4063-BBBD-BAEF7053D254}"/>
              </a:ext>
            </a:extLst>
          </p:cNvPr>
          <p:cNvSpPr/>
          <p:nvPr/>
        </p:nvSpPr>
        <p:spPr>
          <a:xfrm rot="10800000">
            <a:off x="1009700" y="3645024"/>
            <a:ext cx="533400" cy="2628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13" name="箭號: 向右 12">
            <a:extLst>
              <a:ext uri="{FF2B5EF4-FFF2-40B4-BE49-F238E27FC236}">
                <a16:creationId xmlns:a16="http://schemas.microsoft.com/office/drawing/2014/main" id="{0B76C7F5-C652-41D2-9A81-4FF105A1572C}"/>
              </a:ext>
            </a:extLst>
          </p:cNvPr>
          <p:cNvSpPr/>
          <p:nvPr/>
        </p:nvSpPr>
        <p:spPr>
          <a:xfrm rot="18386741">
            <a:off x="2913289" y="3261384"/>
            <a:ext cx="533400" cy="2628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graphicFrame>
        <p:nvGraphicFramePr>
          <p:cNvPr id="4" name="表格 3">
            <a:extLst>
              <a:ext uri="{FF2B5EF4-FFF2-40B4-BE49-F238E27FC236}">
                <a16:creationId xmlns:a16="http://schemas.microsoft.com/office/drawing/2014/main" id="{5279CD76-A82C-4D2E-82D1-5DB3058566CC}"/>
              </a:ext>
            </a:extLst>
          </p:cNvPr>
          <p:cNvGraphicFramePr>
            <a:graphicFrameLocks noGrp="1"/>
          </p:cNvGraphicFramePr>
          <p:nvPr>
            <p:extLst>
              <p:ext uri="{D42A27DB-BD31-4B8C-83A1-F6EECF244321}">
                <p14:modId xmlns:p14="http://schemas.microsoft.com/office/powerpoint/2010/main" val="2890133273"/>
              </p:ext>
            </p:extLst>
          </p:nvPr>
        </p:nvGraphicFramePr>
        <p:xfrm>
          <a:off x="441991" y="4061156"/>
          <a:ext cx="6732905" cy="182880"/>
        </p:xfrm>
        <a:graphic>
          <a:graphicData uri="http://schemas.openxmlformats.org/drawingml/2006/table">
            <a:tbl>
              <a:tblPr firstRow="1" firstCol="1" bandRow="1">
                <a:tableStyleId>{5940675A-B579-460E-94D1-54222C63F5DA}</a:tableStyleId>
              </a:tblPr>
              <a:tblGrid>
                <a:gridCol w="6732905">
                  <a:extLst>
                    <a:ext uri="{9D8B030D-6E8A-4147-A177-3AD203B41FA5}">
                      <a16:colId xmlns:a16="http://schemas.microsoft.com/office/drawing/2014/main" val="3946964806"/>
                    </a:ext>
                  </a:extLst>
                </a:gridCol>
              </a:tblGrid>
              <a:tr h="0">
                <a:tc>
                  <a:txBody>
                    <a:bodyPr/>
                    <a:lstStyle/>
                    <a:p>
                      <a:r>
                        <a:rPr lang="zh-TW" sz="1200" kern="100" dirty="0">
                          <a:effectLst/>
                        </a:rPr>
                        <a:t>學生通學方式通報系統 </a:t>
                      </a:r>
                      <a:r>
                        <a:rPr lang="en-US" sz="1200" kern="100" dirty="0">
                          <a:effectLst/>
                        </a:rPr>
                        <a:t>http://148.72.246.192/ptmtas/script1/default.asp</a:t>
                      </a:r>
                      <a:endParaRPr lang="zh-TW" sz="1200" i="1" kern="100" dirty="0">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716120262"/>
                  </a:ext>
                </a:extLst>
              </a:tr>
            </a:tbl>
          </a:graphicData>
        </a:graphic>
      </p:graphicFrame>
      <p:pic>
        <p:nvPicPr>
          <p:cNvPr id="15" name="圖片 14">
            <a:extLst>
              <a:ext uri="{FF2B5EF4-FFF2-40B4-BE49-F238E27FC236}">
                <a16:creationId xmlns:a16="http://schemas.microsoft.com/office/drawing/2014/main" id="{10A21B3E-B68C-4050-9B2C-7130912C77E1}"/>
              </a:ext>
            </a:extLst>
          </p:cNvPr>
          <p:cNvPicPr/>
          <p:nvPr/>
        </p:nvPicPr>
        <p:blipFill rotWithShape="1">
          <a:blip r:embed="rId5"/>
          <a:srcRect l="23101" t="11800" r="16206" b="39422"/>
          <a:stretch/>
        </p:blipFill>
        <p:spPr bwMode="auto">
          <a:xfrm>
            <a:off x="441991" y="4406903"/>
            <a:ext cx="4605307" cy="1083910"/>
          </a:xfrm>
          <a:prstGeom prst="rect">
            <a:avLst/>
          </a:prstGeom>
          <a:ln>
            <a:solidFill>
              <a:schemeClr val="accent6">
                <a:lumMod val="75000"/>
              </a:schemeClr>
            </a:solidFill>
          </a:ln>
          <a:extLst>
            <a:ext uri="{53640926-AAD7-44D8-BBD7-CCE9431645EC}">
              <a14:shadowObscured xmlns:a14="http://schemas.microsoft.com/office/drawing/2010/main"/>
            </a:ext>
          </a:extLst>
        </p:spPr>
      </p:pic>
      <p:pic>
        <p:nvPicPr>
          <p:cNvPr id="16" name="圖片 15">
            <a:extLst>
              <a:ext uri="{FF2B5EF4-FFF2-40B4-BE49-F238E27FC236}">
                <a16:creationId xmlns:a16="http://schemas.microsoft.com/office/drawing/2014/main" id="{BFD47107-0363-435C-8AFF-BF04E74885A9}"/>
              </a:ext>
            </a:extLst>
          </p:cNvPr>
          <p:cNvPicPr/>
          <p:nvPr/>
        </p:nvPicPr>
        <p:blipFill rotWithShape="1">
          <a:blip r:embed="rId6"/>
          <a:srcRect t="15138" b="13175"/>
          <a:stretch/>
        </p:blipFill>
        <p:spPr bwMode="auto">
          <a:xfrm>
            <a:off x="4361675" y="4631099"/>
            <a:ext cx="4484400" cy="2103393"/>
          </a:xfrm>
          <a:prstGeom prst="rect">
            <a:avLst/>
          </a:prstGeom>
          <a:ln>
            <a:solidFill>
              <a:schemeClr val="accent6">
                <a:lumMod val="75000"/>
              </a:schemeClr>
            </a:solidFill>
          </a:ln>
          <a:extLst>
            <a:ext uri="{53640926-AAD7-44D8-BBD7-CCE9431645EC}">
              <a14:shadowObscured xmlns:a14="http://schemas.microsoft.com/office/drawing/2010/main"/>
            </a:ext>
          </a:extLst>
        </p:spPr>
      </p:pic>
      <p:sp>
        <p:nvSpPr>
          <p:cNvPr id="17" name="箭號: 向右 16">
            <a:extLst>
              <a:ext uri="{FF2B5EF4-FFF2-40B4-BE49-F238E27FC236}">
                <a16:creationId xmlns:a16="http://schemas.microsoft.com/office/drawing/2014/main" id="{82B8B834-931F-4C10-88A3-BD9C029CA156}"/>
              </a:ext>
            </a:extLst>
          </p:cNvPr>
          <p:cNvSpPr/>
          <p:nvPr/>
        </p:nvSpPr>
        <p:spPr>
          <a:xfrm rot="18386741">
            <a:off x="1470094" y="4922604"/>
            <a:ext cx="533400" cy="2628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24" name="箭號: 向右 23">
            <a:extLst>
              <a:ext uri="{FF2B5EF4-FFF2-40B4-BE49-F238E27FC236}">
                <a16:creationId xmlns:a16="http://schemas.microsoft.com/office/drawing/2014/main" id="{184C108A-FC10-4436-93D8-DFE62B0F4D0C}"/>
              </a:ext>
            </a:extLst>
          </p:cNvPr>
          <p:cNvSpPr/>
          <p:nvPr/>
        </p:nvSpPr>
        <p:spPr>
          <a:xfrm rot="723781">
            <a:off x="2202660" y="4914068"/>
            <a:ext cx="1763628" cy="262890"/>
          </a:xfrm>
          <a:prstGeom prst="rightArrow">
            <a:avLst>
              <a:gd name="adj1" fmla="val 50000"/>
              <a:gd name="adj2" fmla="val 10142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25" name="箭號: 向右 24">
            <a:extLst>
              <a:ext uri="{FF2B5EF4-FFF2-40B4-BE49-F238E27FC236}">
                <a16:creationId xmlns:a16="http://schemas.microsoft.com/office/drawing/2014/main" id="{95F1A8A8-5001-4DC0-B94C-96335AE5E9E8}"/>
              </a:ext>
            </a:extLst>
          </p:cNvPr>
          <p:cNvSpPr/>
          <p:nvPr/>
        </p:nvSpPr>
        <p:spPr>
          <a:xfrm rot="10968846">
            <a:off x="4877444" y="5100672"/>
            <a:ext cx="533400" cy="2628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26" name="箭號: 向右 25">
            <a:extLst>
              <a:ext uri="{FF2B5EF4-FFF2-40B4-BE49-F238E27FC236}">
                <a16:creationId xmlns:a16="http://schemas.microsoft.com/office/drawing/2014/main" id="{1276DC36-50EA-4169-9E11-76675AB502F3}"/>
              </a:ext>
            </a:extLst>
          </p:cNvPr>
          <p:cNvSpPr/>
          <p:nvPr/>
        </p:nvSpPr>
        <p:spPr>
          <a:xfrm rot="1596590">
            <a:off x="5456194" y="5231832"/>
            <a:ext cx="705581" cy="2628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graphicFrame>
        <p:nvGraphicFramePr>
          <p:cNvPr id="27" name="表格 26">
            <a:extLst>
              <a:ext uri="{FF2B5EF4-FFF2-40B4-BE49-F238E27FC236}">
                <a16:creationId xmlns:a16="http://schemas.microsoft.com/office/drawing/2014/main" id="{83BB97FB-29D3-428C-B7CA-2121E56EE643}"/>
              </a:ext>
            </a:extLst>
          </p:cNvPr>
          <p:cNvGraphicFramePr>
            <a:graphicFrameLocks noGrp="1"/>
          </p:cNvGraphicFramePr>
          <p:nvPr>
            <p:extLst>
              <p:ext uri="{D42A27DB-BD31-4B8C-83A1-F6EECF244321}">
                <p14:modId xmlns:p14="http://schemas.microsoft.com/office/powerpoint/2010/main" val="4047805901"/>
              </p:ext>
            </p:extLst>
          </p:nvPr>
        </p:nvGraphicFramePr>
        <p:xfrm>
          <a:off x="332697" y="6163080"/>
          <a:ext cx="3951271" cy="365760"/>
        </p:xfrm>
        <a:graphic>
          <a:graphicData uri="http://schemas.openxmlformats.org/drawingml/2006/table">
            <a:tbl>
              <a:tblPr firstRow="1" firstCol="1" bandRow="1">
                <a:tableStyleId>{5940675A-B579-460E-94D1-54222C63F5DA}</a:tableStyleId>
              </a:tblPr>
              <a:tblGrid>
                <a:gridCol w="3951271">
                  <a:extLst>
                    <a:ext uri="{9D8B030D-6E8A-4147-A177-3AD203B41FA5}">
                      <a16:colId xmlns:a16="http://schemas.microsoft.com/office/drawing/2014/main" val="3946964806"/>
                    </a:ext>
                  </a:extLst>
                </a:gridCol>
              </a:tblGrid>
              <a:tr h="0">
                <a:tc>
                  <a:txBody>
                    <a:bodyPr/>
                    <a:lstStyle/>
                    <a:p>
                      <a:r>
                        <a:rPr lang="zh-TW" altLang="en-US" sz="1200" kern="100" dirty="0">
                          <a:effectLst/>
                        </a:rPr>
                        <a:t>學生通學方式通報系統</a:t>
                      </a:r>
                      <a:r>
                        <a:rPr lang="en-US" altLang="zh-TW" sz="1200" kern="100" dirty="0">
                          <a:effectLst/>
                        </a:rPr>
                        <a:t>https://sacs.k12ea.gov.tw/csrc/schoolbusreport</a:t>
                      </a:r>
                      <a:endParaRPr lang="zh-TW" sz="1200" i="1" kern="100" dirty="0">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716120262"/>
                  </a:ext>
                </a:extLst>
              </a:tr>
            </a:tbl>
          </a:graphicData>
        </a:graphic>
      </p:graphicFrame>
      <p:sp>
        <p:nvSpPr>
          <p:cNvPr id="28" name="Text Box 4">
            <a:extLst>
              <a:ext uri="{FF2B5EF4-FFF2-40B4-BE49-F238E27FC236}">
                <a16:creationId xmlns:a16="http://schemas.microsoft.com/office/drawing/2014/main" id="{986CFBB3-B8C4-485B-AFE4-F5A57192E300}"/>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rPr>
              <a:t>31</a:t>
            </a:r>
            <a:r>
              <a:rPr lang="zh-TW" altLang="en-US" sz="1400" b="1"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4276006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1569660"/>
          </a:xfrm>
          <a:prstGeom prst="rect">
            <a:avLst/>
          </a:prstGeom>
        </p:spPr>
        <p:txBody>
          <a:bodyPr wrap="square">
            <a:spAutoFit/>
          </a:bodyPr>
          <a:lstStyle/>
          <a:p>
            <a:pPr>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3-2</a:t>
            </a:r>
            <a:r>
              <a:rPr lang="zh-TW" altLang="en-US" sz="2400" b="1" kern="100" dirty="0">
                <a:latin typeface="標楷體" panose="03000509000000000000" pitchFamily="65" charset="-120"/>
                <a:ea typeface="標楷體" panose="03000509000000000000" pitchFamily="65" charset="-120"/>
                <a:cs typeface="Times New Roman"/>
              </a:rPr>
              <a:t>學生</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通學方式</a:t>
            </a:r>
            <a:r>
              <a:rPr lang="zh-TW" altLang="en-US" sz="2400" b="1" kern="100" dirty="0">
                <a:latin typeface="標楷體" panose="03000509000000000000" pitchFamily="65" charset="-120"/>
                <a:ea typeface="標楷體" panose="03000509000000000000" pitchFamily="65" charset="-120"/>
                <a:cs typeface="Times New Roman"/>
              </a:rPr>
              <a:t>資料及接送區規劃，</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切合實際需要</a:t>
            </a:r>
            <a:r>
              <a:rPr lang="zh-TW" altLang="en-US" sz="2400" b="1" kern="100" dirty="0">
                <a:latin typeface="標楷體" panose="03000509000000000000" pitchFamily="65" charset="-120"/>
                <a:ea typeface="標楷體" panose="03000509000000000000" pitchFamily="65" charset="-120"/>
                <a:cs typeface="Times New Roman"/>
              </a:rPr>
              <a:t>，並有佐證資料。</a:t>
            </a:r>
            <a:r>
              <a:rPr lang="en-US" altLang="zh-TW" sz="2400" b="1" kern="100" dirty="0">
                <a:latin typeface="標楷體" panose="03000509000000000000" pitchFamily="65" charset="-120"/>
                <a:ea typeface="標楷體" panose="03000509000000000000" pitchFamily="65" charset="-120"/>
                <a:cs typeface="Times New Roman"/>
              </a:rPr>
              <a:t>(8%)</a:t>
            </a:r>
          </a:p>
          <a:p>
            <a:pPr lvl="0">
              <a:spcBef>
                <a:spcPct val="0"/>
              </a:spcBef>
            </a:pPr>
            <a:endParaRPr lang="en-US" altLang="zh-TW" sz="2400" b="1" kern="100" dirty="0">
              <a:latin typeface="標楷體" panose="03000509000000000000" pitchFamily="65" charset="-120"/>
              <a:ea typeface="標楷體" panose="03000509000000000000" pitchFamily="65" charset="-120"/>
              <a:cs typeface="Times New Roman"/>
            </a:endParaRPr>
          </a:p>
          <a:p>
            <a:pPr lvl="0">
              <a:spcBef>
                <a:spcPct val="0"/>
              </a:spcBef>
            </a:pP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sp>
        <p:nvSpPr>
          <p:cNvPr id="3" name="Rectangle 2">
            <a:extLst>
              <a:ext uri="{FF2B5EF4-FFF2-40B4-BE49-F238E27FC236}">
                <a16:creationId xmlns:a16="http://schemas.microsoft.com/office/drawing/2014/main" id="{317A5932-5865-4CC9-BF07-47276B58DE44}"/>
              </a:ext>
            </a:extLst>
          </p:cNvPr>
          <p:cNvSpPr>
            <a:spLocks noChangeArrowheads="1"/>
          </p:cNvSpPr>
          <p:nvPr/>
        </p:nvSpPr>
        <p:spPr bwMode="auto">
          <a:xfrm>
            <a:off x="401455" y="1309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8" name="圖片 17">
            <a:extLst>
              <a:ext uri="{FF2B5EF4-FFF2-40B4-BE49-F238E27FC236}">
                <a16:creationId xmlns:a16="http://schemas.microsoft.com/office/drawing/2014/main" id="{986295B1-D4BF-4E89-AE0B-420BBBD0B2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0873" y="1845682"/>
            <a:ext cx="2938145" cy="2231390"/>
          </a:xfrm>
          <a:prstGeom prst="rect">
            <a:avLst/>
          </a:prstGeom>
          <a:noFill/>
        </p:spPr>
      </p:pic>
      <p:pic>
        <p:nvPicPr>
          <p:cNvPr id="19" name="圖片 18">
            <a:extLst>
              <a:ext uri="{FF2B5EF4-FFF2-40B4-BE49-F238E27FC236}">
                <a16:creationId xmlns:a16="http://schemas.microsoft.com/office/drawing/2014/main" id="{0A2C3717-8408-4064-807B-E86DE9C41B5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079308" y="1845682"/>
            <a:ext cx="2931795" cy="2231390"/>
          </a:xfrm>
          <a:prstGeom prst="rect">
            <a:avLst/>
          </a:prstGeom>
          <a:noFill/>
        </p:spPr>
      </p:pic>
      <p:pic>
        <p:nvPicPr>
          <p:cNvPr id="20" name="圖片 19">
            <a:extLst>
              <a:ext uri="{FF2B5EF4-FFF2-40B4-BE49-F238E27FC236}">
                <a16:creationId xmlns:a16="http://schemas.microsoft.com/office/drawing/2014/main" id="{6D15DDE7-50EF-4C1B-903C-49BCFAD3FF50}"/>
              </a:ext>
            </a:extLst>
          </p:cNvPr>
          <p:cNvPicPr/>
          <p:nvPr/>
        </p:nvPicPr>
        <p:blipFill rotWithShape="1">
          <a:blip r:embed="rId6"/>
          <a:srcRect l="12832" r="12733"/>
          <a:stretch/>
        </p:blipFill>
        <p:spPr bwMode="auto">
          <a:xfrm>
            <a:off x="6011103" y="1845682"/>
            <a:ext cx="2953385" cy="2231390"/>
          </a:xfrm>
          <a:prstGeom prst="rect">
            <a:avLst/>
          </a:prstGeom>
          <a:ln w="9525" cap="flat" cmpd="sng" algn="ctr">
            <a:solidFill>
              <a:srgbClr val="5B9BD5"/>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21" name="圖片 20">
            <a:extLst>
              <a:ext uri="{FF2B5EF4-FFF2-40B4-BE49-F238E27FC236}">
                <a16:creationId xmlns:a16="http://schemas.microsoft.com/office/drawing/2014/main" id="{08814A0A-C976-433E-95F7-89E0C845DA3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6948" y="4065924"/>
            <a:ext cx="1672590" cy="2231390"/>
          </a:xfrm>
          <a:prstGeom prst="rect">
            <a:avLst/>
          </a:prstGeom>
          <a:noFill/>
          <a:ln>
            <a:noFill/>
          </a:ln>
        </p:spPr>
      </p:pic>
      <p:pic>
        <p:nvPicPr>
          <p:cNvPr id="22" name="圖片 21">
            <a:extLst>
              <a:ext uri="{FF2B5EF4-FFF2-40B4-BE49-F238E27FC236}">
                <a16:creationId xmlns:a16="http://schemas.microsoft.com/office/drawing/2014/main" id="{9EAD6D89-3F79-42C4-9035-24C3E09A58F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260" y="4065925"/>
            <a:ext cx="1713504" cy="1307291"/>
          </a:xfrm>
          <a:prstGeom prst="rect">
            <a:avLst/>
          </a:prstGeom>
          <a:noFill/>
          <a:ln>
            <a:noFill/>
          </a:ln>
        </p:spPr>
      </p:pic>
      <p:pic>
        <p:nvPicPr>
          <p:cNvPr id="23" name="圖片 22">
            <a:extLst>
              <a:ext uri="{FF2B5EF4-FFF2-40B4-BE49-F238E27FC236}">
                <a16:creationId xmlns:a16="http://schemas.microsoft.com/office/drawing/2014/main" id="{35394514-A842-40BC-85AA-7C06C1456A27}"/>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320" y="5372913"/>
            <a:ext cx="1694444" cy="1379299"/>
          </a:xfrm>
          <a:prstGeom prst="rect">
            <a:avLst/>
          </a:prstGeom>
          <a:noFill/>
          <a:ln>
            <a:noFill/>
          </a:ln>
        </p:spPr>
      </p:pic>
      <p:pic>
        <p:nvPicPr>
          <p:cNvPr id="28" name="圖片 27">
            <a:extLst>
              <a:ext uri="{FF2B5EF4-FFF2-40B4-BE49-F238E27FC236}">
                <a16:creationId xmlns:a16="http://schemas.microsoft.com/office/drawing/2014/main" id="{B796BE0B-2FB0-4207-B896-326D09DDD92E}"/>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7703" y="4065924"/>
            <a:ext cx="2160239" cy="1482790"/>
          </a:xfrm>
          <a:prstGeom prst="rect">
            <a:avLst/>
          </a:prstGeom>
          <a:noFill/>
          <a:ln>
            <a:noFill/>
          </a:ln>
        </p:spPr>
      </p:pic>
      <p:pic>
        <p:nvPicPr>
          <p:cNvPr id="29" name="圖片 28">
            <a:extLst>
              <a:ext uri="{FF2B5EF4-FFF2-40B4-BE49-F238E27FC236}">
                <a16:creationId xmlns:a16="http://schemas.microsoft.com/office/drawing/2014/main" id="{6ED25717-22BD-43CA-A20D-567DAAE1B4E1}"/>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9795" y="4078604"/>
            <a:ext cx="1672590" cy="2231390"/>
          </a:xfrm>
          <a:prstGeom prst="rect">
            <a:avLst/>
          </a:prstGeom>
          <a:noFill/>
          <a:ln>
            <a:noFill/>
          </a:ln>
        </p:spPr>
      </p:pic>
      <p:pic>
        <p:nvPicPr>
          <p:cNvPr id="30" name="圖片 29">
            <a:extLst>
              <a:ext uri="{FF2B5EF4-FFF2-40B4-BE49-F238E27FC236}">
                <a16:creationId xmlns:a16="http://schemas.microsoft.com/office/drawing/2014/main" id="{3BE68A6A-FAB4-43DD-9AFD-939D5F70F35E}"/>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01628" y="5085183"/>
            <a:ext cx="2160239" cy="1667029"/>
          </a:xfrm>
          <a:prstGeom prst="rect">
            <a:avLst/>
          </a:prstGeom>
          <a:noFill/>
          <a:ln>
            <a:noFill/>
          </a:ln>
        </p:spPr>
      </p:pic>
      <p:sp>
        <p:nvSpPr>
          <p:cNvPr id="31" name="文字方塊 88">
            <a:extLst>
              <a:ext uri="{FF2B5EF4-FFF2-40B4-BE49-F238E27FC236}">
                <a16:creationId xmlns:a16="http://schemas.microsoft.com/office/drawing/2014/main" id="{F8E267F8-36A1-4753-BCEA-7AF007191B94}"/>
              </a:ext>
            </a:extLst>
          </p:cNvPr>
          <p:cNvSpPr txBox="1">
            <a:spLocks noChangeArrowheads="1"/>
          </p:cNvSpPr>
          <p:nvPr/>
        </p:nvSpPr>
        <p:spPr bwMode="auto">
          <a:xfrm>
            <a:off x="7513006" y="4077072"/>
            <a:ext cx="1091442" cy="2232923"/>
          </a:xfrm>
          <a:prstGeom prst="rect">
            <a:avLst/>
          </a:prstGeom>
          <a:solidFill>
            <a:schemeClr val="bg1"/>
          </a:solidFill>
          <a:ln w="31750">
            <a:solidFill>
              <a:srgbClr val="00B050"/>
            </a:solidFill>
            <a:miter lim="800000"/>
            <a:headEnd/>
            <a:tailEnd/>
          </a:ln>
          <a:effectLst/>
        </p:spPr>
        <p:txBody>
          <a:bodyPr rot="0" vert="eaVert" wrap="square" lIns="91440" tIns="45720" rIns="91440" bIns="45720" anchor="t" anchorCtr="0" upright="1">
            <a:noAutofit/>
          </a:bodyPr>
          <a:lstStyle/>
          <a:p>
            <a:r>
              <a:rPr lang="zh-TW" sz="1400" b="1" kern="100">
                <a:effectLst/>
                <a:latin typeface="Calibri" panose="020F0502020204030204" pitchFamily="34" charset="0"/>
                <a:ea typeface="標楷體" panose="03000509000000000000" pitchFamily="65" charset="-120"/>
                <a:cs typeface="Times New Roman" panose="02020603050405020304" pitchFamily="18" charset="0"/>
              </a:rPr>
              <a:t>校長、導護師長每日至校門督促行人及腳踏車分道，</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p>
            <a:r>
              <a:rPr lang="zh-TW" sz="1400" b="1" kern="100">
                <a:effectLst/>
                <a:latin typeface="Calibri" panose="020F0502020204030204" pitchFamily="34" charset="0"/>
                <a:ea typeface="標楷體" panose="03000509000000000000" pitchFamily="65" charset="-120"/>
                <a:cs typeface="Times New Roman" panose="02020603050405020304" pitchFamily="18" charset="0"/>
              </a:rPr>
              <a:t>落實交通「行」的安全、安心。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32" name="Text Box 4">
            <a:extLst>
              <a:ext uri="{FF2B5EF4-FFF2-40B4-BE49-F238E27FC236}">
                <a16:creationId xmlns:a16="http://schemas.microsoft.com/office/drawing/2014/main" id="{5982AE17-B9B7-407C-9F57-B566BEF0699C}"/>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32</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253454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sp>
        <p:nvSpPr>
          <p:cNvPr id="3" name="Rectangle 2">
            <a:extLst>
              <a:ext uri="{FF2B5EF4-FFF2-40B4-BE49-F238E27FC236}">
                <a16:creationId xmlns:a16="http://schemas.microsoft.com/office/drawing/2014/main" id="{317A5932-5865-4CC9-BF07-47276B58DE44}"/>
              </a:ext>
            </a:extLst>
          </p:cNvPr>
          <p:cNvSpPr>
            <a:spLocks noChangeArrowheads="1"/>
          </p:cNvSpPr>
          <p:nvPr/>
        </p:nvSpPr>
        <p:spPr bwMode="auto">
          <a:xfrm>
            <a:off x="401455" y="1309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24" name="文字方塊 23">
            <a:extLst>
              <a:ext uri="{FF2B5EF4-FFF2-40B4-BE49-F238E27FC236}">
                <a16:creationId xmlns:a16="http://schemas.microsoft.com/office/drawing/2014/main" id="{D1DF4376-E790-4EDC-B957-10CAB00B1430}"/>
              </a:ext>
            </a:extLst>
          </p:cNvPr>
          <p:cNvSpPr txBox="1"/>
          <p:nvPr/>
        </p:nvSpPr>
        <p:spPr>
          <a:xfrm>
            <a:off x="251520" y="1412776"/>
            <a:ext cx="3854896" cy="2092881"/>
          </a:xfrm>
          <a:prstGeom prst="rect">
            <a:avLst/>
          </a:prstGeom>
          <a:noFill/>
        </p:spPr>
        <p:txBody>
          <a:bodyPr wrap="square">
            <a:spAutoFit/>
          </a:bodyPr>
          <a:lstStyle/>
          <a:p>
            <a:r>
              <a:rPr lang="zh-TW" altLang="zh-TW" sz="1200" b="1" kern="100" dirty="0">
                <a:effectLst/>
                <a:latin typeface="Calibri" panose="020F0502020204030204" pitchFamily="34" charset="0"/>
                <a:ea typeface="標楷體" panose="03000509000000000000" pitchFamily="65" charset="-120"/>
                <a:cs typeface="Times New Roman" panose="02020603050405020304" pitchFamily="18" charset="0"/>
              </a:rPr>
              <a:t>屏東縣政府函令各級學校之學生交通服務事務</a:t>
            </a:r>
            <a:r>
              <a:rPr lang="en-US" altLang="zh-TW" sz="12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200" kern="0" dirty="0">
                <a:effectLst/>
                <a:latin typeface="Calibri" panose="020F0502020204030204" pitchFamily="34" charset="0"/>
                <a:ea typeface="標楷體" panose="03000509000000000000" pitchFamily="65" charset="-120"/>
                <a:cs typeface="DFKaiShu-SB-Estd-BF"/>
              </a:rPr>
              <a:t>屏府教終字第</a:t>
            </a:r>
            <a:r>
              <a:rPr lang="en-US" altLang="zh-TW" sz="1200" kern="0" dirty="0">
                <a:effectLst/>
                <a:latin typeface="Calibri" panose="020F0502020204030204" pitchFamily="34" charset="0"/>
                <a:ea typeface="標楷體" panose="03000509000000000000" pitchFamily="65" charset="-120"/>
                <a:cs typeface="DFKaiShu-SB-Estd-BF"/>
              </a:rPr>
              <a:t>11208718200</a:t>
            </a:r>
            <a:r>
              <a:rPr lang="zh-TW" altLang="zh-TW" sz="1200" kern="0" dirty="0">
                <a:effectLst/>
                <a:latin typeface="Calibri" panose="020F0502020204030204" pitchFamily="34" charset="0"/>
                <a:ea typeface="標楷體" panose="03000509000000000000" pitchFamily="65" charset="-120"/>
                <a:cs typeface="DFKaiShu-SB-Estd-BF"/>
              </a:rPr>
              <a:t>號</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609600" indent="-457200">
              <a:spcBef>
                <a:spcPts val="600"/>
              </a:spcBef>
              <a:spcAft>
                <a:spcPts val="0"/>
              </a:spcAft>
            </a:pPr>
            <a:r>
              <a:rPr lang="zh-TW" altLang="zh-TW" sz="1200" kern="0" dirty="0">
                <a:effectLst/>
                <a:latin typeface="Calibri" panose="020F0502020204030204" pitchFamily="34" charset="0"/>
                <a:ea typeface="標楷體" panose="03000509000000000000" pitchFamily="65" charset="-120"/>
                <a:cs typeface="DFKaiShu-SB-Estd-BF"/>
              </a:rPr>
              <a:t>一、略。</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609600" indent="-457200">
              <a:spcBef>
                <a:spcPts val="600"/>
              </a:spcBef>
              <a:spcAft>
                <a:spcPts val="0"/>
              </a:spcAft>
            </a:pPr>
            <a:r>
              <a:rPr lang="zh-TW" altLang="zh-TW" sz="1200" kern="0" dirty="0">
                <a:effectLst/>
                <a:latin typeface="Calibri" panose="020F0502020204030204" pitchFamily="34" charset="0"/>
                <a:ea typeface="標楷體" panose="03000509000000000000" pitchFamily="65" charset="-120"/>
                <a:cs typeface="DFKaiShu-SB-Estd-BF"/>
              </a:rPr>
              <a:t>二、請各學校編組學生交通服務隊協助相關事務時，應符合下列事項：。</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609600" indent="-457200"/>
            <a:r>
              <a:rPr lang="en-US" altLang="zh-TW" sz="1200" kern="0" dirty="0">
                <a:effectLst/>
                <a:latin typeface="標楷體" panose="03000509000000000000" pitchFamily="65" charset="-120"/>
                <a:ea typeface="新細明體" panose="02020500000000000000" pitchFamily="18" charset="-120"/>
                <a:cs typeface="DFKaiShu-SB-Estd-BF"/>
              </a:rPr>
              <a:t>(</a:t>
            </a:r>
            <a:r>
              <a:rPr lang="zh-TW" altLang="zh-TW" sz="1200" kern="0" dirty="0">
                <a:effectLst/>
                <a:latin typeface="Calibri" panose="020F0502020204030204" pitchFamily="34" charset="0"/>
                <a:ea typeface="標楷體" panose="03000509000000000000" pitchFamily="65" charset="-120"/>
                <a:cs typeface="DFKaiShu-SB-Estd-BF"/>
              </a:rPr>
              <a:t>一</a:t>
            </a:r>
            <a:r>
              <a:rPr lang="en-US" altLang="zh-TW" sz="1200" kern="0" dirty="0">
                <a:effectLst/>
                <a:latin typeface="Calibri" panose="020F0502020204030204" pitchFamily="34" charset="0"/>
                <a:ea typeface="標楷體" panose="03000509000000000000" pitchFamily="65" charset="-120"/>
                <a:cs typeface="DFKaiShu-SB-Estd-BF"/>
              </a:rPr>
              <a:t>)</a:t>
            </a:r>
            <a:r>
              <a:rPr lang="zh-TW" altLang="zh-TW" sz="1200" kern="0" dirty="0">
                <a:effectLst/>
                <a:latin typeface="Calibri" panose="020F0502020204030204" pitchFamily="34" charset="0"/>
                <a:ea typeface="標楷體" panose="03000509000000000000" pitchFamily="65" charset="-120"/>
                <a:cs typeface="DFKaiShu-SB-Estd-BF"/>
              </a:rPr>
              <a:t>審慎規劃其服務地點，應為學校大門或側門等學校</a:t>
            </a:r>
            <a:r>
              <a:rPr lang="zh-TW" altLang="zh-TW" sz="1200" u="dbl" kern="0" dirty="0">
                <a:effectLst/>
                <a:highlight>
                  <a:srgbClr val="FFFF00"/>
                </a:highlight>
                <a:latin typeface="Calibri" panose="020F0502020204030204" pitchFamily="34" charset="0"/>
                <a:ea typeface="標楷體" panose="03000509000000000000" pitchFamily="65" charset="-120"/>
                <a:cs typeface="DFKaiShu-SB-Estd-BF"/>
              </a:rPr>
              <a:t>門口內側相關安全位置</a:t>
            </a:r>
            <a:r>
              <a:rPr lang="zh-TW" altLang="zh-TW" sz="1200" kern="0" dirty="0">
                <a:effectLst/>
                <a:latin typeface="Calibri" panose="020F0502020204030204" pitchFamily="34" charset="0"/>
                <a:ea typeface="標楷體" panose="03000509000000000000" pitchFamily="65" charset="-120"/>
                <a:cs typeface="DFKaiShu-SB-Estd-BF"/>
              </a:rPr>
              <a:t>，並適時檢視其服務地點之安全性及妥適性，以維護其安全。</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609600" indent="-457200"/>
            <a:r>
              <a:rPr lang="en-US" altLang="zh-TW" sz="1200" kern="0" dirty="0">
                <a:effectLst/>
                <a:latin typeface="標楷體" panose="03000509000000000000" pitchFamily="65" charset="-120"/>
                <a:ea typeface="新細明體" panose="02020500000000000000" pitchFamily="18" charset="-120"/>
                <a:cs typeface="DFKaiShu-SB-Estd-BF"/>
              </a:rPr>
              <a:t>(</a:t>
            </a:r>
            <a:r>
              <a:rPr lang="zh-TW" altLang="zh-TW" sz="1200" kern="0" dirty="0">
                <a:effectLst/>
                <a:latin typeface="Calibri" panose="020F0502020204030204" pitchFamily="34" charset="0"/>
                <a:ea typeface="標楷體" panose="03000509000000000000" pitchFamily="65" charset="-120"/>
                <a:cs typeface="DFKaiShu-SB-Estd-BF"/>
              </a:rPr>
              <a:t>二</a:t>
            </a:r>
            <a:r>
              <a:rPr lang="en-US" altLang="zh-TW" sz="1200" kern="0" dirty="0">
                <a:effectLst/>
                <a:latin typeface="Calibri" panose="020F0502020204030204" pitchFamily="34" charset="0"/>
                <a:ea typeface="標楷體" panose="03000509000000000000" pitchFamily="65" charset="-120"/>
                <a:cs typeface="DFKaiShu-SB-Estd-BF"/>
              </a:rPr>
              <a:t>)</a:t>
            </a:r>
            <a:r>
              <a:rPr lang="zh-TW" altLang="zh-TW" sz="1200" kern="0" dirty="0">
                <a:effectLst/>
                <a:latin typeface="Calibri" panose="020F0502020204030204" pitchFamily="34" charset="0"/>
                <a:ea typeface="標楷體" panose="03000509000000000000" pitchFamily="65" charset="-120"/>
                <a:cs typeface="DFKaiShu-SB-Estd-BF"/>
              </a:rPr>
              <a:t>服務之對象應以學校學生為主。</a:t>
            </a:r>
            <a:endPar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200" kern="0" dirty="0">
                <a:effectLst/>
                <a:latin typeface="標楷體" panose="03000509000000000000" pitchFamily="65" charset="-120"/>
                <a:cs typeface="DFKaiShu-SB-Estd-BF"/>
              </a:rPr>
              <a:t>(</a:t>
            </a:r>
            <a:r>
              <a:rPr lang="zh-TW" altLang="zh-TW" sz="1200" kern="0" dirty="0">
                <a:effectLst/>
                <a:ea typeface="標楷體" panose="03000509000000000000" pitchFamily="65" charset="-120"/>
                <a:cs typeface="DFKaiShu-SB-Estd-BF"/>
              </a:rPr>
              <a:t>三</a:t>
            </a:r>
            <a:r>
              <a:rPr lang="en-US" altLang="zh-TW" sz="1200" kern="0" dirty="0">
                <a:effectLst/>
                <a:ea typeface="標楷體" panose="03000509000000000000" pitchFamily="65" charset="-120"/>
                <a:cs typeface="DFKaiShu-SB-Estd-BF"/>
              </a:rPr>
              <a:t>)</a:t>
            </a:r>
            <a:r>
              <a:rPr lang="zh-TW" altLang="zh-TW" sz="1200" kern="0" dirty="0">
                <a:effectLst/>
                <a:ea typeface="標楷體" panose="03000509000000000000" pitchFamily="65" charset="-120"/>
                <a:cs typeface="DFKaiShu-SB-Estd-BF"/>
              </a:rPr>
              <a:t>略。</a:t>
            </a:r>
            <a:endParaRPr lang="zh-TW" altLang="en-US" sz="1200" dirty="0"/>
          </a:p>
        </p:txBody>
      </p:sp>
      <p:sp>
        <p:nvSpPr>
          <p:cNvPr id="25" name="文字方塊 24">
            <a:extLst>
              <a:ext uri="{FF2B5EF4-FFF2-40B4-BE49-F238E27FC236}">
                <a16:creationId xmlns:a16="http://schemas.microsoft.com/office/drawing/2014/main" id="{CC121F0D-8E52-4538-9747-8D5027E8D6F1}"/>
              </a:ext>
            </a:extLst>
          </p:cNvPr>
          <p:cNvSpPr txBox="1"/>
          <p:nvPr/>
        </p:nvSpPr>
        <p:spPr>
          <a:xfrm>
            <a:off x="4106416" y="1185215"/>
            <a:ext cx="4681170" cy="954107"/>
          </a:xfrm>
          <a:prstGeom prst="rect">
            <a:avLst/>
          </a:prstGeom>
          <a:solidFill>
            <a:schemeClr val="bg1"/>
          </a:solidFill>
        </p:spPr>
        <p:txBody>
          <a:bodyPr wrap="square">
            <a:spAutoFit/>
          </a:bodyPr>
          <a:lstStyle/>
          <a:p>
            <a:r>
              <a:rPr lang="zh-TW" altLang="zh-TW" sz="1400" kern="0" dirty="0">
                <a:effectLst/>
                <a:ea typeface="標楷體" panose="03000509000000000000" pitchFamily="65" charset="-120"/>
                <a:cs typeface="DFKaiShu-SB-Estd-BF"/>
              </a:rPr>
              <a:t>東港高中</a:t>
            </a:r>
            <a:r>
              <a:rPr lang="zh-TW" altLang="zh-TW" sz="1400" kern="0" dirty="0">
                <a:solidFill>
                  <a:srgbClr val="FF0000"/>
                </a:solidFill>
                <a:highlight>
                  <a:srgbClr val="FFFF00"/>
                </a:highlight>
                <a:ea typeface="標楷體" panose="03000509000000000000" pitchFamily="65" charset="-120"/>
                <a:cs typeface="DFKaiShu-SB-Estd-BF"/>
              </a:rPr>
              <a:t>之上放學學生交通服務因應做法</a:t>
            </a:r>
            <a:r>
              <a:rPr lang="zh-TW" altLang="zh-TW" sz="1400" kern="0" dirty="0">
                <a:effectLst/>
                <a:ea typeface="標楷體" panose="03000509000000000000" pitchFamily="65" charset="-120"/>
                <a:cs typeface="DFKaiShu-SB-Estd-BF"/>
              </a:rPr>
              <a:t>：</a:t>
            </a:r>
            <a:r>
              <a:rPr lang="zh-TW" altLang="zh-TW" sz="1400" dirty="0">
                <a:effectLst/>
                <a:ea typeface="標楷體" panose="03000509000000000000" pitchFamily="65" charset="-120"/>
                <a:cs typeface="Times New Roman" panose="02020603050405020304" pitchFamily="18" charset="0"/>
              </a:rPr>
              <a:t>依縣府來文指示：</a:t>
            </a:r>
            <a:r>
              <a:rPr lang="en-US" altLang="zh-TW" sz="1400" dirty="0">
                <a:effectLst/>
                <a:ea typeface="標楷體" panose="03000509000000000000" pitchFamily="65" charset="-120"/>
                <a:cs typeface="Times New Roman" panose="02020603050405020304" pitchFamily="18" charset="0"/>
              </a:rPr>
              <a:t>(1)</a:t>
            </a:r>
            <a:r>
              <a:rPr lang="zh-TW" altLang="zh-TW" sz="1400" dirty="0">
                <a:effectLst/>
                <a:ea typeface="標楷體" panose="03000509000000000000" pitchFamily="65" charset="-120"/>
                <a:cs typeface="Times New Roman" panose="02020603050405020304" pitchFamily="18" charset="0"/>
              </a:rPr>
              <a:t>顧慮師生協助交通服務事務</a:t>
            </a:r>
            <a:r>
              <a:rPr lang="en-US" altLang="zh-TW" sz="1400" dirty="0">
                <a:effectLst/>
                <a:ea typeface="標楷體" panose="03000509000000000000" pitchFamily="65" charset="-120"/>
                <a:cs typeface="Times New Roman" panose="02020603050405020304" pitchFamily="18" charset="0"/>
              </a:rPr>
              <a:t>(2)</a:t>
            </a:r>
            <a:r>
              <a:rPr lang="zh-TW" altLang="zh-TW" sz="1400" dirty="0">
                <a:effectLst/>
                <a:ea typeface="標楷體" panose="03000509000000000000" pitchFamily="65" charset="-120"/>
                <a:cs typeface="Times New Roman" panose="02020603050405020304" pitchFamily="18" charset="0"/>
              </a:rPr>
              <a:t>審慎規劃其服務地點為學校大門或是側門等學校門口內側相關安全位置</a:t>
            </a:r>
            <a:r>
              <a:rPr lang="en-US" altLang="zh-TW" sz="1400" dirty="0">
                <a:effectLst/>
                <a:ea typeface="標楷體" panose="03000509000000000000" pitchFamily="65" charset="-120"/>
                <a:cs typeface="Times New Roman" panose="02020603050405020304" pitchFamily="18" charset="0"/>
              </a:rPr>
              <a:t>(3)</a:t>
            </a:r>
            <a:r>
              <a:rPr lang="zh-TW" altLang="zh-TW" sz="1400" dirty="0">
                <a:effectLst/>
                <a:ea typeface="標楷體" panose="03000509000000000000" pitchFamily="65" charset="-120"/>
                <a:cs typeface="Times New Roman" panose="02020603050405020304" pitchFamily="18" charset="0"/>
              </a:rPr>
              <a:t>取消</a:t>
            </a:r>
            <a:r>
              <a:rPr lang="zh-TW" altLang="zh-TW" sz="1400" u="heavy" dirty="0">
                <a:effectLst/>
                <a:ea typeface="標楷體" panose="03000509000000000000" pitchFamily="65" charset="-120"/>
                <a:cs typeface="Times New Roman" panose="02020603050405020304" pitchFamily="18" charset="0"/>
              </a:rPr>
              <a:t>校外</a:t>
            </a:r>
            <a:r>
              <a:rPr lang="zh-TW" altLang="zh-TW" sz="1400" dirty="0">
                <a:effectLst/>
                <a:ea typeface="標楷體" panose="03000509000000000000" pitchFamily="65" charset="-120"/>
                <a:cs typeface="Times New Roman" panose="02020603050405020304" pitchFamily="18" charset="0"/>
              </a:rPr>
              <a:t>交通</a:t>
            </a:r>
            <a:r>
              <a:rPr lang="zh-TW" altLang="zh-TW" sz="1400" u="heavy" dirty="0">
                <a:effectLst/>
                <a:ea typeface="標楷體" panose="03000509000000000000" pitchFamily="65" charset="-120"/>
                <a:cs typeface="Times New Roman" panose="02020603050405020304" pitchFamily="18" charset="0"/>
              </a:rPr>
              <a:t>導護</a:t>
            </a:r>
            <a:r>
              <a:rPr lang="zh-TW" altLang="zh-TW" sz="1400" dirty="0">
                <a:effectLst/>
                <a:ea typeface="標楷體" panose="03000509000000000000" pitchFamily="65" charset="-120"/>
                <a:cs typeface="Times New Roman" panose="02020603050405020304" pitchFamily="18" charset="0"/>
              </a:rPr>
              <a:t>，調整為校內引導上放學</a:t>
            </a:r>
            <a:endParaRPr lang="zh-TW" altLang="en-US" sz="1400" dirty="0"/>
          </a:p>
        </p:txBody>
      </p:sp>
      <p:pic>
        <p:nvPicPr>
          <p:cNvPr id="10" name="圖片 9">
            <a:extLst>
              <a:ext uri="{FF2B5EF4-FFF2-40B4-BE49-F238E27FC236}">
                <a16:creationId xmlns:a16="http://schemas.microsoft.com/office/drawing/2014/main" id="{DCD4887F-FD65-4922-9158-2568426F0389}"/>
              </a:ext>
            </a:extLst>
          </p:cNvPr>
          <p:cNvPicPr>
            <a:picLocks noChangeAspect="1"/>
          </p:cNvPicPr>
          <p:nvPr/>
        </p:nvPicPr>
        <p:blipFill rotWithShape="1">
          <a:blip r:embed="rId4"/>
          <a:srcRect l="17552" t="16721" r="26394"/>
          <a:stretch/>
        </p:blipFill>
        <p:spPr>
          <a:xfrm>
            <a:off x="251519" y="3343056"/>
            <a:ext cx="2215827" cy="3514944"/>
          </a:xfrm>
          <a:prstGeom prst="rect">
            <a:avLst/>
          </a:prstGeom>
        </p:spPr>
      </p:pic>
      <p:pic>
        <p:nvPicPr>
          <p:cNvPr id="12" name="圖片 11">
            <a:extLst>
              <a:ext uri="{FF2B5EF4-FFF2-40B4-BE49-F238E27FC236}">
                <a16:creationId xmlns:a16="http://schemas.microsoft.com/office/drawing/2014/main" id="{8F95F1B6-A703-433D-8644-CD8C32E9F5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73263" y="3889017"/>
            <a:ext cx="3140966" cy="222093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4" name="圖片 13">
            <a:extLst>
              <a:ext uri="{FF2B5EF4-FFF2-40B4-BE49-F238E27FC236}">
                <a16:creationId xmlns:a16="http://schemas.microsoft.com/office/drawing/2014/main" id="{35191636-2411-4A36-ADCC-B64E01D0F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86621" y="3803122"/>
            <a:ext cx="3367741" cy="238128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6" name="圖片 25">
            <a:extLst>
              <a:ext uri="{FF2B5EF4-FFF2-40B4-BE49-F238E27FC236}">
                <a16:creationId xmlns:a16="http://schemas.microsoft.com/office/drawing/2014/main" id="{BA21584C-23FB-4B85-A1D2-078977A1BEF1}"/>
              </a:ext>
            </a:extLst>
          </p:cNvPr>
          <p:cNvPicPr/>
          <p:nvPr/>
        </p:nvPicPr>
        <p:blipFill rotWithShape="1">
          <a:blip r:embed="rId7"/>
          <a:srcRect t="5441" b="19160"/>
          <a:stretch/>
        </p:blipFill>
        <p:spPr bwMode="auto">
          <a:xfrm>
            <a:off x="4605728" y="2230432"/>
            <a:ext cx="4248187" cy="1865484"/>
          </a:xfrm>
          <a:prstGeom prst="rect">
            <a:avLst/>
          </a:prstGeom>
          <a:ln>
            <a:noFill/>
          </a:ln>
          <a:extLst>
            <a:ext uri="{53640926-AAD7-44D8-BBD7-CCE9431645EC}">
              <a14:shadowObscured xmlns:a14="http://schemas.microsoft.com/office/drawing/2010/main"/>
            </a:ext>
          </a:extLst>
        </p:spPr>
      </p:pic>
      <p:pic>
        <p:nvPicPr>
          <p:cNvPr id="27" name="圖片 26">
            <a:extLst>
              <a:ext uri="{FF2B5EF4-FFF2-40B4-BE49-F238E27FC236}">
                <a16:creationId xmlns:a16="http://schemas.microsoft.com/office/drawing/2014/main" id="{74C0F36A-2F33-43EC-90A2-4A9D6BB0B0CD}"/>
              </a:ext>
            </a:extLst>
          </p:cNvPr>
          <p:cNvPicPr/>
          <p:nvPr/>
        </p:nvPicPr>
        <p:blipFill rotWithShape="1">
          <a:blip r:embed="rId8"/>
          <a:srcRect t="5248" b="5560"/>
          <a:stretch/>
        </p:blipFill>
        <p:spPr bwMode="auto">
          <a:xfrm>
            <a:off x="4604807" y="4189518"/>
            <a:ext cx="4287674" cy="2479842"/>
          </a:xfrm>
          <a:prstGeom prst="rect">
            <a:avLst/>
          </a:prstGeom>
          <a:ln>
            <a:noFill/>
          </a:ln>
          <a:extLst>
            <a:ext uri="{53640926-AAD7-44D8-BBD7-CCE9431645EC}">
              <a14:shadowObscured xmlns:a14="http://schemas.microsoft.com/office/drawing/2010/main"/>
            </a:ext>
          </a:extLst>
        </p:spPr>
      </p:pic>
      <p:sp>
        <p:nvSpPr>
          <p:cNvPr id="32" name="Text Box 4">
            <a:extLst>
              <a:ext uri="{FF2B5EF4-FFF2-40B4-BE49-F238E27FC236}">
                <a16:creationId xmlns:a16="http://schemas.microsoft.com/office/drawing/2014/main" id="{E8D4F61A-591D-45E7-B52E-E90AE4C93FE1}"/>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33</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523646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3-3</a:t>
            </a:r>
            <a:r>
              <a:rPr lang="zh-TW" altLang="en-US" sz="2400" b="1" kern="100" dirty="0">
                <a:latin typeface="標楷體" panose="03000509000000000000" pitchFamily="65" charset="-120"/>
                <a:ea typeface="標楷體" panose="03000509000000000000" pitchFamily="65" charset="-120"/>
                <a:cs typeface="Times New Roman"/>
              </a:rPr>
              <a:t>訂定學校</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交通志工</a:t>
            </a:r>
            <a:r>
              <a:rPr lang="zh-TW" altLang="en-US" sz="2400" b="1" kern="100" dirty="0">
                <a:latin typeface="標楷體" panose="03000509000000000000" pitchFamily="65" charset="-120"/>
                <a:ea typeface="標楷體" panose="03000509000000000000" pitchFamily="65" charset="-120"/>
                <a:cs typeface="Times New Roman"/>
              </a:rPr>
              <a:t>、愛心商店徵選等</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上放學安全保護措施。</a:t>
            </a:r>
            <a:r>
              <a:rPr lang="zh-TW" altLang="en-US" sz="2400" b="1" kern="100" dirty="0">
                <a:latin typeface="標楷體" panose="03000509000000000000" pitchFamily="65" charset="-120"/>
                <a:ea typeface="標楷體" panose="03000509000000000000" pitchFamily="65" charset="-120"/>
                <a:cs typeface="Times New Roman"/>
              </a:rPr>
              <a:t>（</a:t>
            </a:r>
            <a:r>
              <a:rPr lang="en-US" altLang="zh-TW" sz="2400" b="1" kern="100" dirty="0">
                <a:latin typeface="標楷體" panose="03000509000000000000" pitchFamily="65" charset="-120"/>
                <a:ea typeface="標楷體" panose="03000509000000000000" pitchFamily="65" charset="-120"/>
                <a:cs typeface="Times New Roman"/>
              </a:rPr>
              <a:t>8%</a:t>
            </a:r>
            <a:r>
              <a:rPr lang="zh-TW" altLang="en-US" sz="2400" b="1" kern="100" dirty="0">
                <a:latin typeface="標楷體" panose="03000509000000000000" pitchFamily="65" charset="-120"/>
                <a:ea typeface="標楷體" panose="03000509000000000000" pitchFamily="65" charset="-120"/>
                <a:cs typeface="Times New Roman"/>
              </a:rPr>
              <a:t>）</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sp>
        <p:nvSpPr>
          <p:cNvPr id="3" name="Rectangle 2">
            <a:extLst>
              <a:ext uri="{FF2B5EF4-FFF2-40B4-BE49-F238E27FC236}">
                <a16:creationId xmlns:a16="http://schemas.microsoft.com/office/drawing/2014/main" id="{317A5932-5865-4CC9-BF07-47276B58DE44}"/>
              </a:ext>
            </a:extLst>
          </p:cNvPr>
          <p:cNvSpPr>
            <a:spLocks noChangeArrowheads="1"/>
          </p:cNvSpPr>
          <p:nvPr/>
        </p:nvSpPr>
        <p:spPr bwMode="auto">
          <a:xfrm>
            <a:off x="401455" y="1309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8" name="圖片 17">
            <a:extLst>
              <a:ext uri="{FF2B5EF4-FFF2-40B4-BE49-F238E27FC236}">
                <a16:creationId xmlns:a16="http://schemas.microsoft.com/office/drawing/2014/main" id="{F5E3386D-CF83-4EE2-8E3E-01E9896EC6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371" y="2140283"/>
            <a:ext cx="1540349" cy="1221003"/>
          </a:xfrm>
          <a:prstGeom prst="rect">
            <a:avLst/>
          </a:prstGeom>
          <a:noFill/>
          <a:ln>
            <a:noFill/>
          </a:ln>
        </p:spPr>
      </p:pic>
      <p:pic>
        <p:nvPicPr>
          <p:cNvPr id="19" name="圖片 18">
            <a:extLst>
              <a:ext uri="{FF2B5EF4-FFF2-40B4-BE49-F238E27FC236}">
                <a16:creationId xmlns:a16="http://schemas.microsoft.com/office/drawing/2014/main" id="{AB2700B5-EED3-41D2-A6CC-519933EB186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227" y="4595568"/>
            <a:ext cx="2879090" cy="2159635"/>
          </a:xfrm>
          <a:prstGeom prst="rect">
            <a:avLst/>
          </a:prstGeom>
          <a:noFill/>
          <a:ln>
            <a:noFill/>
          </a:ln>
        </p:spPr>
      </p:pic>
      <p:pic>
        <p:nvPicPr>
          <p:cNvPr id="20" name="圖片 19">
            <a:extLst>
              <a:ext uri="{FF2B5EF4-FFF2-40B4-BE49-F238E27FC236}">
                <a16:creationId xmlns:a16="http://schemas.microsoft.com/office/drawing/2014/main" id="{80C34618-D910-4FEC-9B0F-655FB4001BF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227" y="3361286"/>
            <a:ext cx="1556493" cy="1275788"/>
          </a:xfrm>
          <a:prstGeom prst="rect">
            <a:avLst/>
          </a:prstGeom>
          <a:noFill/>
          <a:ln>
            <a:noFill/>
          </a:ln>
        </p:spPr>
      </p:pic>
      <p:pic>
        <p:nvPicPr>
          <p:cNvPr id="21" name="圖片 20">
            <a:extLst>
              <a:ext uri="{FF2B5EF4-FFF2-40B4-BE49-F238E27FC236}">
                <a16:creationId xmlns:a16="http://schemas.microsoft.com/office/drawing/2014/main" id="{0720D60D-E771-4C27-BAD5-E198ED83805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261357" y="2124934"/>
            <a:ext cx="2915285" cy="1979930"/>
          </a:xfrm>
          <a:prstGeom prst="rect">
            <a:avLst/>
          </a:prstGeom>
          <a:noFill/>
        </p:spPr>
      </p:pic>
      <p:pic>
        <p:nvPicPr>
          <p:cNvPr id="22" name="圖片 21">
            <a:extLst>
              <a:ext uri="{FF2B5EF4-FFF2-40B4-BE49-F238E27FC236}">
                <a16:creationId xmlns:a16="http://schemas.microsoft.com/office/drawing/2014/main" id="{CDE89B41-502B-4B78-89A1-6D8DC7A56A4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2797" y="5257643"/>
            <a:ext cx="1974798" cy="1497560"/>
          </a:xfrm>
          <a:prstGeom prst="rect">
            <a:avLst/>
          </a:prstGeom>
          <a:noFill/>
          <a:ln>
            <a:noFill/>
          </a:ln>
        </p:spPr>
      </p:pic>
      <p:pic>
        <p:nvPicPr>
          <p:cNvPr id="23" name="圖片 22">
            <a:extLst>
              <a:ext uri="{FF2B5EF4-FFF2-40B4-BE49-F238E27FC236}">
                <a16:creationId xmlns:a16="http://schemas.microsoft.com/office/drawing/2014/main" id="{B053AE55-1572-4288-A3EF-F35EEAC30567}"/>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4864" y="3325183"/>
            <a:ext cx="1556493" cy="1275789"/>
          </a:xfrm>
          <a:prstGeom prst="rect">
            <a:avLst/>
          </a:prstGeom>
          <a:noFill/>
          <a:ln>
            <a:noFill/>
          </a:ln>
        </p:spPr>
      </p:pic>
      <p:pic>
        <p:nvPicPr>
          <p:cNvPr id="28" name="圖片 27">
            <a:extLst>
              <a:ext uri="{FF2B5EF4-FFF2-40B4-BE49-F238E27FC236}">
                <a16:creationId xmlns:a16="http://schemas.microsoft.com/office/drawing/2014/main" id="{7DD06F5E-EC74-436C-9367-220BF7A0C31B}"/>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04864" y="2124934"/>
            <a:ext cx="1556493" cy="1200250"/>
          </a:xfrm>
          <a:prstGeom prst="rect">
            <a:avLst/>
          </a:prstGeom>
          <a:noFill/>
          <a:ln>
            <a:noFill/>
          </a:ln>
        </p:spPr>
      </p:pic>
      <p:pic>
        <p:nvPicPr>
          <p:cNvPr id="29" name="圖片 28">
            <a:extLst>
              <a:ext uri="{FF2B5EF4-FFF2-40B4-BE49-F238E27FC236}">
                <a16:creationId xmlns:a16="http://schemas.microsoft.com/office/drawing/2014/main" id="{EB9D1CEC-0F97-4ED2-91C0-6698A13EB4FB}"/>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2797" y="3938897"/>
            <a:ext cx="1974798" cy="1400249"/>
          </a:xfrm>
          <a:prstGeom prst="rect">
            <a:avLst/>
          </a:prstGeom>
          <a:noFill/>
          <a:ln>
            <a:noFill/>
          </a:ln>
        </p:spPr>
      </p:pic>
      <p:pic>
        <p:nvPicPr>
          <p:cNvPr id="30" name="圖片 29">
            <a:extLst>
              <a:ext uri="{FF2B5EF4-FFF2-40B4-BE49-F238E27FC236}">
                <a16:creationId xmlns:a16="http://schemas.microsoft.com/office/drawing/2014/main" id="{C3F618D2-474C-41AD-B5D3-D9E88FAA0CFA}"/>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75543" y="5257641"/>
            <a:ext cx="1974798" cy="1497561"/>
          </a:xfrm>
          <a:prstGeom prst="rect">
            <a:avLst/>
          </a:prstGeom>
          <a:noFill/>
          <a:ln>
            <a:noFill/>
          </a:ln>
        </p:spPr>
      </p:pic>
      <p:pic>
        <p:nvPicPr>
          <p:cNvPr id="31" name="圖片 30">
            <a:extLst>
              <a:ext uri="{FF2B5EF4-FFF2-40B4-BE49-F238E27FC236}">
                <a16:creationId xmlns:a16="http://schemas.microsoft.com/office/drawing/2014/main" id="{CF78661A-28AB-44F3-87C2-40EBDD0EF7F4}"/>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73455" y="3573016"/>
            <a:ext cx="1968366" cy="1766131"/>
          </a:xfrm>
          <a:prstGeom prst="rect">
            <a:avLst/>
          </a:prstGeom>
          <a:noFill/>
          <a:ln>
            <a:noFill/>
          </a:ln>
        </p:spPr>
      </p:pic>
      <p:pic>
        <p:nvPicPr>
          <p:cNvPr id="32" name="圖片 31">
            <a:extLst>
              <a:ext uri="{FF2B5EF4-FFF2-40B4-BE49-F238E27FC236}">
                <a16:creationId xmlns:a16="http://schemas.microsoft.com/office/drawing/2014/main" id="{5114C114-D2F2-4F99-B74D-794809310776}"/>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76642" y="2124934"/>
            <a:ext cx="2400300" cy="1800225"/>
          </a:xfrm>
          <a:prstGeom prst="rect">
            <a:avLst/>
          </a:prstGeom>
          <a:noFill/>
          <a:ln>
            <a:noFill/>
          </a:ln>
        </p:spPr>
      </p:pic>
      <p:pic>
        <p:nvPicPr>
          <p:cNvPr id="33" name="圖片 32">
            <a:extLst>
              <a:ext uri="{FF2B5EF4-FFF2-40B4-BE49-F238E27FC236}">
                <a16:creationId xmlns:a16="http://schemas.microsoft.com/office/drawing/2014/main" id="{7EFD35FC-62E9-49C7-AE8C-62249501AF68}"/>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73443" y="5127437"/>
            <a:ext cx="1780476" cy="1627765"/>
          </a:xfrm>
          <a:prstGeom prst="rect">
            <a:avLst/>
          </a:prstGeom>
          <a:noFill/>
          <a:ln>
            <a:noFill/>
          </a:ln>
        </p:spPr>
      </p:pic>
      <p:pic>
        <p:nvPicPr>
          <p:cNvPr id="35" name="圖片 34">
            <a:extLst>
              <a:ext uri="{FF2B5EF4-FFF2-40B4-BE49-F238E27FC236}">
                <a16:creationId xmlns:a16="http://schemas.microsoft.com/office/drawing/2014/main" id="{AB06A243-EDED-4167-AD91-F27DC8ABD002}"/>
              </a:ext>
            </a:extLst>
          </p:cNvPr>
          <p:cNvPicPr/>
          <p:nvPr/>
        </p:nvPicPr>
        <p:blipFill>
          <a:blip r:embed="rId16" cstate="print">
            <a:extLst>
              <a:ext uri="{28A0092B-C50C-407E-A947-70E740481C1C}">
                <a14:useLocalDpi xmlns:a14="http://schemas.microsoft.com/office/drawing/2010/main" val="0"/>
              </a:ext>
            </a:extLst>
          </a:blip>
          <a:srcRect l="21938" r="19980" b="21921"/>
          <a:stretch>
            <a:fillRect/>
          </a:stretch>
        </p:blipFill>
        <p:spPr bwMode="auto">
          <a:xfrm>
            <a:off x="6939733" y="3491764"/>
            <a:ext cx="1705359" cy="1766131"/>
          </a:xfrm>
          <a:prstGeom prst="rect">
            <a:avLst/>
          </a:prstGeom>
          <a:noFill/>
          <a:ln>
            <a:noFill/>
          </a:ln>
        </p:spPr>
      </p:pic>
      <p:sp>
        <p:nvSpPr>
          <p:cNvPr id="36" name="文字方塊 35">
            <a:extLst>
              <a:ext uri="{FF2B5EF4-FFF2-40B4-BE49-F238E27FC236}">
                <a16:creationId xmlns:a16="http://schemas.microsoft.com/office/drawing/2014/main" id="{7ADF54A9-F064-40EA-B515-8EB306BACEBB}"/>
              </a:ext>
            </a:extLst>
          </p:cNvPr>
          <p:cNvSpPr txBox="1"/>
          <p:nvPr/>
        </p:nvSpPr>
        <p:spPr>
          <a:xfrm>
            <a:off x="3088309" y="1555333"/>
            <a:ext cx="5556783"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zh-TW" sz="1400" dirty="0">
                <a:solidFill>
                  <a:srgbClr val="FF0000"/>
                </a:solidFill>
                <a:effectLst/>
                <a:ea typeface="標楷體" panose="03000509000000000000" pitchFamily="65" charset="-120"/>
                <a:cs typeface="Times New Roman" panose="02020603050405020304" pitchFamily="18" charset="0"/>
              </a:rPr>
              <a:t>訂定導護老師、交通志工工作實施要點、規畫與執行</a:t>
            </a:r>
            <a:r>
              <a:rPr lang="zh-TW" altLang="en-US" sz="1400" dirty="0">
                <a:solidFill>
                  <a:srgbClr val="FF0000"/>
                </a:solidFill>
                <a:effectLst/>
                <a:latin typeface="新細明體" panose="02020500000000000000" pitchFamily="18" charset="-120"/>
                <a:ea typeface="新細明體" panose="02020500000000000000" pitchFamily="18" charset="-120"/>
                <a:cs typeface="Times New Roman" panose="02020603050405020304" pitchFamily="18" charset="0"/>
              </a:rPr>
              <a:t>，</a:t>
            </a:r>
            <a:r>
              <a:rPr lang="zh-TW" altLang="zh-TW" sz="1400" b="1" dirty="0">
                <a:ea typeface="標楷體" panose="03000509000000000000" pitchFamily="65" charset="-120"/>
                <a:cs typeface="Times New Roman" panose="02020603050405020304" pitchFamily="18" charset="0"/>
              </a:rPr>
              <a:t>強化巡視學校周圍減低</a:t>
            </a:r>
            <a:r>
              <a:rPr lang="zh-TW" altLang="zh-TW" sz="1400" b="1" dirty="0">
                <a:effectLst/>
                <a:ea typeface="標楷體" panose="03000509000000000000" pitchFamily="65" charset="-120"/>
                <a:cs typeface="Times New Roman" panose="02020603050405020304" pitchFamily="18" charset="0"/>
              </a:rPr>
              <a:t>車禍易肇情況</a:t>
            </a:r>
            <a:r>
              <a:rPr lang="zh-TW" altLang="en-US" sz="1400" b="1"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altLang="en-US" sz="1400" dirty="0"/>
          </a:p>
        </p:txBody>
      </p:sp>
      <p:sp>
        <p:nvSpPr>
          <p:cNvPr id="37" name="Text Box 4">
            <a:extLst>
              <a:ext uri="{FF2B5EF4-FFF2-40B4-BE49-F238E27FC236}">
                <a16:creationId xmlns:a16="http://schemas.microsoft.com/office/drawing/2014/main" id="{8BD11189-77E5-47B9-A4A6-E4C91D49DBD6}"/>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34</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898289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3-3</a:t>
            </a:r>
            <a:r>
              <a:rPr lang="zh-TW" altLang="en-US" sz="2400" b="1" kern="100" dirty="0">
                <a:latin typeface="標楷體" panose="03000509000000000000" pitchFamily="65" charset="-120"/>
                <a:ea typeface="標楷體" panose="03000509000000000000" pitchFamily="65" charset="-120"/>
                <a:cs typeface="Times New Roman"/>
              </a:rPr>
              <a:t>糾察隊選訓用</a:t>
            </a:r>
            <a:r>
              <a:rPr lang="zh-TW" altLang="en-US" sz="2400" b="1" kern="100" dirty="0">
                <a:latin typeface="新細明體" panose="02020500000000000000" pitchFamily="18" charset="-120"/>
                <a:ea typeface="新細明體" panose="02020500000000000000" pitchFamily="18" charset="-120"/>
                <a:cs typeface="Times New Roman"/>
              </a:rPr>
              <a:t>，</a:t>
            </a:r>
            <a:r>
              <a:rPr lang="zh-TW" altLang="zh-TW" sz="2400" b="1" kern="100" dirty="0">
                <a:latin typeface="標楷體" panose="03000509000000000000" pitchFamily="65" charset="-120"/>
                <a:ea typeface="標楷體" panose="03000509000000000000" pitchFamily="65" charset="-120"/>
                <a:cs typeface="Times New Roman"/>
              </a:rPr>
              <a:t>編組交通服務隊及班級學生執行每日上、放學交通安全導護勤務</a:t>
            </a:r>
            <a:r>
              <a:rPr lang="zh-TW" altLang="en-US" sz="2400" b="1" kern="100" dirty="0">
                <a:latin typeface="標楷體" panose="03000509000000000000" pitchFamily="65" charset="-120"/>
                <a:ea typeface="標楷體" panose="03000509000000000000" pitchFamily="65" charset="-120"/>
                <a:cs typeface="Times New Roman"/>
              </a:rPr>
              <a:t>（</a:t>
            </a:r>
            <a:r>
              <a:rPr lang="en-US" altLang="zh-TW" sz="2400" b="1" kern="100" dirty="0">
                <a:latin typeface="標楷體" panose="03000509000000000000" pitchFamily="65" charset="-120"/>
                <a:ea typeface="標楷體" panose="03000509000000000000" pitchFamily="65" charset="-120"/>
                <a:cs typeface="Times New Roman"/>
              </a:rPr>
              <a:t>8%</a:t>
            </a:r>
            <a:r>
              <a:rPr lang="zh-TW" altLang="en-US" sz="2400" b="1" kern="100" dirty="0">
                <a:latin typeface="標楷體" panose="03000509000000000000" pitchFamily="65" charset="-120"/>
                <a:ea typeface="標楷體" panose="03000509000000000000" pitchFamily="65" charset="-120"/>
                <a:cs typeface="Times New Roman"/>
              </a:rPr>
              <a:t>）</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sp>
        <p:nvSpPr>
          <p:cNvPr id="3" name="Rectangle 2">
            <a:extLst>
              <a:ext uri="{FF2B5EF4-FFF2-40B4-BE49-F238E27FC236}">
                <a16:creationId xmlns:a16="http://schemas.microsoft.com/office/drawing/2014/main" id="{317A5932-5865-4CC9-BF07-47276B58DE44}"/>
              </a:ext>
            </a:extLst>
          </p:cNvPr>
          <p:cNvSpPr>
            <a:spLocks noChangeArrowheads="1"/>
          </p:cNvSpPr>
          <p:nvPr/>
        </p:nvSpPr>
        <p:spPr bwMode="auto">
          <a:xfrm>
            <a:off x="401455" y="1309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24" name="圖片 23">
            <a:extLst>
              <a:ext uri="{FF2B5EF4-FFF2-40B4-BE49-F238E27FC236}">
                <a16:creationId xmlns:a16="http://schemas.microsoft.com/office/drawing/2014/main" id="{E558DB2F-34A3-44AE-A3EC-431E86893B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276872"/>
            <a:ext cx="2448272" cy="1664427"/>
          </a:xfrm>
          <a:prstGeom prst="rect">
            <a:avLst/>
          </a:prstGeom>
          <a:noFill/>
          <a:ln>
            <a:noFill/>
          </a:ln>
        </p:spPr>
      </p:pic>
      <p:pic>
        <p:nvPicPr>
          <p:cNvPr id="25" name="圖片 24">
            <a:extLst>
              <a:ext uri="{FF2B5EF4-FFF2-40B4-BE49-F238E27FC236}">
                <a16:creationId xmlns:a16="http://schemas.microsoft.com/office/drawing/2014/main" id="{C4EFA199-4A2C-43F6-9A50-6C2DAC7E92C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2278796"/>
            <a:ext cx="2160240" cy="1662503"/>
          </a:xfrm>
          <a:prstGeom prst="rect">
            <a:avLst/>
          </a:prstGeom>
          <a:noFill/>
          <a:ln>
            <a:noFill/>
          </a:ln>
        </p:spPr>
      </p:pic>
      <p:pic>
        <p:nvPicPr>
          <p:cNvPr id="34" name="圖片 33">
            <a:extLst>
              <a:ext uri="{FF2B5EF4-FFF2-40B4-BE49-F238E27FC236}">
                <a16:creationId xmlns:a16="http://schemas.microsoft.com/office/drawing/2014/main" id="{A690A763-6178-4D3D-B5D7-F634CAC61F4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0931" y="5280516"/>
            <a:ext cx="2030730" cy="1510030"/>
          </a:xfrm>
          <a:prstGeom prst="rect">
            <a:avLst/>
          </a:prstGeom>
          <a:noFill/>
          <a:ln>
            <a:noFill/>
          </a:ln>
        </p:spPr>
      </p:pic>
      <p:pic>
        <p:nvPicPr>
          <p:cNvPr id="24579" name="Picture 3">
            <a:extLst>
              <a:ext uri="{FF2B5EF4-FFF2-40B4-BE49-F238E27FC236}">
                <a16:creationId xmlns:a16="http://schemas.microsoft.com/office/drawing/2014/main" id="{CE04FEFE-436E-407C-8D29-4F9A3EA0B7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29919"/>
          <a:stretch>
            <a:fillRect/>
          </a:stretch>
        </p:blipFill>
        <p:spPr bwMode="auto">
          <a:xfrm>
            <a:off x="4839528" y="2279601"/>
            <a:ext cx="3489697" cy="186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圖片 26">
            <a:extLst>
              <a:ext uri="{FF2B5EF4-FFF2-40B4-BE49-F238E27FC236}">
                <a16:creationId xmlns:a16="http://schemas.microsoft.com/office/drawing/2014/main" id="{1A243A74-8982-4C16-9E46-15824E34A3CB}"/>
              </a:ext>
            </a:extLst>
          </p:cNvPr>
          <p:cNvPicPr/>
          <p:nvPr/>
        </p:nvPicPr>
        <p:blipFill rotWithShape="1">
          <a:blip r:embed="rId8" cstate="print">
            <a:extLst>
              <a:ext uri="{28A0092B-C50C-407E-A947-70E740481C1C}">
                <a14:useLocalDpi xmlns:a14="http://schemas.microsoft.com/office/drawing/2010/main" val="0"/>
              </a:ext>
            </a:extLst>
          </a:blip>
          <a:srcRect t="8072"/>
          <a:stretch/>
        </p:blipFill>
        <p:spPr bwMode="auto">
          <a:xfrm>
            <a:off x="6256494" y="3941298"/>
            <a:ext cx="2030730" cy="1388139"/>
          </a:xfrm>
          <a:prstGeom prst="rect">
            <a:avLst/>
          </a:prstGeom>
          <a:noFill/>
          <a:ln>
            <a:noFill/>
          </a:ln>
        </p:spPr>
      </p:pic>
      <p:pic>
        <p:nvPicPr>
          <p:cNvPr id="37" name="圖片 36">
            <a:extLst>
              <a:ext uri="{FF2B5EF4-FFF2-40B4-BE49-F238E27FC236}">
                <a16:creationId xmlns:a16="http://schemas.microsoft.com/office/drawing/2014/main" id="{B1CADC05-3838-4E28-A073-BBBF9E0C6A66}"/>
              </a:ext>
            </a:extLst>
          </p:cNvPr>
          <p:cNvPicPr/>
          <p:nvPr/>
        </p:nvPicPr>
        <p:blipFill>
          <a:blip r:embed="rId9" cstate="print">
            <a:extLst>
              <a:ext uri="{28A0092B-C50C-407E-A947-70E740481C1C}">
                <a14:useLocalDpi xmlns:a14="http://schemas.microsoft.com/office/drawing/2010/main" val="0"/>
              </a:ext>
            </a:extLst>
          </a:blip>
          <a:srcRect t="8968" b="27246"/>
          <a:stretch>
            <a:fillRect/>
          </a:stretch>
        </p:blipFill>
        <p:spPr bwMode="auto">
          <a:xfrm>
            <a:off x="259554" y="3941301"/>
            <a:ext cx="5996940" cy="2849245"/>
          </a:xfrm>
          <a:prstGeom prst="rect">
            <a:avLst/>
          </a:prstGeom>
          <a:noFill/>
          <a:ln>
            <a:noFill/>
          </a:ln>
        </p:spPr>
      </p:pic>
      <p:pic>
        <p:nvPicPr>
          <p:cNvPr id="38" name="圖片 37">
            <a:extLst>
              <a:ext uri="{FF2B5EF4-FFF2-40B4-BE49-F238E27FC236}">
                <a16:creationId xmlns:a16="http://schemas.microsoft.com/office/drawing/2014/main" id="{E7F921FA-716E-4B7B-B2E4-999D257643F5}"/>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64698" y="2278795"/>
            <a:ext cx="991853" cy="1662503"/>
          </a:xfrm>
          <a:prstGeom prst="rect">
            <a:avLst/>
          </a:prstGeom>
          <a:noFill/>
        </p:spPr>
      </p:pic>
      <p:sp>
        <p:nvSpPr>
          <p:cNvPr id="39" name="Text Box 4">
            <a:extLst>
              <a:ext uri="{FF2B5EF4-FFF2-40B4-BE49-F238E27FC236}">
                <a16:creationId xmlns:a16="http://schemas.microsoft.com/office/drawing/2014/main" id="{203CFDFD-5EC3-46B4-A3BF-857084B074BD}"/>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35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364044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461665"/>
          </a:xfrm>
          <a:prstGeom prst="rect">
            <a:avLst/>
          </a:prstGeom>
        </p:spPr>
        <p:txBody>
          <a:bodyPr wrap="square">
            <a:spAutoFit/>
          </a:bodyPr>
          <a:lstStyle/>
          <a:p>
            <a:pPr>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3-3</a:t>
            </a:r>
            <a:r>
              <a:rPr lang="zh-TW" altLang="en-US" sz="2400" b="1" kern="100" dirty="0">
                <a:latin typeface="標楷體" panose="03000509000000000000" pitchFamily="65" charset="-120"/>
                <a:ea typeface="標楷體" panose="03000509000000000000" pitchFamily="65" charset="-120"/>
                <a:cs typeface="Times New Roman"/>
              </a:rPr>
              <a:t>糾察隊物品適當經費運用及</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導護志工研習</a:t>
            </a:r>
            <a:endParaRPr lang="en-US" altLang="zh-TW" sz="2400" b="1" kern="100" dirty="0">
              <a:solidFill>
                <a:srgbClr val="FF0000"/>
              </a:solidFill>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sp>
        <p:nvSpPr>
          <p:cNvPr id="3" name="Rectangle 2">
            <a:extLst>
              <a:ext uri="{FF2B5EF4-FFF2-40B4-BE49-F238E27FC236}">
                <a16:creationId xmlns:a16="http://schemas.microsoft.com/office/drawing/2014/main" id="{317A5932-5865-4CC9-BF07-47276B58DE44}"/>
              </a:ext>
            </a:extLst>
          </p:cNvPr>
          <p:cNvSpPr>
            <a:spLocks noChangeArrowheads="1"/>
          </p:cNvSpPr>
          <p:nvPr/>
        </p:nvSpPr>
        <p:spPr bwMode="auto">
          <a:xfrm>
            <a:off x="401455" y="1309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2" name="圖片 11">
            <a:extLst>
              <a:ext uri="{FF2B5EF4-FFF2-40B4-BE49-F238E27FC236}">
                <a16:creationId xmlns:a16="http://schemas.microsoft.com/office/drawing/2014/main" id="{C541334B-50EB-4D26-9DCA-C7111395CF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8368" y="3427872"/>
            <a:ext cx="1152702" cy="1657311"/>
          </a:xfrm>
          <a:prstGeom prst="rect">
            <a:avLst/>
          </a:prstGeom>
          <a:noFill/>
        </p:spPr>
      </p:pic>
      <p:pic>
        <p:nvPicPr>
          <p:cNvPr id="13" name="圖片 12">
            <a:extLst>
              <a:ext uri="{FF2B5EF4-FFF2-40B4-BE49-F238E27FC236}">
                <a16:creationId xmlns:a16="http://schemas.microsoft.com/office/drawing/2014/main" id="{A6E93B09-A0E6-4322-8093-A4B42ED6697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368" y="2055533"/>
            <a:ext cx="1158769" cy="1347297"/>
          </a:xfrm>
          <a:prstGeom prst="rect">
            <a:avLst/>
          </a:prstGeom>
          <a:noFill/>
        </p:spPr>
      </p:pic>
      <p:pic>
        <p:nvPicPr>
          <p:cNvPr id="14" name="圖片 13">
            <a:extLst>
              <a:ext uri="{FF2B5EF4-FFF2-40B4-BE49-F238E27FC236}">
                <a16:creationId xmlns:a16="http://schemas.microsoft.com/office/drawing/2014/main" id="{DB7B6945-D11E-4183-9C13-5EE7D8E495C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583" y="5085183"/>
            <a:ext cx="1231353" cy="1512169"/>
          </a:xfrm>
          <a:prstGeom prst="rect">
            <a:avLst/>
          </a:prstGeom>
          <a:noFill/>
        </p:spPr>
      </p:pic>
      <p:pic>
        <p:nvPicPr>
          <p:cNvPr id="15" name="圖片 14">
            <a:extLst>
              <a:ext uri="{FF2B5EF4-FFF2-40B4-BE49-F238E27FC236}">
                <a16:creationId xmlns:a16="http://schemas.microsoft.com/office/drawing/2014/main" id="{12BFE1A1-3F12-4CA5-892F-692FD9EEA8E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385855" y="2029761"/>
            <a:ext cx="2022866" cy="2233384"/>
          </a:xfrm>
          <a:prstGeom prst="rect">
            <a:avLst/>
          </a:prstGeom>
          <a:noFill/>
          <a:ln>
            <a:noFill/>
          </a:ln>
        </p:spPr>
      </p:pic>
      <p:pic>
        <p:nvPicPr>
          <p:cNvPr id="17" name="圖片 16">
            <a:extLst>
              <a:ext uri="{FF2B5EF4-FFF2-40B4-BE49-F238E27FC236}">
                <a16:creationId xmlns:a16="http://schemas.microsoft.com/office/drawing/2014/main" id="{A79088C8-72FC-4F7F-BB9A-766BAC1061F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231" y="2055533"/>
            <a:ext cx="3888677" cy="2017360"/>
          </a:xfrm>
          <a:prstGeom prst="rect">
            <a:avLst/>
          </a:prstGeom>
          <a:noFill/>
          <a:ln>
            <a:noFill/>
          </a:ln>
        </p:spPr>
      </p:pic>
      <p:pic>
        <p:nvPicPr>
          <p:cNvPr id="18" name="圖片 17">
            <a:extLst>
              <a:ext uri="{FF2B5EF4-FFF2-40B4-BE49-F238E27FC236}">
                <a16:creationId xmlns:a16="http://schemas.microsoft.com/office/drawing/2014/main" id="{E2AA8DA7-B13F-418D-AC18-896C29D07D8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9788" y="4214442"/>
            <a:ext cx="1760831" cy="2536998"/>
          </a:xfrm>
          <a:prstGeom prst="rect">
            <a:avLst/>
          </a:prstGeom>
          <a:noFill/>
          <a:ln>
            <a:noFill/>
          </a:ln>
        </p:spPr>
      </p:pic>
      <p:pic>
        <p:nvPicPr>
          <p:cNvPr id="19" name="圖片 18">
            <a:extLst>
              <a:ext uri="{FF2B5EF4-FFF2-40B4-BE49-F238E27FC236}">
                <a16:creationId xmlns:a16="http://schemas.microsoft.com/office/drawing/2014/main" id="{CD2DFAD7-6E1C-4A91-A470-64C5A0FA9118}"/>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03199" y="4149075"/>
            <a:ext cx="1760831" cy="2685348"/>
          </a:xfrm>
          <a:prstGeom prst="rect">
            <a:avLst/>
          </a:prstGeom>
          <a:noFill/>
          <a:ln>
            <a:noFill/>
          </a:ln>
        </p:spPr>
      </p:pic>
      <p:pic>
        <p:nvPicPr>
          <p:cNvPr id="21" name="圖片 20">
            <a:extLst>
              <a:ext uri="{FF2B5EF4-FFF2-40B4-BE49-F238E27FC236}">
                <a16:creationId xmlns:a16="http://schemas.microsoft.com/office/drawing/2014/main" id="{39C694DD-3976-4597-BFE8-007D44DFCDB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4421" y="2079449"/>
            <a:ext cx="2052035" cy="3389687"/>
          </a:xfrm>
          <a:prstGeom prst="rect">
            <a:avLst/>
          </a:prstGeom>
          <a:noFill/>
          <a:ln>
            <a:noFill/>
          </a:ln>
        </p:spPr>
      </p:pic>
      <p:pic>
        <p:nvPicPr>
          <p:cNvPr id="20" name="圖片 19">
            <a:extLst>
              <a:ext uri="{FF2B5EF4-FFF2-40B4-BE49-F238E27FC236}">
                <a16:creationId xmlns:a16="http://schemas.microsoft.com/office/drawing/2014/main" id="{1DB02927-83D9-4714-B399-16416A8AD11D}"/>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4421" y="5491749"/>
            <a:ext cx="2052035" cy="1105603"/>
          </a:xfrm>
          <a:prstGeom prst="rect">
            <a:avLst/>
          </a:prstGeom>
          <a:noFill/>
          <a:ln>
            <a:noFill/>
          </a:ln>
        </p:spPr>
      </p:pic>
      <p:pic>
        <p:nvPicPr>
          <p:cNvPr id="22" name="圖片 21">
            <a:extLst>
              <a:ext uri="{FF2B5EF4-FFF2-40B4-BE49-F238E27FC236}">
                <a16:creationId xmlns:a16="http://schemas.microsoft.com/office/drawing/2014/main" id="{652BCF53-CF59-4847-BAE7-0F9ABFD54524}"/>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47269" y="4086794"/>
            <a:ext cx="1836432" cy="2536998"/>
          </a:xfrm>
          <a:prstGeom prst="rect">
            <a:avLst/>
          </a:prstGeom>
          <a:noFill/>
          <a:ln>
            <a:noFill/>
          </a:ln>
        </p:spPr>
      </p:pic>
      <p:sp>
        <p:nvSpPr>
          <p:cNvPr id="23" name="Text Box 4">
            <a:extLst>
              <a:ext uri="{FF2B5EF4-FFF2-40B4-BE49-F238E27FC236}">
                <a16:creationId xmlns:a16="http://schemas.microsoft.com/office/drawing/2014/main" id="{F61ACC55-A65C-4516-B534-96B3DE623319}"/>
              </a:ext>
            </a:extLst>
          </p:cNvPr>
          <p:cNvSpPr txBox="1">
            <a:spLocks noChangeArrowheads="1"/>
          </p:cNvSpPr>
          <p:nvPr/>
        </p:nvSpPr>
        <p:spPr bwMode="auto">
          <a:xfrm>
            <a:off x="3883208"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228600">
                    <a:schemeClr val="accent5">
                      <a:satMod val="175000"/>
                      <a:alpha val="40000"/>
                    </a:schemeClr>
                  </a:glow>
                </a:effectLst>
                <a:latin typeface="標楷體" panose="03000509000000000000" pitchFamily="65" charset="-120"/>
                <a:ea typeface="標楷體" panose="03000509000000000000" pitchFamily="65" charset="-120"/>
              </a:rPr>
              <a:t>第</a:t>
            </a:r>
            <a:r>
              <a:rPr lang="en-US" altLang="zh-TW" sz="14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228600">
                    <a:schemeClr val="accent5">
                      <a:satMod val="175000"/>
                      <a:alpha val="40000"/>
                    </a:schemeClr>
                  </a:glow>
                </a:effectLst>
                <a:latin typeface="標楷體" panose="03000509000000000000" pitchFamily="65" charset="-120"/>
                <a:ea typeface="標楷體" panose="03000509000000000000" pitchFamily="65" charset="-120"/>
              </a:rPr>
              <a:t>36</a:t>
            </a:r>
            <a:r>
              <a:rPr lang="zh-TW" altLang="en-US" sz="14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228600">
                    <a:schemeClr val="accent5">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228600">
                    <a:schemeClr val="accent5">
                      <a:satMod val="175000"/>
                      <a:alpha val="40000"/>
                    </a:schemeClr>
                  </a:glow>
                </a:effectLst>
                <a:latin typeface="標楷體" panose="03000509000000000000" pitchFamily="65" charset="-120"/>
                <a:ea typeface="標楷體" panose="03000509000000000000" pitchFamily="65" charset="-120"/>
              </a:rPr>
              <a:t>55</a:t>
            </a:r>
            <a:r>
              <a:rPr lang="zh-TW" altLang="en-US" sz="14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228600">
                    <a:schemeClr val="accent5">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709941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585" y="1052736"/>
            <a:ext cx="7940694" cy="769441"/>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3-4</a:t>
            </a:r>
            <a:r>
              <a:rPr lang="zh-TW" altLang="en-US" sz="2000" b="1" kern="100" dirty="0">
                <a:latin typeface="標楷體" panose="03000509000000000000" pitchFamily="65" charset="-120"/>
                <a:ea typeface="標楷體" panose="03000509000000000000" pitchFamily="65" charset="-120"/>
                <a:cs typeface="Times New Roman"/>
              </a:rPr>
              <a:t>依據校外教學活動實施計畫辦理交通安全教育，訂有租車契約，出車前確實對車輛安全、司機資格加以審核，並有佐證資料備查。</a:t>
            </a:r>
            <a:r>
              <a:rPr lang="en-US" altLang="zh-TW" sz="2000" b="1" kern="100" dirty="0">
                <a:latin typeface="標楷體" panose="03000509000000000000" pitchFamily="65" charset="-120"/>
                <a:ea typeface="標楷體" panose="03000509000000000000" pitchFamily="65" charset="-120"/>
                <a:cs typeface="Times New Roman"/>
              </a:rPr>
              <a:t>(8%)</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grpSp>
        <p:nvGrpSpPr>
          <p:cNvPr id="4" name="群組 3">
            <a:extLst>
              <a:ext uri="{FF2B5EF4-FFF2-40B4-BE49-F238E27FC236}">
                <a16:creationId xmlns:a16="http://schemas.microsoft.com/office/drawing/2014/main" id="{6BF9DAD0-27E2-4419-BA50-0569712C4A52}"/>
              </a:ext>
            </a:extLst>
          </p:cNvPr>
          <p:cNvGrpSpPr/>
          <p:nvPr/>
        </p:nvGrpSpPr>
        <p:grpSpPr>
          <a:xfrm>
            <a:off x="467544" y="1562904"/>
            <a:ext cx="9053864" cy="5284688"/>
            <a:chOff x="198656" y="1309286"/>
            <a:chExt cx="9346799" cy="5532194"/>
          </a:xfrm>
        </p:grpSpPr>
        <p:sp>
          <p:nvSpPr>
            <p:cNvPr id="3" name="Rectangle 2">
              <a:extLst>
                <a:ext uri="{FF2B5EF4-FFF2-40B4-BE49-F238E27FC236}">
                  <a16:creationId xmlns:a16="http://schemas.microsoft.com/office/drawing/2014/main" id="{317A5932-5865-4CC9-BF07-47276B58DE44}"/>
                </a:ext>
              </a:extLst>
            </p:cNvPr>
            <p:cNvSpPr>
              <a:spLocks noChangeArrowheads="1"/>
            </p:cNvSpPr>
            <p:nvPr/>
          </p:nvSpPr>
          <p:spPr bwMode="auto">
            <a:xfrm>
              <a:off x="401455" y="1309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8" name="圖片 17">
              <a:extLst>
                <a:ext uri="{FF2B5EF4-FFF2-40B4-BE49-F238E27FC236}">
                  <a16:creationId xmlns:a16="http://schemas.microsoft.com/office/drawing/2014/main" id="{F5A5BE43-B3EA-48F8-B88B-D87D23D5424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7731" y="1381125"/>
              <a:ext cx="1755775" cy="2339975"/>
            </a:xfrm>
            <a:prstGeom prst="rect">
              <a:avLst/>
            </a:prstGeom>
            <a:noFill/>
            <a:ln>
              <a:noFill/>
            </a:ln>
          </p:spPr>
        </p:pic>
        <p:pic>
          <p:nvPicPr>
            <p:cNvPr id="19" name="圖片 18">
              <a:extLst>
                <a:ext uri="{FF2B5EF4-FFF2-40B4-BE49-F238E27FC236}">
                  <a16:creationId xmlns:a16="http://schemas.microsoft.com/office/drawing/2014/main" id="{9BCE612F-B272-4A23-8472-8B5E420DA76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190" y="3372801"/>
              <a:ext cx="2149807" cy="1486218"/>
            </a:xfrm>
            <a:prstGeom prst="rect">
              <a:avLst/>
            </a:prstGeom>
            <a:noFill/>
            <a:ln>
              <a:noFill/>
            </a:ln>
          </p:spPr>
        </p:pic>
        <p:pic>
          <p:nvPicPr>
            <p:cNvPr id="20" name="圖片 19">
              <a:extLst>
                <a:ext uri="{FF2B5EF4-FFF2-40B4-BE49-F238E27FC236}">
                  <a16:creationId xmlns:a16="http://schemas.microsoft.com/office/drawing/2014/main" id="{233023E7-3582-4EC9-AA46-D32FF6258104}"/>
                </a:ext>
              </a:extLst>
            </p:cNvPr>
            <p:cNvPicPr/>
            <p:nvPr/>
          </p:nvPicPr>
          <p:blipFill rotWithShape="1">
            <a:blip r:embed="rId6" cstate="print">
              <a:extLst>
                <a:ext uri="{28A0092B-C50C-407E-A947-70E740481C1C}">
                  <a14:useLocalDpi xmlns:a14="http://schemas.microsoft.com/office/drawing/2010/main" val="0"/>
                </a:ext>
              </a:extLst>
            </a:blip>
            <a:srcRect l="4843" r="3402" b="13455"/>
            <a:stretch/>
          </p:blipFill>
          <p:spPr bwMode="auto">
            <a:xfrm rot="16200000">
              <a:off x="-221011" y="5216819"/>
              <a:ext cx="2044328" cy="1204993"/>
            </a:xfrm>
            <a:prstGeom prst="rect">
              <a:avLst/>
            </a:prstGeom>
            <a:noFill/>
            <a:ln>
              <a:noFill/>
            </a:ln>
            <a:extLst>
              <a:ext uri="{53640926-AAD7-44D8-BBD7-CCE9431645EC}">
                <a14:shadowObscured xmlns:a14="http://schemas.microsoft.com/office/drawing/2010/main"/>
              </a:ext>
            </a:extLst>
          </p:spPr>
        </p:pic>
        <p:pic>
          <p:nvPicPr>
            <p:cNvPr id="21" name="圖片 20">
              <a:extLst>
                <a:ext uri="{FF2B5EF4-FFF2-40B4-BE49-F238E27FC236}">
                  <a16:creationId xmlns:a16="http://schemas.microsoft.com/office/drawing/2014/main" id="{78C9B876-1F7E-46D8-8CB4-BBA753A08852}"/>
                </a:ext>
              </a:extLst>
            </p:cNvPr>
            <p:cNvPicPr/>
            <p:nvPr/>
          </p:nvPicPr>
          <p:blipFill rotWithShape="1">
            <a:blip r:embed="rId7" cstate="print">
              <a:extLst>
                <a:ext uri="{28A0092B-C50C-407E-A947-70E740481C1C}">
                  <a14:useLocalDpi xmlns:a14="http://schemas.microsoft.com/office/drawing/2010/main" val="0"/>
                </a:ext>
              </a:extLst>
            </a:blip>
            <a:srcRect t="10952" r="12913"/>
            <a:stretch/>
          </p:blipFill>
          <p:spPr bwMode="auto">
            <a:xfrm>
              <a:off x="2321609" y="1673224"/>
              <a:ext cx="2339975" cy="3185794"/>
            </a:xfrm>
            <a:prstGeom prst="rect">
              <a:avLst/>
            </a:prstGeom>
            <a:noFill/>
            <a:ln>
              <a:noFill/>
            </a:ln>
            <a:extLst>
              <a:ext uri="{53640926-AAD7-44D8-BBD7-CCE9431645EC}">
                <a14:shadowObscured xmlns:a14="http://schemas.microsoft.com/office/drawing/2010/main"/>
              </a:ext>
            </a:extLst>
          </p:spPr>
        </p:pic>
        <p:pic>
          <p:nvPicPr>
            <p:cNvPr id="22" name="圖片 21">
              <a:extLst>
                <a:ext uri="{FF2B5EF4-FFF2-40B4-BE49-F238E27FC236}">
                  <a16:creationId xmlns:a16="http://schemas.microsoft.com/office/drawing/2014/main" id="{46E1A460-1691-4C07-8611-4A583A5DA89B}"/>
                </a:ext>
              </a:extLst>
            </p:cNvPr>
            <p:cNvPicPr/>
            <p:nvPr/>
          </p:nvPicPr>
          <p:blipFill rotWithShape="1">
            <a:blip r:embed="rId8" cstate="print">
              <a:extLst>
                <a:ext uri="{28A0092B-C50C-407E-A947-70E740481C1C}">
                  <a14:useLocalDpi xmlns:a14="http://schemas.microsoft.com/office/drawing/2010/main" val="0"/>
                </a:ext>
              </a:extLst>
            </a:blip>
            <a:srcRect l="6748" t="6403" r="12394" b="5725"/>
            <a:stretch/>
          </p:blipFill>
          <p:spPr bwMode="auto">
            <a:xfrm rot="16200000">
              <a:off x="1812867" y="3947843"/>
              <a:ext cx="2404368" cy="3341963"/>
            </a:xfrm>
            <a:prstGeom prst="rect">
              <a:avLst/>
            </a:prstGeom>
            <a:noFill/>
            <a:ln>
              <a:noFill/>
            </a:ln>
            <a:extLst>
              <a:ext uri="{53640926-AAD7-44D8-BBD7-CCE9431645EC}">
                <a14:shadowObscured xmlns:a14="http://schemas.microsoft.com/office/drawing/2010/main"/>
              </a:ext>
            </a:extLst>
          </p:spPr>
        </p:pic>
        <p:pic>
          <p:nvPicPr>
            <p:cNvPr id="23" name="圖片 22">
              <a:extLst>
                <a:ext uri="{FF2B5EF4-FFF2-40B4-BE49-F238E27FC236}">
                  <a16:creationId xmlns:a16="http://schemas.microsoft.com/office/drawing/2014/main" id="{40249584-BA66-4FB0-8A45-028514AFE1FA}"/>
                </a:ext>
              </a:extLst>
            </p:cNvPr>
            <p:cNvPicPr/>
            <p:nvPr/>
          </p:nvPicPr>
          <p:blipFill rotWithShape="1">
            <a:blip r:embed="rId9" cstate="print">
              <a:extLst>
                <a:ext uri="{28A0092B-C50C-407E-A947-70E740481C1C}">
                  <a14:useLocalDpi xmlns:a14="http://schemas.microsoft.com/office/drawing/2010/main" val="0"/>
                </a:ext>
              </a:extLst>
            </a:blip>
            <a:srcRect l="16846" t="10894" r="9972" b="8495"/>
            <a:stretch/>
          </p:blipFill>
          <p:spPr bwMode="auto">
            <a:xfrm>
              <a:off x="4604806" y="4557235"/>
              <a:ext cx="1491465" cy="2275840"/>
            </a:xfrm>
            <a:prstGeom prst="rect">
              <a:avLst/>
            </a:prstGeom>
            <a:noFill/>
            <a:ln>
              <a:noFill/>
            </a:ln>
            <a:extLst>
              <a:ext uri="{53640926-AAD7-44D8-BBD7-CCE9431645EC}">
                <a14:shadowObscured xmlns:a14="http://schemas.microsoft.com/office/drawing/2010/main"/>
              </a:ext>
            </a:extLst>
          </p:spPr>
        </p:pic>
        <p:pic>
          <p:nvPicPr>
            <p:cNvPr id="24" name="圖片 23">
              <a:extLst>
                <a:ext uri="{FF2B5EF4-FFF2-40B4-BE49-F238E27FC236}">
                  <a16:creationId xmlns:a16="http://schemas.microsoft.com/office/drawing/2014/main" id="{AE69E0BD-DF4D-4353-9119-5644B08913FE}"/>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9767" y="4557235"/>
              <a:ext cx="1707515" cy="2275840"/>
            </a:xfrm>
            <a:prstGeom prst="rect">
              <a:avLst/>
            </a:prstGeom>
            <a:noFill/>
            <a:ln>
              <a:noFill/>
            </a:ln>
          </p:spPr>
        </p:pic>
        <p:pic>
          <p:nvPicPr>
            <p:cNvPr id="25" name="圖片 24">
              <a:extLst>
                <a:ext uri="{FF2B5EF4-FFF2-40B4-BE49-F238E27FC236}">
                  <a16:creationId xmlns:a16="http://schemas.microsoft.com/office/drawing/2014/main" id="{DF1F91D3-967E-4233-8165-F7C291D2E65E}"/>
                </a:ext>
              </a:extLst>
            </p:cNvPr>
            <p:cNvPicPr/>
            <p:nvPr/>
          </p:nvPicPr>
          <p:blipFill rotWithShape="1">
            <a:blip r:embed="rId11" cstate="print">
              <a:extLst>
                <a:ext uri="{28A0092B-C50C-407E-A947-70E740481C1C}">
                  <a14:useLocalDpi xmlns:a14="http://schemas.microsoft.com/office/drawing/2010/main" val="0"/>
                </a:ext>
              </a:extLst>
            </a:blip>
            <a:srcRect l="5121" r="-1" b="9139"/>
            <a:stretch/>
          </p:blipFill>
          <p:spPr bwMode="auto">
            <a:xfrm>
              <a:off x="4479975" y="1692774"/>
              <a:ext cx="4196481" cy="2864460"/>
            </a:xfrm>
            <a:prstGeom prst="rect">
              <a:avLst/>
            </a:prstGeom>
            <a:noFill/>
            <a:ln>
              <a:noFill/>
            </a:ln>
            <a:extLst>
              <a:ext uri="{53640926-AAD7-44D8-BBD7-CCE9431645EC}">
                <a14:shadowObscured xmlns:a14="http://schemas.microsoft.com/office/drawing/2010/main"/>
              </a:ext>
            </a:extLst>
          </p:spPr>
        </p:pic>
        <p:pic>
          <p:nvPicPr>
            <p:cNvPr id="26" name="圖片 25">
              <a:extLst>
                <a:ext uri="{FF2B5EF4-FFF2-40B4-BE49-F238E27FC236}">
                  <a16:creationId xmlns:a16="http://schemas.microsoft.com/office/drawing/2014/main" id="{35BAE27A-92E9-4FEF-8A7A-06EAC5B5CB28}"/>
                </a:ext>
              </a:extLst>
            </p:cNvPr>
            <p:cNvPicPr/>
            <p:nvPr/>
          </p:nvPicPr>
          <p:blipFill rotWithShape="1">
            <a:blip r:embed="rId12" cstate="print">
              <a:extLst>
                <a:ext uri="{28A0092B-C50C-407E-A947-70E740481C1C}">
                  <a14:useLocalDpi xmlns:a14="http://schemas.microsoft.com/office/drawing/2010/main" val="0"/>
                </a:ext>
              </a:extLst>
            </a:blip>
            <a:srcRect l="15037" t="6769" r="9750" b="12732"/>
            <a:stretch/>
          </p:blipFill>
          <p:spPr bwMode="auto">
            <a:xfrm>
              <a:off x="7464139" y="4569300"/>
              <a:ext cx="1303820" cy="2251709"/>
            </a:xfrm>
            <a:prstGeom prst="rect">
              <a:avLst/>
            </a:prstGeom>
            <a:noFill/>
            <a:ln>
              <a:noFill/>
            </a:ln>
            <a:extLst>
              <a:ext uri="{53640926-AAD7-44D8-BBD7-CCE9431645EC}">
                <a14:shadowObscured xmlns:a14="http://schemas.microsoft.com/office/drawing/2010/main"/>
              </a:ext>
            </a:extLst>
          </p:spPr>
        </p:pic>
      </p:grpSp>
      <p:sp>
        <p:nvSpPr>
          <p:cNvPr id="28" name="Text Box 4">
            <a:extLst>
              <a:ext uri="{FF2B5EF4-FFF2-40B4-BE49-F238E27FC236}">
                <a16:creationId xmlns:a16="http://schemas.microsoft.com/office/drawing/2014/main" id="{B9356B1B-208F-480E-AD66-076BE5C4EDC2}"/>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37</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3908308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0254" y="1088583"/>
            <a:ext cx="7940694" cy="738664"/>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3-4</a:t>
            </a:r>
            <a:r>
              <a:rPr lang="zh-TW" altLang="en-US" sz="2000" b="1" kern="100" dirty="0">
                <a:latin typeface="標楷體" panose="03000509000000000000" pitchFamily="65" charset="-120"/>
                <a:ea typeface="標楷體" panose="03000509000000000000" pitchFamily="65" charset="-120"/>
                <a:cs typeface="Times New Roman"/>
              </a:rPr>
              <a:t>校外教學活動</a:t>
            </a:r>
            <a:r>
              <a:rPr lang="zh-TW" altLang="zh-TW" sz="1800" dirty="0">
                <a:solidFill>
                  <a:srgbClr val="FF0000"/>
                </a:solidFill>
                <a:effectLst/>
                <a:ea typeface="標楷體" panose="03000509000000000000" pitchFamily="65" charset="-120"/>
                <a:cs typeface="Times New Roman" panose="02020603050405020304" pitchFamily="18" charset="0"/>
              </a:rPr>
              <a:t>舉辦行前教育，包括車輛安全門逃生演練、逃生影片、緊急門窗開啟操作演練等。</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pic>
        <p:nvPicPr>
          <p:cNvPr id="15" name="圖片 14">
            <a:extLst>
              <a:ext uri="{FF2B5EF4-FFF2-40B4-BE49-F238E27FC236}">
                <a16:creationId xmlns:a16="http://schemas.microsoft.com/office/drawing/2014/main" id="{EE258075-695B-46ED-962E-44BAB195297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9" y="1781527"/>
            <a:ext cx="2285112" cy="1714500"/>
          </a:xfrm>
          <a:prstGeom prst="rect">
            <a:avLst/>
          </a:prstGeom>
          <a:noFill/>
          <a:ln>
            <a:noFill/>
          </a:ln>
        </p:spPr>
      </p:pic>
      <p:pic>
        <p:nvPicPr>
          <p:cNvPr id="16" name="圖片 15">
            <a:extLst>
              <a:ext uri="{FF2B5EF4-FFF2-40B4-BE49-F238E27FC236}">
                <a16:creationId xmlns:a16="http://schemas.microsoft.com/office/drawing/2014/main" id="{77D8288D-546F-4010-BAB7-A7F42FF1E77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403" y="3538902"/>
            <a:ext cx="2269237" cy="1561723"/>
          </a:xfrm>
          <a:prstGeom prst="rect">
            <a:avLst/>
          </a:prstGeom>
          <a:noFill/>
          <a:ln>
            <a:noFill/>
          </a:ln>
        </p:spPr>
      </p:pic>
      <p:pic>
        <p:nvPicPr>
          <p:cNvPr id="17" name="圖片 16">
            <a:extLst>
              <a:ext uri="{FF2B5EF4-FFF2-40B4-BE49-F238E27FC236}">
                <a16:creationId xmlns:a16="http://schemas.microsoft.com/office/drawing/2014/main" id="{CC0E7608-212B-409D-AFAD-7578C9BB695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640" y="5085184"/>
            <a:ext cx="2286000" cy="1714500"/>
          </a:xfrm>
          <a:prstGeom prst="rect">
            <a:avLst/>
          </a:prstGeom>
          <a:noFill/>
          <a:ln>
            <a:noFill/>
          </a:ln>
        </p:spPr>
      </p:pic>
      <p:pic>
        <p:nvPicPr>
          <p:cNvPr id="27" name="圖片 26">
            <a:extLst>
              <a:ext uri="{FF2B5EF4-FFF2-40B4-BE49-F238E27FC236}">
                <a16:creationId xmlns:a16="http://schemas.microsoft.com/office/drawing/2014/main" id="{C3086421-6718-4F78-B5C0-1459B3AFC188}"/>
              </a:ext>
            </a:extLst>
          </p:cNvPr>
          <p:cNvPicPr/>
          <p:nvPr/>
        </p:nvPicPr>
        <p:blipFill rotWithShape="1">
          <a:blip r:embed="rId7" cstate="print">
            <a:extLst>
              <a:ext uri="{28A0092B-C50C-407E-A947-70E740481C1C}">
                <a14:useLocalDpi xmlns:a14="http://schemas.microsoft.com/office/drawing/2010/main" val="0"/>
              </a:ext>
            </a:extLst>
          </a:blip>
          <a:srcRect t="14190"/>
          <a:stretch/>
        </p:blipFill>
        <p:spPr bwMode="auto">
          <a:xfrm>
            <a:off x="2594511" y="1827577"/>
            <a:ext cx="1494790" cy="1711325"/>
          </a:xfrm>
          <a:prstGeom prst="rect">
            <a:avLst/>
          </a:prstGeom>
          <a:noFill/>
          <a:ln>
            <a:noFill/>
          </a:ln>
          <a:extLst>
            <a:ext uri="{53640926-AAD7-44D8-BBD7-CCE9431645EC}">
              <a14:shadowObscured xmlns:a14="http://schemas.microsoft.com/office/drawing/2010/main"/>
            </a:ext>
          </a:extLst>
        </p:spPr>
      </p:pic>
      <p:pic>
        <p:nvPicPr>
          <p:cNvPr id="28" name="圖片 27">
            <a:extLst>
              <a:ext uri="{FF2B5EF4-FFF2-40B4-BE49-F238E27FC236}">
                <a16:creationId xmlns:a16="http://schemas.microsoft.com/office/drawing/2014/main" id="{2BF1B61F-62F9-42AD-9649-63A5DC44712F}"/>
              </a:ext>
            </a:extLst>
          </p:cNvPr>
          <p:cNvPicPr/>
          <p:nvPr/>
        </p:nvPicPr>
        <p:blipFill rotWithShape="1">
          <a:blip r:embed="rId8" cstate="print">
            <a:extLst>
              <a:ext uri="{28A0092B-C50C-407E-A947-70E740481C1C}">
                <a14:useLocalDpi xmlns:a14="http://schemas.microsoft.com/office/drawing/2010/main" val="0"/>
              </a:ext>
            </a:extLst>
          </a:blip>
          <a:srcRect t="12594"/>
          <a:stretch/>
        </p:blipFill>
        <p:spPr bwMode="auto">
          <a:xfrm>
            <a:off x="2598956" y="3538902"/>
            <a:ext cx="1490345" cy="1737360"/>
          </a:xfrm>
          <a:prstGeom prst="rect">
            <a:avLst/>
          </a:prstGeom>
          <a:noFill/>
          <a:ln>
            <a:noFill/>
          </a:ln>
          <a:extLst>
            <a:ext uri="{53640926-AAD7-44D8-BBD7-CCE9431645EC}">
              <a14:shadowObscured xmlns:a14="http://schemas.microsoft.com/office/drawing/2010/main"/>
            </a:ext>
          </a:extLst>
        </p:spPr>
      </p:pic>
      <p:pic>
        <p:nvPicPr>
          <p:cNvPr id="29" name="圖片 28">
            <a:extLst>
              <a:ext uri="{FF2B5EF4-FFF2-40B4-BE49-F238E27FC236}">
                <a16:creationId xmlns:a16="http://schemas.microsoft.com/office/drawing/2014/main" id="{C831E320-B447-43D1-A2C2-4B5C48CC71F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5776" y="5205603"/>
            <a:ext cx="2775039" cy="1607773"/>
          </a:xfrm>
          <a:prstGeom prst="rect">
            <a:avLst/>
          </a:prstGeom>
          <a:noFill/>
          <a:ln>
            <a:noFill/>
          </a:ln>
        </p:spPr>
      </p:pic>
      <p:pic>
        <p:nvPicPr>
          <p:cNvPr id="30" name="圖片 29">
            <a:extLst>
              <a:ext uri="{FF2B5EF4-FFF2-40B4-BE49-F238E27FC236}">
                <a16:creationId xmlns:a16="http://schemas.microsoft.com/office/drawing/2014/main" id="{ECF45C9C-92CB-4DAE-9220-317849FC17E0}"/>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75488" y="1827247"/>
            <a:ext cx="2440115" cy="1834973"/>
          </a:xfrm>
          <a:prstGeom prst="rect">
            <a:avLst/>
          </a:prstGeom>
          <a:noFill/>
          <a:ln>
            <a:noFill/>
          </a:ln>
        </p:spPr>
      </p:pic>
      <p:pic>
        <p:nvPicPr>
          <p:cNvPr id="31" name="圖片 30">
            <a:extLst>
              <a:ext uri="{FF2B5EF4-FFF2-40B4-BE49-F238E27FC236}">
                <a16:creationId xmlns:a16="http://schemas.microsoft.com/office/drawing/2014/main" id="{39E73547-5A01-4DC1-9F2B-2E6009795E47}"/>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67944" y="3662220"/>
            <a:ext cx="2500522" cy="1737360"/>
          </a:xfrm>
          <a:prstGeom prst="rect">
            <a:avLst/>
          </a:prstGeom>
          <a:noFill/>
          <a:ln>
            <a:noFill/>
          </a:ln>
        </p:spPr>
      </p:pic>
      <p:sp>
        <p:nvSpPr>
          <p:cNvPr id="32" name="文字方塊 31">
            <a:extLst>
              <a:ext uri="{FF2B5EF4-FFF2-40B4-BE49-F238E27FC236}">
                <a16:creationId xmlns:a16="http://schemas.microsoft.com/office/drawing/2014/main" id="{46A59767-B861-4C10-90D5-24FB52A7A7DB}"/>
              </a:ext>
            </a:extLst>
          </p:cNvPr>
          <p:cNvSpPr txBox="1"/>
          <p:nvPr/>
        </p:nvSpPr>
        <p:spPr>
          <a:xfrm>
            <a:off x="7184153" y="5445224"/>
            <a:ext cx="1576795" cy="1200329"/>
          </a:xfrm>
          <a:prstGeom prst="rect">
            <a:avLst/>
          </a:prstGeom>
          <a:solidFill>
            <a:schemeClr val="bg1"/>
          </a:solidFill>
        </p:spPr>
        <p:txBody>
          <a:bodyPr wrap="square">
            <a:spAutoFit/>
          </a:bodyPr>
          <a:lstStyle/>
          <a:p>
            <a:r>
              <a:rPr lang="zh-TW" altLang="zh-TW" sz="1800" dirty="0">
                <a:effectLst/>
                <a:ea typeface="標楷體" panose="03000509000000000000" pitchFamily="65" charset="-120"/>
                <a:cs typeface="Times New Roman" panose="02020603050405020304" pitchFamily="18" charset="0"/>
              </a:rPr>
              <a:t>校外活動之領隊各項安全宣導</a:t>
            </a:r>
            <a:r>
              <a:rPr lang="en-US" altLang="zh-TW" sz="1800" dirty="0">
                <a:effectLst/>
                <a:ea typeface="標楷體" panose="03000509000000000000" pitchFamily="65" charset="-120"/>
                <a:cs typeface="Times New Roman" panose="02020603050405020304" pitchFamily="18" charset="0"/>
              </a:rPr>
              <a:t>(</a:t>
            </a:r>
            <a:r>
              <a:rPr lang="zh-TW" altLang="zh-TW" sz="1800" dirty="0">
                <a:effectLst/>
                <a:ea typeface="標楷體" panose="03000509000000000000" pitchFamily="65" charset="-120"/>
                <a:cs typeface="Times New Roman" panose="02020603050405020304" pitchFamily="18" charset="0"/>
              </a:rPr>
              <a:t>含交通行車注意事項</a:t>
            </a:r>
            <a:r>
              <a:rPr lang="en-US" altLang="zh-TW" sz="1800" dirty="0">
                <a:effectLst/>
                <a:ea typeface="標楷體" panose="03000509000000000000" pitchFamily="65" charset="-120"/>
                <a:cs typeface="Times New Roman" panose="02020603050405020304" pitchFamily="18" charset="0"/>
              </a:rPr>
              <a:t>)</a:t>
            </a:r>
            <a:endParaRPr lang="zh-TW" altLang="en-US" dirty="0"/>
          </a:p>
        </p:txBody>
      </p:sp>
      <p:pic>
        <p:nvPicPr>
          <p:cNvPr id="13" name="圖片 12">
            <a:extLst>
              <a:ext uri="{FF2B5EF4-FFF2-40B4-BE49-F238E27FC236}">
                <a16:creationId xmlns:a16="http://schemas.microsoft.com/office/drawing/2014/main" id="{ABF637E4-9134-4FD5-A749-A7A3F5C12BF6}"/>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71150" y="1827247"/>
            <a:ext cx="2289798" cy="1834973"/>
          </a:xfrm>
          <a:prstGeom prst="rect">
            <a:avLst/>
          </a:prstGeom>
          <a:noFill/>
          <a:ln>
            <a:noFill/>
          </a:ln>
        </p:spPr>
      </p:pic>
      <p:pic>
        <p:nvPicPr>
          <p:cNvPr id="14" name="圖片 13">
            <a:extLst>
              <a:ext uri="{FF2B5EF4-FFF2-40B4-BE49-F238E27FC236}">
                <a16:creationId xmlns:a16="http://schemas.microsoft.com/office/drawing/2014/main" id="{441B9E1C-3468-4D3A-A017-37C794608ED4}"/>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71150" y="3651455"/>
            <a:ext cx="2333447" cy="1748126"/>
          </a:xfrm>
          <a:prstGeom prst="rect">
            <a:avLst/>
          </a:prstGeom>
          <a:noFill/>
          <a:ln>
            <a:noFill/>
          </a:ln>
        </p:spPr>
      </p:pic>
      <p:pic>
        <p:nvPicPr>
          <p:cNvPr id="18" name="圖片 17">
            <a:extLst>
              <a:ext uri="{FF2B5EF4-FFF2-40B4-BE49-F238E27FC236}">
                <a16:creationId xmlns:a16="http://schemas.microsoft.com/office/drawing/2014/main" id="{5D937442-6568-43A5-B7D1-9E0AA0DEAF07}"/>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30815" y="5399580"/>
            <a:ext cx="1905481" cy="1438844"/>
          </a:xfrm>
          <a:prstGeom prst="rect">
            <a:avLst/>
          </a:prstGeom>
          <a:noFill/>
          <a:ln>
            <a:noFill/>
          </a:ln>
        </p:spPr>
      </p:pic>
      <p:sp>
        <p:nvSpPr>
          <p:cNvPr id="19" name="Text Box 4">
            <a:extLst>
              <a:ext uri="{FF2B5EF4-FFF2-40B4-BE49-F238E27FC236}">
                <a16:creationId xmlns:a16="http://schemas.microsoft.com/office/drawing/2014/main" id="{66D56553-269B-4AF6-BC90-A6FAC54DF0F4}"/>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38</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2">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201632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3-4</a:t>
            </a:r>
            <a:r>
              <a:rPr lang="zh-TW" altLang="en-US" sz="1800" dirty="0">
                <a:solidFill>
                  <a:srgbClr val="FF0000"/>
                </a:solidFill>
                <a:effectLst/>
                <a:ea typeface="標楷體" panose="03000509000000000000" pitchFamily="65" charset="-120"/>
                <a:cs typeface="Times New Roman" panose="02020603050405020304" pitchFamily="18" charset="0"/>
              </a:rPr>
              <a:t>校外教學活動結束後，召開檢討會議呈現紀錄、照片。</a:t>
            </a:r>
            <a:r>
              <a:rPr lang="en-US" altLang="zh-TW" sz="1800" dirty="0">
                <a:solidFill>
                  <a:srgbClr val="FF0000"/>
                </a:solidFill>
                <a:effectLst/>
                <a:ea typeface="標楷體" panose="03000509000000000000" pitchFamily="65" charset="-120"/>
                <a:cs typeface="Times New Roman" panose="02020603050405020304" pitchFamily="18" charset="0"/>
              </a:rPr>
              <a:t>(3%)</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pic>
        <p:nvPicPr>
          <p:cNvPr id="19" name="圖片 18">
            <a:extLst>
              <a:ext uri="{FF2B5EF4-FFF2-40B4-BE49-F238E27FC236}">
                <a16:creationId xmlns:a16="http://schemas.microsoft.com/office/drawing/2014/main" id="{C5047750-991D-43CC-9764-2596453852F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550496"/>
            <a:ext cx="3053715" cy="4319905"/>
          </a:xfrm>
          <a:prstGeom prst="rect">
            <a:avLst/>
          </a:prstGeom>
          <a:noFill/>
          <a:ln>
            <a:solidFill>
              <a:schemeClr val="tx1"/>
            </a:solidFill>
          </a:ln>
        </p:spPr>
      </p:pic>
      <p:pic>
        <p:nvPicPr>
          <p:cNvPr id="20" name="圖片 19">
            <a:extLst>
              <a:ext uri="{FF2B5EF4-FFF2-40B4-BE49-F238E27FC236}">
                <a16:creationId xmlns:a16="http://schemas.microsoft.com/office/drawing/2014/main" id="{522D98C6-66DD-4821-80E9-EA78425FBF5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6678" y="1550496"/>
            <a:ext cx="3056255" cy="4319905"/>
          </a:xfrm>
          <a:prstGeom prst="rect">
            <a:avLst/>
          </a:prstGeom>
          <a:noFill/>
          <a:ln>
            <a:solidFill>
              <a:schemeClr val="tx1"/>
            </a:solidFill>
          </a:ln>
        </p:spPr>
      </p:pic>
      <p:pic>
        <p:nvPicPr>
          <p:cNvPr id="21" name="圖片 20">
            <a:extLst>
              <a:ext uri="{FF2B5EF4-FFF2-40B4-BE49-F238E27FC236}">
                <a16:creationId xmlns:a16="http://schemas.microsoft.com/office/drawing/2014/main" id="{C2BF6281-E4B7-4145-A94A-ECA8C07B5D1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851" y="4554029"/>
            <a:ext cx="2988376" cy="1990868"/>
          </a:xfrm>
          <a:prstGeom prst="rect">
            <a:avLst/>
          </a:prstGeom>
          <a:noFill/>
          <a:ln>
            <a:noFill/>
          </a:ln>
        </p:spPr>
      </p:pic>
      <p:pic>
        <p:nvPicPr>
          <p:cNvPr id="23" name="圖片 22">
            <a:extLst>
              <a:ext uri="{FF2B5EF4-FFF2-40B4-BE49-F238E27FC236}">
                <a16:creationId xmlns:a16="http://schemas.microsoft.com/office/drawing/2014/main" id="{00343618-8D55-44F7-A956-1100C3AB034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4327" y="3422324"/>
            <a:ext cx="2485696" cy="3103020"/>
          </a:xfrm>
          <a:prstGeom prst="rect">
            <a:avLst/>
          </a:prstGeom>
          <a:noFill/>
          <a:ln>
            <a:noFill/>
          </a:ln>
        </p:spPr>
      </p:pic>
      <p:pic>
        <p:nvPicPr>
          <p:cNvPr id="24" name="圖片 23">
            <a:extLst>
              <a:ext uri="{FF2B5EF4-FFF2-40B4-BE49-F238E27FC236}">
                <a16:creationId xmlns:a16="http://schemas.microsoft.com/office/drawing/2014/main" id="{F1A71670-3CAE-4EBE-9759-E1B3ABEBFC52}"/>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084168" y="1550248"/>
            <a:ext cx="2538303" cy="1878752"/>
          </a:xfrm>
          <a:prstGeom prst="rect">
            <a:avLst/>
          </a:prstGeom>
          <a:noFill/>
        </p:spPr>
      </p:pic>
      <p:pic>
        <p:nvPicPr>
          <p:cNvPr id="25" name="圖片 24">
            <a:extLst>
              <a:ext uri="{FF2B5EF4-FFF2-40B4-BE49-F238E27FC236}">
                <a16:creationId xmlns:a16="http://schemas.microsoft.com/office/drawing/2014/main" id="{90AD2C96-A4EA-440F-8D0E-E9FD0083137B}"/>
              </a:ext>
            </a:extLst>
          </p:cNvPr>
          <p:cNvPicPr/>
          <p:nvPr/>
        </p:nvPicPr>
        <p:blipFill rotWithShape="1">
          <a:blip r:embed="rId9" cstate="print">
            <a:extLst>
              <a:ext uri="{28A0092B-C50C-407E-A947-70E740481C1C}">
                <a14:useLocalDpi xmlns:a14="http://schemas.microsoft.com/office/drawing/2010/main" val="0"/>
              </a:ext>
            </a:extLst>
          </a:blip>
          <a:srcRect b="28180"/>
          <a:stretch/>
        </p:blipFill>
        <p:spPr bwMode="auto">
          <a:xfrm>
            <a:off x="3162461" y="5229199"/>
            <a:ext cx="2935643" cy="1315697"/>
          </a:xfrm>
          <a:prstGeom prst="rect">
            <a:avLst/>
          </a:prstGeom>
          <a:noFill/>
          <a:ln>
            <a:noFill/>
          </a:ln>
        </p:spPr>
      </p:pic>
      <p:sp>
        <p:nvSpPr>
          <p:cNvPr id="26" name="Text Box 4">
            <a:extLst>
              <a:ext uri="{FF2B5EF4-FFF2-40B4-BE49-F238E27FC236}">
                <a16:creationId xmlns:a16="http://schemas.microsoft.com/office/drawing/2014/main" id="{CBE49745-3747-423B-BF92-60AB33FCAE44}"/>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39</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488693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30E54C28-E639-4CE4-ADEE-F0A6074C28F2}"/>
              </a:ext>
            </a:extLst>
          </p:cNvPr>
          <p:cNvSpPr>
            <a:spLocks noGrp="1" noChangeArrowheads="1"/>
          </p:cNvSpPr>
          <p:nvPr>
            <p:ph type="body" sz="half" idx="1"/>
          </p:nvPr>
        </p:nvSpPr>
        <p:spPr>
          <a:xfrm>
            <a:off x="1015391" y="4434342"/>
            <a:ext cx="2746018" cy="2316747"/>
          </a:xfrm>
        </p:spPr>
        <p:txBody>
          <a:bodyPr>
            <a:normAutofit/>
          </a:bodyPr>
          <a:lstStyle/>
          <a:p>
            <a:pPr eaLnBrk="1" hangingPunct="1"/>
            <a:r>
              <a:rPr lang="zh-TW" altLang="en-US" sz="1600" dirty="0">
                <a:latin typeface="標楷體" panose="03000509000000000000" pitchFamily="65" charset="-120"/>
                <a:ea typeface="標楷體" panose="03000509000000000000" pitchFamily="65" charset="-120"/>
              </a:rPr>
              <a:t>騎自行車：</a:t>
            </a:r>
            <a:r>
              <a:rPr lang="en-US" altLang="zh-TW" sz="1600" dirty="0">
                <a:latin typeface="標楷體" panose="03000509000000000000" pitchFamily="65" charset="-120"/>
                <a:ea typeface="標楷體" panose="03000509000000000000" pitchFamily="65" charset="-120"/>
              </a:rPr>
              <a:t>422</a:t>
            </a:r>
            <a:r>
              <a:rPr lang="zh-TW" altLang="en-US" sz="1600" dirty="0">
                <a:latin typeface="標楷體" panose="03000509000000000000" pitchFamily="65" charset="-120"/>
                <a:ea typeface="標楷體" panose="03000509000000000000" pitchFamily="65" charset="-120"/>
              </a:rPr>
              <a:t>人</a:t>
            </a:r>
          </a:p>
          <a:p>
            <a:pPr eaLnBrk="1" hangingPunct="1"/>
            <a:r>
              <a:rPr lang="zh-TW" altLang="en-US" sz="1600" dirty="0">
                <a:latin typeface="標楷體" panose="03000509000000000000" pitchFamily="65" charset="-120"/>
                <a:ea typeface="標楷體" panose="03000509000000000000" pitchFamily="65" charset="-120"/>
              </a:rPr>
              <a:t>步       行：</a:t>
            </a:r>
            <a:r>
              <a:rPr lang="en-US" altLang="zh-TW" sz="1600" dirty="0">
                <a:latin typeface="標楷體" panose="03000509000000000000" pitchFamily="65" charset="-120"/>
                <a:ea typeface="標楷體" panose="03000509000000000000" pitchFamily="65" charset="-120"/>
              </a:rPr>
              <a:t>303</a:t>
            </a:r>
            <a:r>
              <a:rPr lang="zh-TW" altLang="en-US" sz="1600" dirty="0">
                <a:latin typeface="標楷體" panose="03000509000000000000" pitchFamily="65" charset="-120"/>
                <a:ea typeface="標楷體" panose="03000509000000000000" pitchFamily="65" charset="-120"/>
              </a:rPr>
              <a:t>人</a:t>
            </a:r>
          </a:p>
          <a:p>
            <a:pPr eaLnBrk="1" hangingPunct="1"/>
            <a:r>
              <a:rPr lang="zh-TW" altLang="en-US" sz="1600" dirty="0">
                <a:latin typeface="標楷體" panose="03000509000000000000" pitchFamily="65" charset="-120"/>
                <a:ea typeface="標楷體" panose="03000509000000000000" pitchFamily="65" charset="-120"/>
              </a:rPr>
              <a:t>公       車：</a:t>
            </a:r>
            <a:r>
              <a:rPr lang="en-US" altLang="zh-TW" sz="1600" dirty="0">
                <a:latin typeface="標楷體" panose="03000509000000000000" pitchFamily="65" charset="-120"/>
                <a:ea typeface="標楷體" panose="03000509000000000000" pitchFamily="65" charset="-120"/>
              </a:rPr>
              <a:t>300</a:t>
            </a:r>
            <a:r>
              <a:rPr lang="zh-TW" altLang="en-US" sz="1600" dirty="0">
                <a:latin typeface="標楷體" panose="03000509000000000000" pitchFamily="65" charset="-120"/>
                <a:ea typeface="標楷體" panose="03000509000000000000" pitchFamily="65" charset="-120"/>
              </a:rPr>
              <a:t>人</a:t>
            </a:r>
          </a:p>
          <a:p>
            <a:pPr eaLnBrk="1" hangingPunct="1"/>
            <a:r>
              <a:rPr lang="zh-TW" altLang="en-US" sz="1600" dirty="0">
                <a:latin typeface="標楷體" panose="03000509000000000000" pitchFamily="65" charset="-120"/>
                <a:ea typeface="標楷體" panose="03000509000000000000" pitchFamily="65" charset="-120"/>
              </a:rPr>
              <a:t>家長汽車接送：</a:t>
            </a:r>
            <a:r>
              <a:rPr lang="en-US" altLang="zh-TW" sz="1600" dirty="0">
                <a:latin typeface="標楷體" panose="03000509000000000000" pitchFamily="65" charset="-120"/>
                <a:ea typeface="標楷體" panose="03000509000000000000" pitchFamily="65" charset="-120"/>
              </a:rPr>
              <a:t>263</a:t>
            </a:r>
            <a:r>
              <a:rPr lang="zh-TW" altLang="en-US" sz="1600" dirty="0">
                <a:latin typeface="標楷體" panose="03000509000000000000" pitchFamily="65" charset="-120"/>
                <a:ea typeface="標楷體" panose="03000509000000000000" pitchFamily="65" charset="-120"/>
              </a:rPr>
              <a:t>人</a:t>
            </a:r>
          </a:p>
          <a:p>
            <a:pPr eaLnBrk="1" hangingPunct="1"/>
            <a:r>
              <a:rPr lang="zh-TW" altLang="en-US" sz="1600" dirty="0">
                <a:latin typeface="標楷體" panose="03000509000000000000" pitchFamily="65" charset="-120"/>
                <a:ea typeface="標楷體" panose="03000509000000000000" pitchFamily="65" charset="-120"/>
              </a:rPr>
              <a:t>家長機車接送：</a:t>
            </a:r>
            <a:r>
              <a:rPr lang="en-US" altLang="zh-TW" sz="1600" dirty="0">
                <a:latin typeface="標楷體" panose="03000509000000000000" pitchFamily="65" charset="-120"/>
                <a:ea typeface="標楷體" panose="03000509000000000000" pitchFamily="65" charset="-120"/>
              </a:rPr>
              <a:t>369</a:t>
            </a:r>
            <a:r>
              <a:rPr lang="zh-TW" altLang="en-US" sz="1600" dirty="0">
                <a:latin typeface="標楷體" panose="03000509000000000000" pitchFamily="65" charset="-120"/>
                <a:ea typeface="標楷體" panose="03000509000000000000" pitchFamily="65" charset="-120"/>
              </a:rPr>
              <a:t>人</a:t>
            </a:r>
          </a:p>
          <a:p>
            <a:pPr eaLnBrk="1" hangingPunct="1">
              <a:buFont typeface="Wingdings" panose="05000000000000000000" pitchFamily="2" charset="2"/>
              <a:buNone/>
            </a:pPr>
            <a:r>
              <a:rPr lang="zh-TW" altLang="en-US" sz="1600" dirty="0">
                <a:solidFill>
                  <a:srgbClr val="CC0000"/>
                </a:solidFill>
                <a:latin typeface="標楷體" panose="03000509000000000000" pitchFamily="65" charset="-120"/>
                <a:ea typeface="標楷體" panose="03000509000000000000" pitchFamily="65" charset="-120"/>
              </a:rPr>
              <a:t>   合       計：</a:t>
            </a:r>
            <a:r>
              <a:rPr lang="en-US" altLang="zh-TW" sz="1600" dirty="0">
                <a:solidFill>
                  <a:srgbClr val="CC0000"/>
                </a:solidFill>
                <a:latin typeface="標楷體" panose="03000509000000000000" pitchFamily="65" charset="-120"/>
                <a:ea typeface="標楷體" panose="03000509000000000000" pitchFamily="65" charset="-120"/>
              </a:rPr>
              <a:t>1657</a:t>
            </a:r>
            <a:r>
              <a:rPr lang="zh-TW" altLang="en-US" sz="1600" dirty="0">
                <a:solidFill>
                  <a:srgbClr val="CC0000"/>
                </a:solidFill>
                <a:latin typeface="標楷體" panose="03000509000000000000" pitchFamily="65" charset="-120"/>
                <a:ea typeface="標楷體" panose="03000509000000000000" pitchFamily="65" charset="-120"/>
              </a:rPr>
              <a:t>人</a:t>
            </a:r>
            <a:endParaRPr lang="en-US" altLang="zh-TW" sz="1600" dirty="0">
              <a:latin typeface="標楷體" panose="03000509000000000000" pitchFamily="65" charset="-120"/>
              <a:ea typeface="標楷體" panose="03000509000000000000" pitchFamily="65" charset="-120"/>
            </a:endParaRPr>
          </a:p>
        </p:txBody>
      </p:sp>
      <p:sp>
        <p:nvSpPr>
          <p:cNvPr id="17412" name="投影片編號版面配置區 6">
            <a:extLst>
              <a:ext uri="{FF2B5EF4-FFF2-40B4-BE49-F238E27FC236}">
                <a16:creationId xmlns:a16="http://schemas.microsoft.com/office/drawing/2014/main" id="{D05DE68C-9AA0-485C-9149-99487270B6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7B99A8A-ED20-4EBE-9836-4BC614083472}" type="slidenum">
              <a:rPr kumimoji="0" lang="en-US" altLang="zh-TW"/>
              <a:pPr/>
              <a:t>4</a:t>
            </a:fld>
            <a:endParaRPr kumimoji="0" lang="en-US" altLang="zh-TW"/>
          </a:p>
        </p:txBody>
      </p:sp>
      <p:sp>
        <p:nvSpPr>
          <p:cNvPr id="8" name="文字方塊 7">
            <a:extLst>
              <a:ext uri="{FF2B5EF4-FFF2-40B4-BE49-F238E27FC236}">
                <a16:creationId xmlns:a16="http://schemas.microsoft.com/office/drawing/2014/main" id="{7010A03E-9F42-4B90-AD4D-821D2F5FCEDC}"/>
              </a:ext>
            </a:extLst>
          </p:cNvPr>
          <p:cNvSpPr txBox="1"/>
          <p:nvPr/>
        </p:nvSpPr>
        <p:spPr>
          <a:xfrm>
            <a:off x="1973317" y="210827"/>
            <a:ext cx="5262979" cy="769441"/>
          </a:xfrm>
          <a:prstGeom prst="rect">
            <a:avLst/>
          </a:prstGeom>
          <a:blipFill>
            <a:blip r:embed="rId2"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學生</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新細明體" panose="02020500000000000000" pitchFamily="18" charset="-120"/>
                <a:ea typeface="新細明體" panose="02020500000000000000" pitchFamily="18" charset="-120"/>
              </a:rPr>
              <a:t>、</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教職員工人數</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graphicFrame>
        <p:nvGraphicFramePr>
          <p:cNvPr id="4" name="表格 3">
            <a:extLst>
              <a:ext uri="{FF2B5EF4-FFF2-40B4-BE49-F238E27FC236}">
                <a16:creationId xmlns:a16="http://schemas.microsoft.com/office/drawing/2014/main" id="{A7454F54-EF57-488B-B2D6-FC32C44E283E}"/>
              </a:ext>
            </a:extLst>
          </p:cNvPr>
          <p:cNvGraphicFramePr>
            <a:graphicFrameLocks noGrp="1"/>
          </p:cNvGraphicFramePr>
          <p:nvPr>
            <p:extLst>
              <p:ext uri="{D42A27DB-BD31-4B8C-83A1-F6EECF244321}">
                <p14:modId xmlns:p14="http://schemas.microsoft.com/office/powerpoint/2010/main" val="392602286"/>
              </p:ext>
            </p:extLst>
          </p:nvPr>
        </p:nvGraphicFramePr>
        <p:xfrm>
          <a:off x="1043608" y="1196752"/>
          <a:ext cx="2717801" cy="3183255"/>
        </p:xfrm>
        <a:graphic>
          <a:graphicData uri="http://schemas.openxmlformats.org/drawingml/2006/table">
            <a:tbl>
              <a:tblPr>
                <a:tableStyleId>{5940675A-B579-460E-94D1-54222C63F5DA}</a:tableStyleId>
              </a:tblPr>
              <a:tblGrid>
                <a:gridCol w="660311">
                  <a:extLst>
                    <a:ext uri="{9D8B030D-6E8A-4147-A177-3AD203B41FA5}">
                      <a16:colId xmlns:a16="http://schemas.microsoft.com/office/drawing/2014/main" val="1667565361"/>
                    </a:ext>
                  </a:extLst>
                </a:gridCol>
                <a:gridCol w="736868">
                  <a:extLst>
                    <a:ext uri="{9D8B030D-6E8A-4147-A177-3AD203B41FA5}">
                      <a16:colId xmlns:a16="http://schemas.microsoft.com/office/drawing/2014/main" val="330156585"/>
                    </a:ext>
                  </a:extLst>
                </a:gridCol>
                <a:gridCol w="1320622">
                  <a:extLst>
                    <a:ext uri="{9D8B030D-6E8A-4147-A177-3AD203B41FA5}">
                      <a16:colId xmlns:a16="http://schemas.microsoft.com/office/drawing/2014/main" val="3690013970"/>
                    </a:ext>
                  </a:extLst>
                </a:gridCol>
              </a:tblGrid>
              <a:tr h="0">
                <a:tc gridSpan="2">
                  <a:txBody>
                    <a:bodyPr/>
                    <a:lstStyle/>
                    <a:p>
                      <a:pPr algn="ctr" fontAlgn="ctr"/>
                      <a:r>
                        <a:rPr lang="zh-TW" altLang="en-US" sz="1200" u="none" strike="noStrike" dirty="0">
                          <a:effectLst/>
                          <a:latin typeface="標楷體" panose="03000509000000000000" pitchFamily="65" charset="-120"/>
                          <a:ea typeface="標楷體" panose="03000509000000000000" pitchFamily="65" charset="-120"/>
                        </a:rPr>
                        <a:t>全校合計</a:t>
                      </a:r>
                      <a:br>
                        <a:rPr lang="zh-TW" altLang="en-US" sz="1200" u="none" strike="noStrike" dirty="0">
                          <a:effectLst/>
                          <a:latin typeface="標楷體" panose="03000509000000000000" pitchFamily="65" charset="-120"/>
                          <a:ea typeface="標楷體" panose="03000509000000000000" pitchFamily="65" charset="-120"/>
                        </a:rPr>
                      </a:br>
                      <a:r>
                        <a:rPr lang="en-US" altLang="zh-TW" sz="1200" u="none" strike="noStrike" dirty="0">
                          <a:effectLst/>
                          <a:latin typeface="標楷體" panose="03000509000000000000" pitchFamily="65" charset="-120"/>
                          <a:ea typeface="標楷體" panose="03000509000000000000" pitchFamily="65" charset="-120"/>
                        </a:rPr>
                        <a:t>(</a:t>
                      </a:r>
                      <a:r>
                        <a:rPr lang="zh-TW" altLang="en-US" sz="1200" u="none" strike="noStrike" dirty="0">
                          <a:effectLst/>
                          <a:latin typeface="標楷體" panose="03000509000000000000" pitchFamily="65" charset="-120"/>
                          <a:ea typeface="標楷體" panose="03000509000000000000" pitchFamily="65" charset="-120"/>
                        </a:rPr>
                        <a:t>不含補校</a:t>
                      </a:r>
                      <a:r>
                        <a:rPr lang="en-US" altLang="zh-TW" sz="1200" u="none" strike="noStrike" dirty="0">
                          <a:effectLst/>
                          <a:latin typeface="標楷體" panose="03000509000000000000" pitchFamily="65" charset="-120"/>
                          <a:ea typeface="標楷體" panose="03000509000000000000" pitchFamily="65" charset="-120"/>
                        </a:rPr>
                        <a:t>)</a:t>
                      </a:r>
                      <a:endParaRPr lang="en-US" altLang="zh-TW" sz="1200" b="0" i="0" u="none" strike="noStrike" dirty="0">
                        <a:effectLst/>
                        <a:latin typeface="標楷體" panose="03000509000000000000" pitchFamily="65" charset="-120"/>
                        <a:ea typeface="標楷體" panose="03000509000000000000" pitchFamily="65" charset="-120"/>
                      </a:endParaRPr>
                    </a:p>
                  </a:txBody>
                  <a:tcPr marL="9525" marR="9525" marT="9525" marB="0" anchor="ctr"/>
                </a:tc>
                <a:tc hMerge="1">
                  <a:txBody>
                    <a:bodyPr/>
                    <a:lstStyle/>
                    <a:p>
                      <a:endParaRPr lang="zh-TW" altLang="en-US"/>
                    </a:p>
                  </a:txBody>
                  <a:tcPr/>
                </a:tc>
                <a:tc>
                  <a:txBody>
                    <a:bodyPr/>
                    <a:lstStyle/>
                    <a:p>
                      <a:pPr algn="ctr" fontAlgn="ctr"/>
                      <a:r>
                        <a:rPr lang="en-US" altLang="zh-TW" sz="1800" u="none" strike="noStrike" dirty="0">
                          <a:effectLst/>
                          <a:latin typeface="標楷體" panose="03000509000000000000" pitchFamily="65" charset="-120"/>
                          <a:ea typeface="標楷體" panose="03000509000000000000" pitchFamily="65" charset="-120"/>
                        </a:rPr>
                        <a:t>1657</a:t>
                      </a:r>
                      <a:endParaRPr lang="en-US" altLang="zh-TW" sz="1800" b="0" i="0" u="none" strike="noStrike" dirty="0">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3205498118"/>
                  </a:ext>
                </a:extLst>
              </a:tr>
              <a:tr h="255270">
                <a:tc>
                  <a:txBody>
                    <a:bodyPr/>
                    <a:lstStyle/>
                    <a:p>
                      <a:pPr algn="ctr" fontAlgn="ctr"/>
                      <a:r>
                        <a:rPr lang="zh-TW" altLang="en-US" sz="1200" u="none" strike="noStrike">
                          <a:effectLst/>
                          <a:latin typeface="標楷體" panose="03000509000000000000" pitchFamily="65" charset="-120"/>
                          <a:ea typeface="標楷體" panose="03000509000000000000" pitchFamily="65" charset="-120"/>
                        </a:rPr>
                        <a:t>部別</a:t>
                      </a:r>
                      <a:endParaRPr lang="zh-TW" altLang="en-US" sz="12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zh-TW" altLang="en-US" sz="1200" u="none" strike="noStrike">
                          <a:effectLst/>
                          <a:latin typeface="標楷體" panose="03000509000000000000" pitchFamily="65" charset="-120"/>
                          <a:ea typeface="標楷體" panose="03000509000000000000" pitchFamily="65" charset="-120"/>
                        </a:rPr>
                        <a:t>年級</a:t>
                      </a:r>
                      <a:endParaRPr lang="zh-TW" altLang="en-US" sz="12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zh-TW" altLang="en-US" sz="1200" u="none" strike="noStrike">
                          <a:effectLst/>
                          <a:latin typeface="標楷體" panose="03000509000000000000" pitchFamily="65" charset="-120"/>
                          <a:ea typeface="標楷體" panose="03000509000000000000" pitchFamily="65" charset="-120"/>
                        </a:rPr>
                        <a:t> 人數 </a:t>
                      </a:r>
                      <a:endParaRPr lang="zh-TW" altLang="en-US" sz="1200" b="0" i="0" u="none" strike="noStrike">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2623818543"/>
                  </a:ext>
                </a:extLst>
              </a:tr>
              <a:tr h="255270">
                <a:tc rowSpan="6">
                  <a:txBody>
                    <a:bodyPr/>
                    <a:lstStyle/>
                    <a:p>
                      <a:pPr algn="ctr" fontAlgn="ctr"/>
                      <a:r>
                        <a:rPr lang="zh-TW" altLang="en-US" sz="1200" u="none" strike="noStrike" dirty="0">
                          <a:effectLst/>
                          <a:latin typeface="標楷體" panose="03000509000000000000" pitchFamily="65" charset="-120"/>
                          <a:ea typeface="標楷體" panose="03000509000000000000" pitchFamily="65" charset="-120"/>
                        </a:rPr>
                        <a:t>國中部</a:t>
                      </a:r>
                      <a:endParaRPr lang="zh-TW" altLang="en-US" sz="1200" b="0" i="0" u="none" strike="noStrike" dirty="0">
                        <a:effectLst/>
                        <a:latin typeface="標楷體" panose="03000509000000000000" pitchFamily="65" charset="-120"/>
                        <a:ea typeface="標楷體" panose="03000509000000000000" pitchFamily="65" charset="-120"/>
                      </a:endParaRPr>
                    </a:p>
                  </a:txBody>
                  <a:tcPr marL="9525" marR="9525" marT="9525" marB="0" vert="eaVert" anchor="ctr"/>
                </a:tc>
                <a:tc>
                  <a:txBody>
                    <a:bodyPr/>
                    <a:lstStyle/>
                    <a:p>
                      <a:pPr algn="ctr" fontAlgn="ctr"/>
                      <a:r>
                        <a:rPr lang="zh-TW" altLang="en-US" sz="1200" u="none" strike="noStrike">
                          <a:effectLst/>
                          <a:latin typeface="標楷體" panose="03000509000000000000" pitchFamily="65" charset="-120"/>
                          <a:ea typeface="標楷體" panose="03000509000000000000" pitchFamily="65" charset="-120"/>
                        </a:rPr>
                        <a:t>七年級</a:t>
                      </a:r>
                      <a:endParaRPr lang="zh-TW" altLang="en-US" sz="12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200" u="none" strike="noStrike">
                          <a:effectLst/>
                          <a:latin typeface="標楷體" panose="03000509000000000000" pitchFamily="65" charset="-120"/>
                          <a:ea typeface="標楷體" panose="03000509000000000000" pitchFamily="65" charset="-120"/>
                        </a:rPr>
                        <a:t>322</a:t>
                      </a:r>
                      <a:endParaRPr lang="en-US" altLang="zh-TW" sz="1200" b="0" i="0" u="none" strike="noStrike">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3166660853"/>
                  </a:ext>
                </a:extLst>
              </a:tr>
              <a:tr h="255270">
                <a:tc vMerge="1">
                  <a:txBody>
                    <a:bodyPr/>
                    <a:lstStyle/>
                    <a:p>
                      <a:endParaRPr lang="zh-TW" altLang="en-US"/>
                    </a:p>
                  </a:txBody>
                  <a:tcPr/>
                </a:tc>
                <a:tc>
                  <a:txBody>
                    <a:bodyPr/>
                    <a:lstStyle/>
                    <a:p>
                      <a:pPr algn="ctr" fontAlgn="ctr"/>
                      <a:r>
                        <a:rPr lang="zh-TW" altLang="en-US" sz="1200" u="none" strike="noStrike">
                          <a:effectLst/>
                          <a:latin typeface="標楷體" panose="03000509000000000000" pitchFamily="65" charset="-120"/>
                          <a:ea typeface="標楷體" panose="03000509000000000000" pitchFamily="65" charset="-120"/>
                        </a:rPr>
                        <a:t>八年級</a:t>
                      </a:r>
                      <a:endParaRPr lang="zh-TW" altLang="en-US" sz="12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200" u="none" strike="noStrike">
                          <a:effectLst/>
                          <a:latin typeface="標楷體" panose="03000509000000000000" pitchFamily="65" charset="-120"/>
                          <a:ea typeface="標楷體" panose="03000509000000000000" pitchFamily="65" charset="-120"/>
                        </a:rPr>
                        <a:t>321</a:t>
                      </a:r>
                      <a:endParaRPr lang="en-US" altLang="zh-TW" sz="1200" b="0" i="0" u="none" strike="noStrike">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3105128452"/>
                  </a:ext>
                </a:extLst>
              </a:tr>
              <a:tr h="255270">
                <a:tc vMerge="1">
                  <a:txBody>
                    <a:bodyPr/>
                    <a:lstStyle/>
                    <a:p>
                      <a:endParaRPr lang="zh-TW" altLang="en-US"/>
                    </a:p>
                  </a:txBody>
                  <a:tcPr/>
                </a:tc>
                <a:tc>
                  <a:txBody>
                    <a:bodyPr/>
                    <a:lstStyle/>
                    <a:p>
                      <a:pPr algn="ctr" fontAlgn="ctr"/>
                      <a:r>
                        <a:rPr lang="zh-TW" altLang="en-US" sz="1200" u="none" strike="noStrike">
                          <a:effectLst/>
                          <a:latin typeface="標楷體" panose="03000509000000000000" pitchFamily="65" charset="-120"/>
                          <a:ea typeface="標楷體" panose="03000509000000000000" pitchFamily="65" charset="-120"/>
                        </a:rPr>
                        <a:t>九年級</a:t>
                      </a:r>
                      <a:endParaRPr lang="zh-TW" altLang="en-US" sz="12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200" u="none" strike="noStrike">
                          <a:effectLst/>
                          <a:latin typeface="標楷體" panose="03000509000000000000" pitchFamily="65" charset="-120"/>
                          <a:ea typeface="標楷體" panose="03000509000000000000" pitchFamily="65" charset="-120"/>
                        </a:rPr>
                        <a:t>407</a:t>
                      </a:r>
                      <a:endParaRPr lang="en-US" altLang="zh-TW" sz="1200" b="0" i="0" u="none" strike="noStrike">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4160197298"/>
                  </a:ext>
                </a:extLst>
              </a:tr>
              <a:tr h="255270">
                <a:tc vMerge="1">
                  <a:txBody>
                    <a:bodyPr/>
                    <a:lstStyle/>
                    <a:p>
                      <a:endParaRPr lang="zh-TW" altLang="en-US"/>
                    </a:p>
                  </a:txBody>
                  <a:tcPr/>
                </a:tc>
                <a:tc>
                  <a:txBody>
                    <a:bodyPr/>
                    <a:lstStyle/>
                    <a:p>
                      <a:pPr algn="ctr" fontAlgn="ctr"/>
                      <a:r>
                        <a:rPr lang="zh-TW" altLang="en-US" sz="1000" u="none" strike="noStrike">
                          <a:effectLst/>
                          <a:latin typeface="標楷體" panose="03000509000000000000" pitchFamily="65" charset="-120"/>
                          <a:ea typeface="標楷體" panose="03000509000000000000" pitchFamily="65" charset="-120"/>
                        </a:rPr>
                        <a:t>普通班合計</a:t>
                      </a:r>
                      <a:endParaRPr lang="zh-TW" altLang="en-US" sz="10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200" u="none" strike="noStrike">
                          <a:effectLst/>
                          <a:latin typeface="標楷體" panose="03000509000000000000" pitchFamily="65" charset="-120"/>
                          <a:ea typeface="標楷體" panose="03000509000000000000" pitchFamily="65" charset="-120"/>
                        </a:rPr>
                        <a:t>1050</a:t>
                      </a:r>
                      <a:endParaRPr lang="en-US" altLang="zh-TW" sz="1200" b="0" i="0" u="none" strike="noStrike">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649323945"/>
                  </a:ext>
                </a:extLst>
              </a:tr>
              <a:tr h="255270">
                <a:tc vMerge="1">
                  <a:txBody>
                    <a:bodyPr/>
                    <a:lstStyle/>
                    <a:p>
                      <a:endParaRPr lang="zh-TW" altLang="en-US"/>
                    </a:p>
                  </a:txBody>
                  <a:tcPr/>
                </a:tc>
                <a:tc>
                  <a:txBody>
                    <a:bodyPr/>
                    <a:lstStyle/>
                    <a:p>
                      <a:pPr algn="ctr" fontAlgn="ctr"/>
                      <a:r>
                        <a:rPr lang="zh-TW" altLang="en-US" sz="1200" u="none" strike="noStrike">
                          <a:effectLst/>
                          <a:latin typeface="標楷體" panose="03000509000000000000" pitchFamily="65" charset="-120"/>
                          <a:ea typeface="標楷體" panose="03000509000000000000" pitchFamily="65" charset="-120"/>
                        </a:rPr>
                        <a:t>特教班</a:t>
                      </a:r>
                      <a:endParaRPr lang="zh-TW" altLang="en-US" sz="12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200" u="none" strike="noStrike">
                          <a:effectLst/>
                          <a:latin typeface="標楷體" panose="03000509000000000000" pitchFamily="65" charset="-120"/>
                          <a:ea typeface="標楷體" panose="03000509000000000000" pitchFamily="65" charset="-120"/>
                        </a:rPr>
                        <a:t>6</a:t>
                      </a:r>
                      <a:endParaRPr lang="en-US" altLang="zh-TW" sz="1200" b="0" i="0" u="none" strike="noStrike">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2182963992"/>
                  </a:ext>
                </a:extLst>
              </a:tr>
              <a:tr h="255270">
                <a:tc vMerge="1">
                  <a:txBody>
                    <a:bodyPr/>
                    <a:lstStyle/>
                    <a:p>
                      <a:endParaRPr lang="zh-TW" altLang="en-US"/>
                    </a:p>
                  </a:txBody>
                  <a:tcPr/>
                </a:tc>
                <a:tc>
                  <a:txBody>
                    <a:bodyPr/>
                    <a:lstStyle/>
                    <a:p>
                      <a:pPr algn="ctr" fontAlgn="ctr"/>
                      <a:r>
                        <a:rPr lang="zh-TW" altLang="en-US" sz="1000" u="none" strike="noStrike">
                          <a:effectLst/>
                          <a:latin typeface="標楷體" panose="03000509000000000000" pitchFamily="65" charset="-120"/>
                          <a:ea typeface="標楷體" panose="03000509000000000000" pitchFamily="65" charset="-120"/>
                        </a:rPr>
                        <a:t>國中部合計</a:t>
                      </a:r>
                      <a:endParaRPr lang="zh-TW" altLang="en-US" sz="10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200" u="none" strike="noStrike">
                          <a:effectLst/>
                          <a:latin typeface="標楷體" panose="03000509000000000000" pitchFamily="65" charset="-120"/>
                          <a:ea typeface="標楷體" panose="03000509000000000000" pitchFamily="65" charset="-120"/>
                        </a:rPr>
                        <a:t>1056</a:t>
                      </a:r>
                      <a:endParaRPr lang="en-US" altLang="zh-TW" sz="1200" b="0" i="0" u="none" strike="noStrike">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2286323564"/>
                  </a:ext>
                </a:extLst>
              </a:tr>
              <a:tr h="255270">
                <a:tc rowSpan="4">
                  <a:txBody>
                    <a:bodyPr/>
                    <a:lstStyle/>
                    <a:p>
                      <a:pPr algn="ctr" fontAlgn="ctr"/>
                      <a:r>
                        <a:rPr lang="zh-TW" altLang="en-US" sz="1200" u="none" strike="noStrike" dirty="0">
                          <a:effectLst/>
                          <a:latin typeface="標楷體" panose="03000509000000000000" pitchFamily="65" charset="-120"/>
                          <a:ea typeface="標楷體" panose="03000509000000000000" pitchFamily="65" charset="-120"/>
                        </a:rPr>
                        <a:t>高中部</a:t>
                      </a:r>
                      <a:endParaRPr lang="zh-TW" altLang="en-US" sz="1200" b="0" i="0" u="none" strike="noStrike" dirty="0">
                        <a:effectLst/>
                        <a:latin typeface="標楷體" panose="03000509000000000000" pitchFamily="65" charset="-120"/>
                        <a:ea typeface="標楷體" panose="03000509000000000000" pitchFamily="65" charset="-120"/>
                      </a:endParaRPr>
                    </a:p>
                  </a:txBody>
                  <a:tcPr marL="9525" marR="9525" marT="9525" marB="0" vert="eaVert" anchor="ctr"/>
                </a:tc>
                <a:tc>
                  <a:txBody>
                    <a:bodyPr/>
                    <a:lstStyle/>
                    <a:p>
                      <a:pPr algn="ctr" fontAlgn="ctr"/>
                      <a:r>
                        <a:rPr lang="zh-TW" altLang="en-US" sz="1200" u="none" strike="noStrike">
                          <a:effectLst/>
                          <a:latin typeface="標楷體" panose="03000509000000000000" pitchFamily="65" charset="-120"/>
                          <a:ea typeface="標楷體" panose="03000509000000000000" pitchFamily="65" charset="-120"/>
                        </a:rPr>
                        <a:t>高一</a:t>
                      </a:r>
                      <a:endParaRPr lang="zh-TW" altLang="en-US" sz="12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200" u="none" strike="noStrike">
                          <a:effectLst/>
                          <a:latin typeface="標楷體" panose="03000509000000000000" pitchFamily="65" charset="-120"/>
                          <a:ea typeface="標楷體" panose="03000509000000000000" pitchFamily="65" charset="-120"/>
                        </a:rPr>
                        <a:t>189</a:t>
                      </a:r>
                      <a:endParaRPr lang="en-US" altLang="zh-TW" sz="1200" b="0" i="0" u="none" strike="noStrike">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3692182705"/>
                  </a:ext>
                </a:extLst>
              </a:tr>
              <a:tr h="255270">
                <a:tc vMerge="1">
                  <a:txBody>
                    <a:bodyPr/>
                    <a:lstStyle/>
                    <a:p>
                      <a:endParaRPr lang="zh-TW" altLang="en-US"/>
                    </a:p>
                  </a:txBody>
                  <a:tcPr/>
                </a:tc>
                <a:tc>
                  <a:txBody>
                    <a:bodyPr/>
                    <a:lstStyle/>
                    <a:p>
                      <a:pPr algn="ctr" fontAlgn="ctr"/>
                      <a:r>
                        <a:rPr lang="zh-TW" altLang="en-US" sz="1200" u="none" strike="noStrike">
                          <a:effectLst/>
                          <a:latin typeface="標楷體" panose="03000509000000000000" pitchFamily="65" charset="-120"/>
                          <a:ea typeface="標楷體" panose="03000509000000000000" pitchFamily="65" charset="-120"/>
                        </a:rPr>
                        <a:t>高二</a:t>
                      </a:r>
                      <a:endParaRPr lang="zh-TW" altLang="en-US" sz="12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200" u="none" strike="noStrike">
                          <a:effectLst/>
                          <a:latin typeface="標楷體" panose="03000509000000000000" pitchFamily="65" charset="-120"/>
                          <a:ea typeface="標楷體" panose="03000509000000000000" pitchFamily="65" charset="-120"/>
                        </a:rPr>
                        <a:t>206</a:t>
                      </a:r>
                      <a:endParaRPr lang="en-US" altLang="zh-TW" sz="1200" b="0" i="0" u="none" strike="noStrike">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1651501720"/>
                  </a:ext>
                </a:extLst>
              </a:tr>
              <a:tr h="255270">
                <a:tc vMerge="1">
                  <a:txBody>
                    <a:bodyPr/>
                    <a:lstStyle/>
                    <a:p>
                      <a:endParaRPr lang="zh-TW" altLang="en-US"/>
                    </a:p>
                  </a:txBody>
                  <a:tcPr/>
                </a:tc>
                <a:tc>
                  <a:txBody>
                    <a:bodyPr/>
                    <a:lstStyle/>
                    <a:p>
                      <a:pPr algn="ctr" fontAlgn="ctr"/>
                      <a:r>
                        <a:rPr lang="zh-TW" altLang="en-US" sz="1200" u="none" strike="noStrike">
                          <a:effectLst/>
                          <a:latin typeface="標楷體" panose="03000509000000000000" pitchFamily="65" charset="-120"/>
                          <a:ea typeface="標楷體" panose="03000509000000000000" pitchFamily="65" charset="-120"/>
                        </a:rPr>
                        <a:t>高三</a:t>
                      </a:r>
                      <a:endParaRPr lang="zh-TW" altLang="en-US" sz="12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200" u="none" strike="noStrike">
                          <a:effectLst/>
                          <a:latin typeface="標楷體" panose="03000509000000000000" pitchFamily="65" charset="-120"/>
                          <a:ea typeface="標楷體" panose="03000509000000000000" pitchFamily="65" charset="-120"/>
                        </a:rPr>
                        <a:t>206</a:t>
                      </a:r>
                      <a:endParaRPr lang="en-US" altLang="zh-TW" sz="1200" b="0" i="0" u="none" strike="noStrike">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1589204406"/>
                  </a:ext>
                </a:extLst>
              </a:tr>
              <a:tr h="255270">
                <a:tc vMerge="1">
                  <a:txBody>
                    <a:bodyPr/>
                    <a:lstStyle/>
                    <a:p>
                      <a:endParaRPr lang="zh-TW" altLang="en-US"/>
                    </a:p>
                  </a:txBody>
                  <a:tcPr/>
                </a:tc>
                <a:tc>
                  <a:txBody>
                    <a:bodyPr/>
                    <a:lstStyle/>
                    <a:p>
                      <a:pPr algn="ctr" fontAlgn="ctr"/>
                      <a:r>
                        <a:rPr lang="zh-TW" altLang="en-US" sz="1000" u="none" strike="noStrike">
                          <a:effectLst/>
                          <a:latin typeface="標楷體" panose="03000509000000000000" pitchFamily="65" charset="-120"/>
                          <a:ea typeface="標楷體" panose="03000509000000000000" pitchFamily="65" charset="-120"/>
                        </a:rPr>
                        <a:t>高中部合計</a:t>
                      </a:r>
                      <a:endParaRPr lang="zh-TW" altLang="en-US" sz="1000" b="0" i="0" u="none" strike="noStrike">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en-US" altLang="zh-TW" sz="1200" u="none" strike="noStrike" dirty="0">
                          <a:effectLst/>
                          <a:latin typeface="標楷體" panose="03000509000000000000" pitchFamily="65" charset="-120"/>
                          <a:ea typeface="標楷體" panose="03000509000000000000" pitchFamily="65" charset="-120"/>
                        </a:rPr>
                        <a:t>601</a:t>
                      </a:r>
                      <a:endParaRPr lang="en-US" altLang="zh-TW" sz="1200" b="0" i="0" u="none" strike="noStrike" dirty="0">
                        <a:effectLst/>
                        <a:latin typeface="標楷體" panose="03000509000000000000" pitchFamily="65" charset="-120"/>
                        <a:ea typeface="標楷體" panose="03000509000000000000" pitchFamily="65" charset="-120"/>
                      </a:endParaRPr>
                    </a:p>
                  </a:txBody>
                  <a:tcPr marL="9525" marR="9525" marT="9525" marB="0" anchor="ctr"/>
                </a:tc>
                <a:extLst>
                  <a:ext uri="{0D108BD9-81ED-4DB2-BD59-A6C34878D82A}">
                    <a16:rowId xmlns:a16="http://schemas.microsoft.com/office/drawing/2014/main" val="4240180780"/>
                  </a:ext>
                </a:extLst>
              </a:tr>
            </a:tbl>
          </a:graphicData>
        </a:graphic>
      </p:graphicFrame>
      <p:graphicFrame>
        <p:nvGraphicFramePr>
          <p:cNvPr id="5" name="表格 4">
            <a:extLst>
              <a:ext uri="{FF2B5EF4-FFF2-40B4-BE49-F238E27FC236}">
                <a16:creationId xmlns:a16="http://schemas.microsoft.com/office/drawing/2014/main" id="{A73F2279-4CFF-4A7D-9E1B-FA7B6D39EDA3}"/>
              </a:ext>
            </a:extLst>
          </p:cNvPr>
          <p:cNvGraphicFramePr>
            <a:graphicFrameLocks noGrp="1"/>
          </p:cNvGraphicFramePr>
          <p:nvPr>
            <p:extLst>
              <p:ext uri="{D42A27DB-BD31-4B8C-83A1-F6EECF244321}">
                <p14:modId xmlns:p14="http://schemas.microsoft.com/office/powerpoint/2010/main" val="2960237231"/>
              </p:ext>
            </p:extLst>
          </p:nvPr>
        </p:nvGraphicFramePr>
        <p:xfrm>
          <a:off x="4355976" y="1196752"/>
          <a:ext cx="3429000" cy="1240155"/>
        </p:xfrm>
        <a:graphic>
          <a:graphicData uri="http://schemas.openxmlformats.org/drawingml/2006/table">
            <a:tbl>
              <a:tblPr>
                <a:tableStyleId>{616DA210-FB5B-4158-B5E0-FEB733F419BA}</a:tableStyleId>
              </a:tblPr>
              <a:tblGrid>
                <a:gridCol w="685800">
                  <a:extLst>
                    <a:ext uri="{9D8B030D-6E8A-4147-A177-3AD203B41FA5}">
                      <a16:colId xmlns:a16="http://schemas.microsoft.com/office/drawing/2014/main" val="2880323710"/>
                    </a:ext>
                  </a:extLst>
                </a:gridCol>
                <a:gridCol w="685800">
                  <a:extLst>
                    <a:ext uri="{9D8B030D-6E8A-4147-A177-3AD203B41FA5}">
                      <a16:colId xmlns:a16="http://schemas.microsoft.com/office/drawing/2014/main" val="1336215681"/>
                    </a:ext>
                  </a:extLst>
                </a:gridCol>
                <a:gridCol w="685800">
                  <a:extLst>
                    <a:ext uri="{9D8B030D-6E8A-4147-A177-3AD203B41FA5}">
                      <a16:colId xmlns:a16="http://schemas.microsoft.com/office/drawing/2014/main" val="2719260709"/>
                    </a:ext>
                  </a:extLst>
                </a:gridCol>
                <a:gridCol w="685800">
                  <a:extLst>
                    <a:ext uri="{9D8B030D-6E8A-4147-A177-3AD203B41FA5}">
                      <a16:colId xmlns:a16="http://schemas.microsoft.com/office/drawing/2014/main" val="1755443562"/>
                    </a:ext>
                  </a:extLst>
                </a:gridCol>
                <a:gridCol w="685800">
                  <a:extLst>
                    <a:ext uri="{9D8B030D-6E8A-4147-A177-3AD203B41FA5}">
                      <a16:colId xmlns:a16="http://schemas.microsoft.com/office/drawing/2014/main" val="1738332214"/>
                    </a:ext>
                  </a:extLst>
                </a:gridCol>
              </a:tblGrid>
              <a:tr h="50289">
                <a:tc gridSpan="5">
                  <a:txBody>
                    <a:bodyPr/>
                    <a:lstStyle/>
                    <a:p>
                      <a:pPr algn="ctr" fontAlgn="ctr"/>
                      <a:r>
                        <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rPr>
                        <a:t>教職員工人數</a:t>
                      </a:r>
                      <a:endPar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hMerge="1">
                  <a:txBody>
                    <a:bodyPr/>
                    <a:lstStyle/>
                    <a:p>
                      <a:pPr algn="ctr" fontAlgn="ctr"/>
                      <a:r>
                        <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rPr>
                        <a:t>　</a:t>
                      </a:r>
                      <a:endPar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hMerge="1">
                  <a:txBody>
                    <a:bodyPr/>
                    <a:lstStyle/>
                    <a:p>
                      <a:pPr algn="ctr" fontAlgn="ctr"/>
                      <a:r>
                        <a:rPr kumimoji="0" lang="zh-TW" altLang="en-US" sz="1200" u="none" strike="noStrike" kern="1200">
                          <a:solidFill>
                            <a:schemeClr val="tx1"/>
                          </a:solidFill>
                          <a:effectLst/>
                          <a:latin typeface="標楷體" panose="03000509000000000000" pitchFamily="65" charset="-120"/>
                          <a:ea typeface="標楷體" panose="03000509000000000000" pitchFamily="65" charset="-120"/>
                        </a:rPr>
                        <a:t>　</a:t>
                      </a:r>
                      <a:endParaRPr kumimoji="0" lang="zh-TW" altLang="en-US"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hMerge="1">
                  <a:txBody>
                    <a:bodyPr/>
                    <a:lstStyle/>
                    <a:p>
                      <a:pPr algn="ctr" fontAlgn="ctr"/>
                      <a:r>
                        <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rPr>
                        <a:t>　</a:t>
                      </a:r>
                      <a:endPar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hMerge="1">
                  <a:txBody>
                    <a:bodyPr/>
                    <a:lstStyle/>
                    <a:p>
                      <a:pPr algn="ctr" fontAlgn="ctr"/>
                      <a:r>
                        <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rPr>
                        <a:t>　</a:t>
                      </a:r>
                      <a:endPar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extLst>
                  <a:ext uri="{0D108BD9-81ED-4DB2-BD59-A6C34878D82A}">
                    <a16:rowId xmlns:a16="http://schemas.microsoft.com/office/drawing/2014/main" val="187313568"/>
                  </a:ext>
                </a:extLst>
              </a:tr>
              <a:tr h="209550">
                <a:tc>
                  <a:txBody>
                    <a:bodyPr/>
                    <a:lstStyle/>
                    <a:p>
                      <a:pPr algn="ctr" fontAlgn="ctr"/>
                      <a:r>
                        <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rPr>
                        <a:t>職稱</a:t>
                      </a:r>
                      <a:endPar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zh-TW" altLang="en-US" sz="1200" u="none" strike="noStrike" kern="1200">
                          <a:solidFill>
                            <a:schemeClr val="tx1"/>
                          </a:solidFill>
                          <a:effectLst/>
                          <a:latin typeface="標楷體" panose="03000509000000000000" pitchFamily="65" charset="-120"/>
                          <a:ea typeface="標楷體" panose="03000509000000000000" pitchFamily="65" charset="-120"/>
                        </a:rPr>
                        <a:t>機車</a:t>
                      </a:r>
                      <a:endParaRPr kumimoji="0" lang="zh-TW" altLang="en-US"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zh-TW" altLang="en-US" sz="1200" u="none" strike="noStrike" kern="1200">
                          <a:solidFill>
                            <a:schemeClr val="tx1"/>
                          </a:solidFill>
                          <a:effectLst/>
                          <a:latin typeface="標楷體" panose="03000509000000000000" pitchFamily="65" charset="-120"/>
                          <a:ea typeface="標楷體" panose="03000509000000000000" pitchFamily="65" charset="-120"/>
                        </a:rPr>
                        <a:t>汽車</a:t>
                      </a:r>
                      <a:endParaRPr kumimoji="0" lang="zh-TW" altLang="en-US"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zh-TW" altLang="en-US" sz="1200" u="none" strike="noStrike" kern="1200">
                          <a:solidFill>
                            <a:schemeClr val="tx1"/>
                          </a:solidFill>
                          <a:effectLst/>
                          <a:latin typeface="標楷體" panose="03000509000000000000" pitchFamily="65" charset="-120"/>
                          <a:ea typeface="標楷體" panose="03000509000000000000" pitchFamily="65" charset="-120"/>
                        </a:rPr>
                        <a:t>步行</a:t>
                      </a:r>
                      <a:endParaRPr kumimoji="0" lang="zh-TW" altLang="en-US"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zh-TW" altLang="en-US" sz="1200" u="none" strike="noStrike" kern="1200">
                          <a:solidFill>
                            <a:schemeClr val="tx1"/>
                          </a:solidFill>
                          <a:effectLst/>
                          <a:latin typeface="標楷體" panose="03000509000000000000" pitchFamily="65" charset="-120"/>
                          <a:ea typeface="標楷體" panose="03000509000000000000" pitchFamily="65" charset="-120"/>
                        </a:rPr>
                        <a:t>　</a:t>
                      </a:r>
                      <a:endParaRPr kumimoji="0" lang="zh-TW" altLang="en-US"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extLst>
                  <a:ext uri="{0D108BD9-81ED-4DB2-BD59-A6C34878D82A}">
                    <a16:rowId xmlns:a16="http://schemas.microsoft.com/office/drawing/2014/main" val="428574825"/>
                  </a:ext>
                </a:extLst>
              </a:tr>
              <a:tr h="209550">
                <a:tc>
                  <a:txBody>
                    <a:bodyPr/>
                    <a:lstStyle/>
                    <a:p>
                      <a:pPr algn="ctr" fontAlgn="ctr"/>
                      <a:r>
                        <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rPr>
                        <a:t>教師</a:t>
                      </a:r>
                      <a:endPar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rPr>
                        <a:t>120</a:t>
                      </a:r>
                      <a:endPar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rPr>
                        <a:t>50</a:t>
                      </a:r>
                      <a:endPar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a:solidFill>
                            <a:schemeClr val="tx1"/>
                          </a:solidFill>
                          <a:effectLst/>
                          <a:latin typeface="標楷體" panose="03000509000000000000" pitchFamily="65" charset="-120"/>
                          <a:ea typeface="標楷體" panose="03000509000000000000" pitchFamily="65" charset="-120"/>
                        </a:rPr>
                        <a:t>5</a:t>
                      </a:r>
                      <a:endParaRPr kumimoji="0" lang="en-US" altLang="zh-TW"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a:solidFill>
                            <a:schemeClr val="tx1"/>
                          </a:solidFill>
                          <a:effectLst/>
                          <a:latin typeface="標楷體" panose="03000509000000000000" pitchFamily="65" charset="-120"/>
                          <a:ea typeface="標楷體" panose="03000509000000000000" pitchFamily="65" charset="-120"/>
                        </a:rPr>
                        <a:t>175</a:t>
                      </a:r>
                      <a:endParaRPr kumimoji="0" lang="en-US" altLang="zh-TW"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extLst>
                  <a:ext uri="{0D108BD9-81ED-4DB2-BD59-A6C34878D82A}">
                    <a16:rowId xmlns:a16="http://schemas.microsoft.com/office/drawing/2014/main" val="3202494095"/>
                  </a:ext>
                </a:extLst>
              </a:tr>
              <a:tr h="209550">
                <a:tc>
                  <a:txBody>
                    <a:bodyPr/>
                    <a:lstStyle/>
                    <a:p>
                      <a:pPr algn="ctr" fontAlgn="ctr"/>
                      <a:r>
                        <a:rPr kumimoji="0" lang="zh-TW" altLang="en-US" sz="1200" u="none" strike="noStrike" kern="1200">
                          <a:solidFill>
                            <a:schemeClr val="tx1"/>
                          </a:solidFill>
                          <a:effectLst/>
                          <a:latin typeface="標楷體" panose="03000509000000000000" pitchFamily="65" charset="-120"/>
                          <a:ea typeface="標楷體" panose="03000509000000000000" pitchFamily="65" charset="-120"/>
                        </a:rPr>
                        <a:t>職員</a:t>
                      </a:r>
                      <a:endParaRPr kumimoji="0" lang="zh-TW" altLang="en-US"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rPr>
                        <a:t>10</a:t>
                      </a:r>
                      <a:endPar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rPr>
                        <a:t>2</a:t>
                      </a:r>
                      <a:endPar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rPr>
                        <a:t>0</a:t>
                      </a:r>
                      <a:endPar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a:solidFill>
                            <a:schemeClr val="tx1"/>
                          </a:solidFill>
                          <a:effectLst/>
                          <a:latin typeface="標楷體" panose="03000509000000000000" pitchFamily="65" charset="-120"/>
                          <a:ea typeface="標楷體" panose="03000509000000000000" pitchFamily="65" charset="-120"/>
                        </a:rPr>
                        <a:t>12</a:t>
                      </a:r>
                      <a:endParaRPr kumimoji="0" lang="en-US" altLang="zh-TW"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extLst>
                  <a:ext uri="{0D108BD9-81ED-4DB2-BD59-A6C34878D82A}">
                    <a16:rowId xmlns:a16="http://schemas.microsoft.com/office/drawing/2014/main" val="839373478"/>
                  </a:ext>
                </a:extLst>
              </a:tr>
              <a:tr h="209550">
                <a:tc>
                  <a:txBody>
                    <a:bodyPr/>
                    <a:lstStyle/>
                    <a:p>
                      <a:pPr algn="ctr" fontAlgn="ctr"/>
                      <a:r>
                        <a:rPr kumimoji="0" lang="zh-TW" altLang="en-US" sz="1200" u="none" strike="noStrike" kern="1200">
                          <a:solidFill>
                            <a:schemeClr val="tx1"/>
                          </a:solidFill>
                          <a:effectLst/>
                          <a:latin typeface="標楷體" panose="03000509000000000000" pitchFamily="65" charset="-120"/>
                          <a:ea typeface="標楷體" panose="03000509000000000000" pitchFamily="65" charset="-120"/>
                        </a:rPr>
                        <a:t>職工</a:t>
                      </a:r>
                      <a:endParaRPr kumimoji="0" lang="zh-TW" altLang="en-US"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rPr>
                        <a:t>5</a:t>
                      </a:r>
                      <a:endPar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a:solidFill>
                            <a:schemeClr val="tx1"/>
                          </a:solidFill>
                          <a:effectLst/>
                          <a:latin typeface="標楷體" panose="03000509000000000000" pitchFamily="65" charset="-120"/>
                          <a:ea typeface="標楷體" panose="03000509000000000000" pitchFamily="65" charset="-120"/>
                        </a:rPr>
                        <a:t>0</a:t>
                      </a:r>
                      <a:endParaRPr kumimoji="0" lang="en-US" altLang="zh-TW"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rPr>
                        <a:t>0</a:t>
                      </a:r>
                      <a:endPar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rPr>
                        <a:t>5</a:t>
                      </a:r>
                      <a:endPar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extLst>
                  <a:ext uri="{0D108BD9-81ED-4DB2-BD59-A6C34878D82A}">
                    <a16:rowId xmlns:a16="http://schemas.microsoft.com/office/drawing/2014/main" val="2968972167"/>
                  </a:ext>
                </a:extLst>
              </a:tr>
              <a:tr h="209550">
                <a:tc>
                  <a:txBody>
                    <a:bodyPr/>
                    <a:lstStyle/>
                    <a:p>
                      <a:pPr algn="ctr" fontAlgn="ctr"/>
                      <a:r>
                        <a:rPr kumimoji="0" lang="zh-TW" altLang="en-US" sz="1200" u="none" strike="noStrike" kern="1200">
                          <a:solidFill>
                            <a:schemeClr val="tx1"/>
                          </a:solidFill>
                          <a:effectLst/>
                          <a:latin typeface="標楷體" panose="03000509000000000000" pitchFamily="65" charset="-120"/>
                          <a:ea typeface="標楷體" panose="03000509000000000000" pitchFamily="65" charset="-120"/>
                        </a:rPr>
                        <a:t>　</a:t>
                      </a:r>
                      <a:endParaRPr kumimoji="0" lang="zh-TW" altLang="en-US"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zh-TW" altLang="en-US" sz="1200" u="none" strike="noStrike" kern="1200">
                          <a:solidFill>
                            <a:schemeClr val="tx1"/>
                          </a:solidFill>
                          <a:effectLst/>
                          <a:latin typeface="標楷體" panose="03000509000000000000" pitchFamily="65" charset="-120"/>
                          <a:ea typeface="標楷體" panose="03000509000000000000" pitchFamily="65" charset="-120"/>
                        </a:rPr>
                        <a:t>　</a:t>
                      </a:r>
                      <a:endParaRPr kumimoji="0" lang="zh-TW" altLang="en-US" sz="1200" u="none" strike="noStrike" kern="120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rPr>
                        <a:t>　</a:t>
                      </a:r>
                      <a:endPar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rPr>
                        <a:t>　</a:t>
                      </a:r>
                      <a:endParaRPr kumimoji="0" lang="zh-TW" altLang="en-US"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tc>
                  <a:txBody>
                    <a:bodyPr/>
                    <a:lstStyle/>
                    <a:p>
                      <a:pPr algn="ctr" fontAlgn="ctr"/>
                      <a:r>
                        <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rPr>
                        <a:t>192</a:t>
                      </a:r>
                      <a:endParaRPr kumimoji="0" lang="en-US" altLang="zh-TW" sz="12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9525" marR="9525" marT="9525" marB="0" anchor="ctr"/>
                </a:tc>
                <a:extLst>
                  <a:ext uri="{0D108BD9-81ED-4DB2-BD59-A6C34878D82A}">
                    <a16:rowId xmlns:a16="http://schemas.microsoft.com/office/drawing/2014/main" val="1258156792"/>
                  </a:ext>
                </a:extLst>
              </a:tr>
            </a:tbl>
          </a:graphicData>
        </a:graphic>
      </p:graphicFrame>
      <p:graphicFrame>
        <p:nvGraphicFramePr>
          <p:cNvPr id="13" name="圖表 12">
            <a:extLst>
              <a:ext uri="{FF2B5EF4-FFF2-40B4-BE49-F238E27FC236}">
                <a16:creationId xmlns:a16="http://schemas.microsoft.com/office/drawing/2014/main" id="{F68985A0-0915-4B0B-94FD-A67E8F1DFD8D}"/>
              </a:ext>
            </a:extLst>
          </p:cNvPr>
          <p:cNvGraphicFramePr>
            <a:graphicFrameLocks/>
          </p:cNvGraphicFramePr>
          <p:nvPr>
            <p:extLst>
              <p:ext uri="{D42A27DB-BD31-4B8C-83A1-F6EECF244321}">
                <p14:modId xmlns:p14="http://schemas.microsoft.com/office/powerpoint/2010/main" val="519475908"/>
              </p:ext>
            </p:extLst>
          </p:nvPr>
        </p:nvGraphicFramePr>
        <p:xfrm>
          <a:off x="3988100" y="4179424"/>
          <a:ext cx="4190636" cy="24677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圖表 13">
            <a:extLst>
              <a:ext uri="{FF2B5EF4-FFF2-40B4-BE49-F238E27FC236}">
                <a16:creationId xmlns:a16="http://schemas.microsoft.com/office/drawing/2014/main" id="{8EFF2881-93F1-457B-B090-83044BFA1BE9}"/>
              </a:ext>
            </a:extLst>
          </p:cNvPr>
          <p:cNvGraphicFramePr>
            <a:graphicFrameLocks/>
          </p:cNvGraphicFramePr>
          <p:nvPr>
            <p:extLst>
              <p:ext uri="{D42A27DB-BD31-4B8C-83A1-F6EECF244321}">
                <p14:modId xmlns:p14="http://schemas.microsoft.com/office/powerpoint/2010/main" val="1141150895"/>
              </p:ext>
            </p:extLst>
          </p:nvPr>
        </p:nvGraphicFramePr>
        <p:xfrm>
          <a:off x="4427984" y="2478348"/>
          <a:ext cx="3073524" cy="181474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Box 4">
            <a:extLst>
              <a:ext uri="{FF2B5EF4-FFF2-40B4-BE49-F238E27FC236}">
                <a16:creationId xmlns:a16="http://schemas.microsoft.com/office/drawing/2014/main" id="{A68CFEB6-14EE-4691-A72B-C8029C1B4D90}"/>
              </a:ext>
            </a:extLst>
          </p:cNvPr>
          <p:cNvSpPr txBox="1">
            <a:spLocks noChangeArrowheads="1"/>
          </p:cNvSpPr>
          <p:nvPr/>
        </p:nvSpPr>
        <p:spPr bwMode="auto">
          <a:xfrm>
            <a:off x="3851920" y="6505599"/>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04</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3-4</a:t>
            </a:r>
            <a:r>
              <a:rPr lang="zh-TW" altLang="en-US" sz="1800" dirty="0">
                <a:solidFill>
                  <a:srgbClr val="FF0000"/>
                </a:solidFill>
                <a:effectLst/>
                <a:ea typeface="標楷體" panose="03000509000000000000" pitchFamily="65" charset="-120"/>
                <a:cs typeface="Times New Roman" panose="02020603050405020304" pitchFamily="18" charset="0"/>
              </a:rPr>
              <a:t>校外教學活動結束後，召開檢討會議呈現紀錄、照片。</a:t>
            </a:r>
            <a:r>
              <a:rPr lang="en-US" altLang="zh-TW" sz="1800" dirty="0">
                <a:solidFill>
                  <a:srgbClr val="FF0000"/>
                </a:solidFill>
                <a:effectLst/>
                <a:ea typeface="標楷體" panose="03000509000000000000" pitchFamily="65" charset="-120"/>
                <a:cs typeface="Times New Roman" panose="02020603050405020304" pitchFamily="18" charset="0"/>
              </a:rPr>
              <a:t>(3%)</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pic>
        <p:nvPicPr>
          <p:cNvPr id="10" name="圖片 9">
            <a:extLst>
              <a:ext uri="{FF2B5EF4-FFF2-40B4-BE49-F238E27FC236}">
                <a16:creationId xmlns:a16="http://schemas.microsoft.com/office/drawing/2014/main" id="{9735F6A8-6224-46CE-9FA9-A3A6FD1893C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7583" y="1666000"/>
            <a:ext cx="2160241" cy="28990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圖片 10">
            <a:extLst>
              <a:ext uri="{FF2B5EF4-FFF2-40B4-BE49-F238E27FC236}">
                <a16:creationId xmlns:a16="http://schemas.microsoft.com/office/drawing/2014/main" id="{3B8BD501-A66A-4A80-885C-27E63D3BAE5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0851" y="1661502"/>
            <a:ext cx="2058041" cy="28990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圖片 11">
            <a:extLst>
              <a:ext uri="{FF2B5EF4-FFF2-40B4-BE49-F238E27FC236}">
                <a16:creationId xmlns:a16="http://schemas.microsoft.com/office/drawing/2014/main" id="{A4B16258-B084-40E6-B8CF-585083C55FB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7279" y="1556792"/>
            <a:ext cx="1986031" cy="28990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圖片 12">
            <a:extLst>
              <a:ext uri="{FF2B5EF4-FFF2-40B4-BE49-F238E27FC236}">
                <a16:creationId xmlns:a16="http://schemas.microsoft.com/office/drawing/2014/main" id="{C6A5A3D9-55E6-476B-B446-97650F863BE8}"/>
              </a:ext>
            </a:extLst>
          </p:cNvPr>
          <p:cNvPicPr/>
          <p:nvPr/>
        </p:nvPicPr>
        <p:blipFill rotWithShape="1">
          <a:blip r:embed="rId7" cstate="print">
            <a:extLst>
              <a:ext uri="{28A0092B-C50C-407E-A947-70E740481C1C}">
                <a14:useLocalDpi xmlns:a14="http://schemas.microsoft.com/office/drawing/2010/main" val="0"/>
              </a:ext>
            </a:extLst>
          </a:blip>
          <a:srcRect b="23643"/>
          <a:stretch/>
        </p:blipFill>
        <p:spPr bwMode="auto">
          <a:xfrm>
            <a:off x="827583" y="4462512"/>
            <a:ext cx="2110740" cy="2278856"/>
          </a:xfrm>
          <a:prstGeom prst="rect">
            <a:avLst/>
          </a:prstGeom>
          <a:ln>
            <a:noFill/>
          </a:ln>
          <a:effectLst>
            <a:outerShdw blurRad="190500" algn="tl" rotWithShape="0">
              <a:srgbClr val="000000">
                <a:alpha val="70000"/>
              </a:srgbClr>
            </a:outerShdw>
          </a:effectLst>
        </p:spPr>
      </p:pic>
      <p:pic>
        <p:nvPicPr>
          <p:cNvPr id="15" name="圖片 14">
            <a:extLst>
              <a:ext uri="{FF2B5EF4-FFF2-40B4-BE49-F238E27FC236}">
                <a16:creationId xmlns:a16="http://schemas.microsoft.com/office/drawing/2014/main" id="{FEF41A5E-E762-4283-9F66-C703A141D6B2}"/>
              </a:ext>
            </a:extLst>
          </p:cNvPr>
          <p:cNvPicPr/>
          <p:nvPr/>
        </p:nvPicPr>
        <p:blipFill rotWithShape="1">
          <a:blip r:embed="rId8" cstate="print">
            <a:extLst>
              <a:ext uri="{28A0092B-C50C-407E-A947-70E740481C1C}">
                <a14:useLocalDpi xmlns:a14="http://schemas.microsoft.com/office/drawing/2010/main" val="0"/>
              </a:ext>
            </a:extLst>
          </a:blip>
          <a:srcRect l="5114" t="6007" r="4534" b="65449"/>
          <a:stretch/>
        </p:blipFill>
        <p:spPr bwMode="auto">
          <a:xfrm>
            <a:off x="3193370" y="4678536"/>
            <a:ext cx="4618990" cy="2062832"/>
          </a:xfrm>
          <a:prstGeom prst="rect">
            <a:avLst/>
          </a:prstGeom>
          <a:noFill/>
          <a:ln>
            <a:noFill/>
          </a:ln>
          <a:extLst>
            <a:ext uri="{53640926-AAD7-44D8-BBD7-CCE9431645EC}">
              <a14:shadowObscured xmlns:a14="http://schemas.microsoft.com/office/drawing/2010/main"/>
            </a:ext>
          </a:extLst>
        </p:spPr>
      </p:pic>
      <p:sp>
        <p:nvSpPr>
          <p:cNvPr id="16" name="箭號: 向下 15">
            <a:extLst>
              <a:ext uri="{FF2B5EF4-FFF2-40B4-BE49-F238E27FC236}">
                <a16:creationId xmlns:a16="http://schemas.microsoft.com/office/drawing/2014/main" id="{419327C2-D967-485B-9483-93052714DE0E}"/>
              </a:ext>
            </a:extLst>
          </p:cNvPr>
          <p:cNvSpPr/>
          <p:nvPr/>
        </p:nvSpPr>
        <p:spPr>
          <a:xfrm rot="17573843">
            <a:off x="2854791" y="5081462"/>
            <a:ext cx="266065" cy="413385"/>
          </a:xfrm>
          <a:prstGeom prst="down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17" name="矩形: 圓角 16">
            <a:extLst>
              <a:ext uri="{FF2B5EF4-FFF2-40B4-BE49-F238E27FC236}">
                <a16:creationId xmlns:a16="http://schemas.microsoft.com/office/drawing/2014/main" id="{CAFC3423-7361-459C-8CA8-33A5B92B5A04}"/>
              </a:ext>
            </a:extLst>
          </p:cNvPr>
          <p:cNvSpPr/>
          <p:nvPr/>
        </p:nvSpPr>
        <p:spPr>
          <a:xfrm>
            <a:off x="3255156" y="5398209"/>
            <a:ext cx="4509770" cy="852170"/>
          </a:xfrm>
          <a:prstGeom prst="roundRect">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pic>
        <p:nvPicPr>
          <p:cNvPr id="18" name="圖片 17">
            <a:extLst>
              <a:ext uri="{FF2B5EF4-FFF2-40B4-BE49-F238E27FC236}">
                <a16:creationId xmlns:a16="http://schemas.microsoft.com/office/drawing/2014/main" id="{4A1424C0-640E-4DB2-A071-316374B338B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8355" y="1628800"/>
            <a:ext cx="1988820" cy="1492250"/>
          </a:xfrm>
          <a:prstGeom prst="rect">
            <a:avLst/>
          </a:prstGeom>
          <a:noFill/>
          <a:ln>
            <a:noFill/>
          </a:ln>
        </p:spPr>
      </p:pic>
      <p:pic>
        <p:nvPicPr>
          <p:cNvPr id="22" name="圖片 21">
            <a:extLst>
              <a:ext uri="{FF2B5EF4-FFF2-40B4-BE49-F238E27FC236}">
                <a16:creationId xmlns:a16="http://schemas.microsoft.com/office/drawing/2014/main" id="{F18A3B44-906A-447A-A043-B47BE58D8B6D}"/>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54545" y="3093645"/>
            <a:ext cx="1992630" cy="1494155"/>
          </a:xfrm>
          <a:prstGeom prst="rect">
            <a:avLst/>
          </a:prstGeom>
          <a:noFill/>
          <a:ln>
            <a:noFill/>
          </a:ln>
        </p:spPr>
      </p:pic>
      <p:sp>
        <p:nvSpPr>
          <p:cNvPr id="26" name="Text Box 4">
            <a:extLst>
              <a:ext uri="{FF2B5EF4-FFF2-40B4-BE49-F238E27FC236}">
                <a16:creationId xmlns:a16="http://schemas.microsoft.com/office/drawing/2014/main" id="{702CA0D2-23CF-4ADC-B065-A0E2382CB20F}"/>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40</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788326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3-4</a:t>
            </a:r>
            <a:r>
              <a:rPr lang="zh-TW" altLang="en-US" sz="1800" dirty="0">
                <a:solidFill>
                  <a:srgbClr val="FF0000"/>
                </a:solidFill>
                <a:effectLst/>
                <a:ea typeface="標楷體" panose="03000509000000000000" pitchFamily="65" charset="-120"/>
                <a:cs typeface="Times New Roman" panose="02020603050405020304" pitchFamily="18" charset="0"/>
              </a:rPr>
              <a:t>校外教學活動結束後，召開檢討會議呈現紀錄、照片。</a:t>
            </a:r>
            <a:r>
              <a:rPr lang="en-US" altLang="zh-TW" sz="1800" dirty="0">
                <a:solidFill>
                  <a:srgbClr val="FF0000"/>
                </a:solidFill>
                <a:effectLst/>
                <a:ea typeface="標楷體" panose="03000509000000000000" pitchFamily="65" charset="-120"/>
                <a:cs typeface="Times New Roman" panose="02020603050405020304" pitchFamily="18" charset="0"/>
              </a:rPr>
              <a:t>(3%)</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pic>
        <p:nvPicPr>
          <p:cNvPr id="19" name="圖片 18">
            <a:extLst>
              <a:ext uri="{FF2B5EF4-FFF2-40B4-BE49-F238E27FC236}">
                <a16:creationId xmlns:a16="http://schemas.microsoft.com/office/drawing/2014/main" id="{F72D5750-68FF-4E9D-B68E-03A73FBEB5B4}"/>
              </a:ext>
            </a:extLst>
          </p:cNvPr>
          <p:cNvPicPr/>
          <p:nvPr/>
        </p:nvPicPr>
        <p:blipFill rotWithShape="1">
          <a:blip r:embed="rId4" cstate="print">
            <a:extLst>
              <a:ext uri="{28A0092B-C50C-407E-A947-70E740481C1C}">
                <a14:useLocalDpi xmlns:a14="http://schemas.microsoft.com/office/drawing/2010/main" val="0"/>
              </a:ext>
            </a:extLst>
          </a:blip>
          <a:srcRect l="3356" r="13645"/>
          <a:stretch/>
        </p:blipFill>
        <p:spPr bwMode="auto">
          <a:xfrm rot="16200000">
            <a:off x="1017573" y="748684"/>
            <a:ext cx="2597666" cy="4059110"/>
          </a:xfrm>
          <a:prstGeom prst="rect">
            <a:avLst/>
          </a:prstGeom>
          <a:noFill/>
          <a:ln>
            <a:noFill/>
          </a:ln>
          <a:extLst>
            <a:ext uri="{53640926-AAD7-44D8-BBD7-CCE9431645EC}">
              <a14:shadowObscured xmlns:a14="http://schemas.microsoft.com/office/drawing/2010/main"/>
            </a:ext>
          </a:extLst>
        </p:spPr>
      </p:pic>
      <p:pic>
        <p:nvPicPr>
          <p:cNvPr id="20" name="圖片 19">
            <a:extLst>
              <a:ext uri="{FF2B5EF4-FFF2-40B4-BE49-F238E27FC236}">
                <a16:creationId xmlns:a16="http://schemas.microsoft.com/office/drawing/2014/main" id="{8EDABA3D-CC2C-463C-888B-2C2C23A0081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2780928"/>
            <a:ext cx="3143443" cy="3960440"/>
          </a:xfrm>
          <a:prstGeom prst="rect">
            <a:avLst/>
          </a:prstGeom>
          <a:noFill/>
          <a:ln>
            <a:noFill/>
          </a:ln>
        </p:spPr>
      </p:pic>
      <p:pic>
        <p:nvPicPr>
          <p:cNvPr id="21" name="圖片 20">
            <a:extLst>
              <a:ext uri="{FF2B5EF4-FFF2-40B4-BE49-F238E27FC236}">
                <a16:creationId xmlns:a16="http://schemas.microsoft.com/office/drawing/2014/main" id="{4C9CDE5C-37A3-444B-8778-C4EBC2F4CCB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5961" y="1466798"/>
            <a:ext cx="4059110" cy="5274570"/>
          </a:xfrm>
          <a:prstGeom prst="rect">
            <a:avLst/>
          </a:prstGeom>
          <a:noFill/>
          <a:ln>
            <a:solidFill>
              <a:schemeClr val="tx1"/>
            </a:solidFill>
          </a:ln>
        </p:spPr>
      </p:pic>
      <p:sp>
        <p:nvSpPr>
          <p:cNvPr id="17" name="矩形: 圓角 16">
            <a:extLst>
              <a:ext uri="{FF2B5EF4-FFF2-40B4-BE49-F238E27FC236}">
                <a16:creationId xmlns:a16="http://schemas.microsoft.com/office/drawing/2014/main" id="{CAFC3423-7361-459C-8CA8-33A5B92B5A04}"/>
              </a:ext>
            </a:extLst>
          </p:cNvPr>
          <p:cNvSpPr/>
          <p:nvPr/>
        </p:nvSpPr>
        <p:spPr>
          <a:xfrm>
            <a:off x="4703389" y="3888240"/>
            <a:ext cx="3469011" cy="188832"/>
          </a:xfrm>
          <a:prstGeom prst="roundRect">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24" name="矩形: 圓角 23">
            <a:extLst>
              <a:ext uri="{FF2B5EF4-FFF2-40B4-BE49-F238E27FC236}">
                <a16:creationId xmlns:a16="http://schemas.microsoft.com/office/drawing/2014/main" id="{C3585362-252D-47FD-B3B3-A49945861344}"/>
              </a:ext>
            </a:extLst>
          </p:cNvPr>
          <p:cNvSpPr/>
          <p:nvPr/>
        </p:nvSpPr>
        <p:spPr>
          <a:xfrm>
            <a:off x="4675861" y="4941168"/>
            <a:ext cx="3496539" cy="450034"/>
          </a:xfrm>
          <a:prstGeom prst="roundRect">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10" name="Text Box 4">
            <a:extLst>
              <a:ext uri="{FF2B5EF4-FFF2-40B4-BE49-F238E27FC236}">
                <a16:creationId xmlns:a16="http://schemas.microsoft.com/office/drawing/2014/main" id="{C86BE0F1-CDA1-4C41-A7F0-1BFA2E68D7AB}"/>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41</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076037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3-4</a:t>
            </a:r>
            <a:r>
              <a:rPr lang="zh-TW" altLang="en-US" sz="1800" dirty="0">
                <a:solidFill>
                  <a:srgbClr val="FF0000"/>
                </a:solidFill>
                <a:effectLst/>
                <a:ea typeface="標楷體" panose="03000509000000000000" pitchFamily="65" charset="-120"/>
                <a:cs typeface="Times New Roman" panose="02020603050405020304" pitchFamily="18" charset="0"/>
              </a:rPr>
              <a:t>校外教學活動結束後，召開檢討會議呈現紀錄、照片。</a:t>
            </a:r>
            <a:r>
              <a:rPr lang="en-US" altLang="zh-TW" sz="1800" dirty="0">
                <a:solidFill>
                  <a:srgbClr val="FF0000"/>
                </a:solidFill>
                <a:effectLst/>
                <a:ea typeface="標楷體" panose="03000509000000000000" pitchFamily="65" charset="-120"/>
                <a:cs typeface="Times New Roman" panose="02020603050405020304" pitchFamily="18" charset="0"/>
              </a:rPr>
              <a:t>(3%)</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E755CDC7-0B29-4147-9262-1819FB1FC1E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肆</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、交通安全與輔導</a:t>
            </a:r>
          </a:p>
        </p:txBody>
      </p:sp>
      <p:pic>
        <p:nvPicPr>
          <p:cNvPr id="23" name="圖片 22">
            <a:extLst>
              <a:ext uri="{FF2B5EF4-FFF2-40B4-BE49-F238E27FC236}">
                <a16:creationId xmlns:a16="http://schemas.microsoft.com/office/drawing/2014/main" id="{F7BC00CE-1F75-4E7E-847E-F437E6E9C27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166" y="1555040"/>
            <a:ext cx="3672408" cy="5114320"/>
          </a:xfrm>
          <a:prstGeom prst="rect">
            <a:avLst/>
          </a:prstGeom>
          <a:ln>
            <a:noFill/>
          </a:ln>
          <a:effectLst>
            <a:outerShdw blurRad="190500" algn="tl" rotWithShape="0">
              <a:srgbClr val="000000">
                <a:alpha val="70000"/>
              </a:srgbClr>
            </a:outerShdw>
          </a:effectLst>
        </p:spPr>
      </p:pic>
      <p:pic>
        <p:nvPicPr>
          <p:cNvPr id="25" name="圖片 24">
            <a:extLst>
              <a:ext uri="{FF2B5EF4-FFF2-40B4-BE49-F238E27FC236}">
                <a16:creationId xmlns:a16="http://schemas.microsoft.com/office/drawing/2014/main" id="{86849F69-3F5E-4B44-B76E-204D33593B6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837" y="1592249"/>
            <a:ext cx="3496539" cy="4995210"/>
          </a:xfrm>
          <a:prstGeom prst="rect">
            <a:avLst/>
          </a:prstGeom>
          <a:noFill/>
          <a:ln>
            <a:solidFill>
              <a:schemeClr val="tx1"/>
            </a:solidFill>
          </a:ln>
        </p:spPr>
      </p:pic>
      <p:sp>
        <p:nvSpPr>
          <p:cNvPr id="24" name="矩形: 圓角 23">
            <a:extLst>
              <a:ext uri="{FF2B5EF4-FFF2-40B4-BE49-F238E27FC236}">
                <a16:creationId xmlns:a16="http://schemas.microsoft.com/office/drawing/2014/main" id="{C3585362-252D-47FD-B3B3-A49945861344}"/>
              </a:ext>
            </a:extLst>
          </p:cNvPr>
          <p:cNvSpPr/>
          <p:nvPr/>
        </p:nvSpPr>
        <p:spPr>
          <a:xfrm>
            <a:off x="4609615" y="4941168"/>
            <a:ext cx="3168352" cy="216024"/>
          </a:xfrm>
          <a:prstGeom prst="roundRect">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26" name="Text Box 4">
            <a:extLst>
              <a:ext uri="{FF2B5EF4-FFF2-40B4-BE49-F238E27FC236}">
                <a16:creationId xmlns:a16="http://schemas.microsoft.com/office/drawing/2014/main" id="{461888CE-2CCA-4946-AEDC-AC44DFB29581}"/>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42</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462180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F3143-2564-46CA-77FC-3A3D505CA1B6}"/>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8130AA91-6D6E-6FA5-5CB5-934A1F3A4FFE}"/>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4-1</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交通安全教育實施之創新措施。</a:t>
            </a:r>
            <a:r>
              <a:rPr lang="en-US" altLang="zh-TW" sz="1800" dirty="0">
                <a:solidFill>
                  <a:srgbClr val="FF0000"/>
                </a:solidFill>
                <a:effectLst/>
                <a:ea typeface="標楷體" panose="03000509000000000000" pitchFamily="65" charset="-120"/>
                <a:cs typeface="Times New Roman" panose="02020603050405020304" pitchFamily="18" charset="0"/>
              </a:rPr>
              <a:t>(2%)</a:t>
            </a:r>
            <a:endParaRPr lang="en-US" altLang="zh-TW" sz="2400" b="1" kern="100" dirty="0">
              <a:latin typeface="標楷體" panose="03000509000000000000" pitchFamily="65" charset="-120"/>
              <a:ea typeface="標楷體" panose="03000509000000000000" pitchFamily="65" charset="-120"/>
              <a:cs typeface="Times New Roman"/>
            </a:endParaRPr>
          </a:p>
        </p:txBody>
      </p:sp>
      <p:pic>
        <p:nvPicPr>
          <p:cNvPr id="19461" name="Picture 5">
            <a:extLst>
              <a:ext uri="{FF2B5EF4-FFF2-40B4-BE49-F238E27FC236}">
                <a16:creationId xmlns:a16="http://schemas.microsoft.com/office/drawing/2014/main" id="{D3E60419-EF59-53BC-3DC3-71309285D1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944" y="4510360"/>
            <a:ext cx="2882900" cy="215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a:extLst>
              <a:ext uri="{FF2B5EF4-FFF2-40B4-BE49-F238E27FC236}">
                <a16:creationId xmlns:a16="http://schemas.microsoft.com/office/drawing/2014/main" id="{090CBF6D-33C0-4331-1338-084EB49191A5}"/>
              </a:ext>
            </a:extLst>
          </p:cNvPr>
          <p:cNvSpPr txBox="1"/>
          <p:nvPr/>
        </p:nvSpPr>
        <p:spPr>
          <a:xfrm>
            <a:off x="1973317" y="188640"/>
            <a:ext cx="5262979" cy="769441"/>
          </a:xfrm>
          <a:prstGeom prst="rect">
            <a:avLst/>
          </a:prstGeom>
          <a:blipFill>
            <a:blip r:embed="rId4"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sp>
        <p:nvSpPr>
          <p:cNvPr id="26" name="Text Box 4">
            <a:extLst>
              <a:ext uri="{FF2B5EF4-FFF2-40B4-BE49-F238E27FC236}">
                <a16:creationId xmlns:a16="http://schemas.microsoft.com/office/drawing/2014/main" id="{AFF1E301-8D14-7F11-58C9-6A3262C9DE82}"/>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第</a:t>
            </a:r>
            <a:r>
              <a:rPr lang="en-US" altLang="zh-TW"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43</a:t>
            </a:r>
            <a:r>
              <a:rPr lang="zh-TW" altLang="en-US"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頁，共</a:t>
            </a:r>
            <a:r>
              <a:rPr lang="en-US" altLang="zh-TW"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55</a:t>
            </a:r>
            <a:r>
              <a:rPr lang="zh-TW" altLang="en-US"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頁</a:t>
            </a:r>
          </a:p>
        </p:txBody>
      </p:sp>
      <p:sp>
        <p:nvSpPr>
          <p:cNvPr id="4" name="文字方塊 3">
            <a:extLst>
              <a:ext uri="{FF2B5EF4-FFF2-40B4-BE49-F238E27FC236}">
                <a16:creationId xmlns:a16="http://schemas.microsoft.com/office/drawing/2014/main" id="{A108BDEB-43CA-F632-5B07-59EE7A97444B}"/>
              </a:ext>
            </a:extLst>
          </p:cNvPr>
          <p:cNvSpPr txBox="1"/>
          <p:nvPr/>
        </p:nvSpPr>
        <p:spPr>
          <a:xfrm>
            <a:off x="356056" y="1550248"/>
            <a:ext cx="8176384" cy="646331"/>
          </a:xfrm>
          <a:prstGeom prst="rect">
            <a:avLst/>
          </a:prstGeom>
          <a:noFill/>
        </p:spPr>
        <p:txBody>
          <a:bodyPr wrap="square">
            <a:spAutoFit/>
          </a:bodyPr>
          <a:lstStyle/>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舉辦全校性</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師生全體</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交通安全具創意競賽或宣導活動，有具體效果者：</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rPr>
              <a:t>(1)</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舉辦全校性交通安全教育公佈欄製作比賽：</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19458" name="Picture 2">
            <a:extLst>
              <a:ext uri="{FF2B5EF4-FFF2-40B4-BE49-F238E27FC236}">
                <a16:creationId xmlns:a16="http://schemas.microsoft.com/office/drawing/2014/main" id="{6B37B31B-DAC9-63AD-DC37-A95D05EC0D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120" y="2196579"/>
            <a:ext cx="2876550" cy="215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a:extLst>
              <a:ext uri="{FF2B5EF4-FFF2-40B4-BE49-F238E27FC236}">
                <a16:creationId xmlns:a16="http://schemas.microsoft.com/office/drawing/2014/main" id="{75E75E26-94DC-7031-44C1-670C27BA92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0734" y="2196579"/>
            <a:ext cx="2882900" cy="215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a:extLst>
              <a:ext uri="{FF2B5EF4-FFF2-40B4-BE49-F238E27FC236}">
                <a16:creationId xmlns:a16="http://schemas.microsoft.com/office/drawing/2014/main" id="{DA0B14E5-9D7D-5496-B9D3-7D00A8A897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120" y="4510360"/>
            <a:ext cx="2882900" cy="215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253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2DADB-28F8-B0ED-F821-60FC4180813C}"/>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6BF6711D-00F8-BE92-4DD1-49332E928B4B}"/>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4-1</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交通安全教育實施之創新措施。</a:t>
            </a:r>
            <a:r>
              <a:rPr lang="en-US" altLang="zh-TW" sz="1800" dirty="0">
                <a:solidFill>
                  <a:srgbClr val="FF0000"/>
                </a:solidFill>
                <a:effectLst/>
                <a:ea typeface="標楷體" panose="03000509000000000000" pitchFamily="65" charset="-120"/>
                <a:cs typeface="Times New Roman" panose="02020603050405020304" pitchFamily="18" charset="0"/>
              </a:rPr>
              <a:t>(2%)</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6E71A226-14C8-0173-FBA3-140D49C5D6C6}"/>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sp>
        <p:nvSpPr>
          <p:cNvPr id="26" name="Text Box 4">
            <a:extLst>
              <a:ext uri="{FF2B5EF4-FFF2-40B4-BE49-F238E27FC236}">
                <a16:creationId xmlns:a16="http://schemas.microsoft.com/office/drawing/2014/main" id="{1584FC54-A3E6-FFB0-9720-E0A60D70B545}"/>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44</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
        <p:nvSpPr>
          <p:cNvPr id="4" name="文字方塊 3">
            <a:extLst>
              <a:ext uri="{FF2B5EF4-FFF2-40B4-BE49-F238E27FC236}">
                <a16:creationId xmlns:a16="http://schemas.microsoft.com/office/drawing/2014/main" id="{FA167E11-855A-BBDC-22E9-58DBC922F3BB}"/>
              </a:ext>
            </a:extLst>
          </p:cNvPr>
          <p:cNvSpPr txBox="1"/>
          <p:nvPr/>
        </p:nvSpPr>
        <p:spPr>
          <a:xfrm>
            <a:off x="356056" y="1550248"/>
            <a:ext cx="8176384" cy="646331"/>
          </a:xfrm>
          <a:prstGeom prst="rect">
            <a:avLst/>
          </a:prstGeom>
          <a:noFill/>
        </p:spPr>
        <p:txBody>
          <a:bodyPr wrap="square">
            <a:spAutoFit/>
          </a:bodyPr>
          <a:lstStyle/>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舉辦全校性</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師生全體</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交通安全具創意競賽或宣導活動，有具體效果者：</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rPr>
              <a:t>(1)</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舉辦全校性交通安全教育公佈欄製作比賽：</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20482" name="Picture 2">
            <a:extLst>
              <a:ext uri="{FF2B5EF4-FFF2-40B4-BE49-F238E27FC236}">
                <a16:creationId xmlns:a16="http://schemas.microsoft.com/office/drawing/2014/main" id="{D570A572-DE8E-A80B-BC0A-7F61A4552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42" t="10706" r="11816" b="32481"/>
          <a:stretch>
            <a:fillRect/>
          </a:stretch>
        </p:blipFill>
        <p:spPr bwMode="auto">
          <a:xfrm>
            <a:off x="539551" y="2276871"/>
            <a:ext cx="7260445" cy="416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398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0404B-D4BC-B826-F08F-B18772522153}"/>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518CBEE3-FE60-5EB5-2122-BA69C4F1F557}"/>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4-1</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交通安全教育實施之創新措施。</a:t>
            </a:r>
            <a:r>
              <a:rPr lang="en-US" altLang="zh-TW" sz="1800" dirty="0">
                <a:solidFill>
                  <a:srgbClr val="FF0000"/>
                </a:solidFill>
                <a:effectLst/>
                <a:ea typeface="標楷體" panose="03000509000000000000" pitchFamily="65" charset="-120"/>
                <a:cs typeface="Times New Roman" panose="02020603050405020304" pitchFamily="18" charset="0"/>
              </a:rPr>
              <a:t>(2%)</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1527EC6A-E14A-B341-04AE-5F7CB907CC53}"/>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sp>
        <p:nvSpPr>
          <p:cNvPr id="26" name="Text Box 4">
            <a:extLst>
              <a:ext uri="{FF2B5EF4-FFF2-40B4-BE49-F238E27FC236}">
                <a16:creationId xmlns:a16="http://schemas.microsoft.com/office/drawing/2014/main" id="{9CE83D0D-3017-E869-B42B-1A56BCE5DF67}"/>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45</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
        <p:nvSpPr>
          <p:cNvPr id="4" name="文字方塊 3">
            <a:extLst>
              <a:ext uri="{FF2B5EF4-FFF2-40B4-BE49-F238E27FC236}">
                <a16:creationId xmlns:a16="http://schemas.microsoft.com/office/drawing/2014/main" id="{6F99ADE0-2F60-25A9-449D-1AEAB7A7919B}"/>
              </a:ext>
            </a:extLst>
          </p:cNvPr>
          <p:cNvSpPr txBox="1"/>
          <p:nvPr/>
        </p:nvSpPr>
        <p:spPr>
          <a:xfrm>
            <a:off x="356056" y="1550248"/>
            <a:ext cx="8176384" cy="646331"/>
          </a:xfrm>
          <a:prstGeom prst="rect">
            <a:avLst/>
          </a:prstGeom>
          <a:noFill/>
        </p:spPr>
        <p:txBody>
          <a:bodyPr wrap="square">
            <a:spAutoFit/>
          </a:bodyPr>
          <a:lstStyle/>
          <a:p>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4-1-2</a:t>
            </a:r>
            <a:r>
              <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rPr>
              <a:t>校園內交通安全相關規劃與設計具有創新或特點值得表揚</a:t>
            </a:r>
          </a:p>
          <a:p>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4-1-3</a:t>
            </a:r>
            <a:r>
              <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rPr>
              <a:t>針對學校周遭交通環境，研擬教育宣導之創新做法</a:t>
            </a:r>
          </a:p>
        </p:txBody>
      </p:sp>
      <p:pic>
        <p:nvPicPr>
          <p:cNvPr id="21506" name="Picture 2">
            <a:extLst>
              <a:ext uri="{FF2B5EF4-FFF2-40B4-BE49-F238E27FC236}">
                <a16:creationId xmlns:a16="http://schemas.microsoft.com/office/drawing/2014/main" id="{8E033E3F-AECE-0253-F1B2-D1BB77C2F9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53" y="2196579"/>
            <a:ext cx="16160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a:extLst>
              <a:ext uri="{FF2B5EF4-FFF2-40B4-BE49-F238E27FC236}">
                <a16:creationId xmlns:a16="http://schemas.microsoft.com/office/drawing/2014/main" id="{EB10C86B-EA2D-C18B-A41F-03A6F77DE4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2196579"/>
            <a:ext cx="28813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a:extLst>
              <a:ext uri="{FF2B5EF4-FFF2-40B4-BE49-F238E27FC236}">
                <a16:creationId xmlns:a16="http://schemas.microsoft.com/office/drawing/2014/main" id="{9CA082BB-539F-7737-9FFA-6372373F2D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76" y="4437038"/>
            <a:ext cx="23923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id="{12188B5B-8426-329B-5FCF-4662A59078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7824" y="4499231"/>
            <a:ext cx="240347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a:extLst>
              <a:ext uri="{FF2B5EF4-FFF2-40B4-BE49-F238E27FC236}">
                <a16:creationId xmlns:a16="http://schemas.microsoft.com/office/drawing/2014/main" id="{E35AEE71-E839-3EDB-3D7E-3338A515CC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6984" y="4529059"/>
            <a:ext cx="240347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a:extLst>
              <a:ext uri="{FF2B5EF4-FFF2-40B4-BE49-F238E27FC236}">
                <a16:creationId xmlns:a16="http://schemas.microsoft.com/office/drawing/2014/main" id="{B325886A-7911-8890-397F-86FE3A16B3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1136" y="2194711"/>
            <a:ext cx="2871738" cy="215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370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8CF1E-EEE8-4DD8-E552-C329C659F5F0}"/>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71A9459A-115B-86F3-167B-24132CD79305}"/>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4-1</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交通安全教育實施之創新措施。</a:t>
            </a:r>
            <a:r>
              <a:rPr lang="en-US" altLang="zh-TW" sz="1800" dirty="0">
                <a:solidFill>
                  <a:srgbClr val="FF0000"/>
                </a:solidFill>
                <a:effectLst/>
                <a:ea typeface="標楷體" panose="03000509000000000000" pitchFamily="65" charset="-120"/>
                <a:cs typeface="Times New Roman" panose="02020603050405020304" pitchFamily="18" charset="0"/>
              </a:rPr>
              <a:t>(2%)</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5C67E5F4-AD51-ABE6-B6F7-AF16AA97C1D3}"/>
              </a:ext>
            </a:extLst>
          </p:cNvPr>
          <p:cNvSpPr txBox="1"/>
          <p:nvPr/>
        </p:nvSpPr>
        <p:spPr>
          <a:xfrm>
            <a:off x="1973317" y="188640"/>
            <a:ext cx="5262979" cy="769441"/>
          </a:xfrm>
          <a:prstGeom prst="rect">
            <a:avLst/>
          </a:prstGeom>
          <a:blipFill>
            <a:blip r:embed="rId4"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pic>
        <p:nvPicPr>
          <p:cNvPr id="23554" name="Picture 2">
            <a:extLst>
              <a:ext uri="{FF2B5EF4-FFF2-40B4-BE49-F238E27FC236}">
                <a16:creationId xmlns:a16="http://schemas.microsoft.com/office/drawing/2014/main" id="{0A5FF128-1D9B-D638-824B-7E48A0E0403D}"/>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3571123" y="4308066"/>
            <a:ext cx="1746250" cy="23368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4">
            <a:extLst>
              <a:ext uri="{FF2B5EF4-FFF2-40B4-BE49-F238E27FC236}">
                <a16:creationId xmlns:a16="http://schemas.microsoft.com/office/drawing/2014/main" id="{6C1DEF6D-670E-6999-76DE-7E5D0BF3CFE1}"/>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第</a:t>
            </a:r>
            <a:r>
              <a:rPr lang="en-US" altLang="zh-TW"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46</a:t>
            </a:r>
            <a:r>
              <a:rPr lang="zh-TW" altLang="en-US"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頁，共</a:t>
            </a:r>
            <a:r>
              <a:rPr lang="en-US" altLang="zh-TW"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55</a:t>
            </a:r>
            <a:r>
              <a:rPr lang="zh-TW" altLang="en-US"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頁</a:t>
            </a:r>
          </a:p>
        </p:txBody>
      </p:sp>
      <p:sp>
        <p:nvSpPr>
          <p:cNvPr id="4" name="文字方塊 3">
            <a:extLst>
              <a:ext uri="{FF2B5EF4-FFF2-40B4-BE49-F238E27FC236}">
                <a16:creationId xmlns:a16="http://schemas.microsoft.com/office/drawing/2014/main" id="{1A0AAB25-449F-7DD3-228B-C26817DEF054}"/>
              </a:ext>
            </a:extLst>
          </p:cNvPr>
          <p:cNvSpPr txBox="1"/>
          <p:nvPr/>
        </p:nvSpPr>
        <p:spPr>
          <a:xfrm>
            <a:off x="356056" y="1550248"/>
            <a:ext cx="8176384" cy="646331"/>
          </a:xfrm>
          <a:prstGeom prst="rect">
            <a:avLst/>
          </a:prstGeom>
          <a:noFill/>
        </p:spPr>
        <p:txBody>
          <a:bodyPr wrap="square">
            <a:spAutoFit/>
          </a:bodyPr>
          <a:lstStyle/>
          <a:p>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4-1-2</a:t>
            </a:r>
            <a:r>
              <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rPr>
              <a:t>校園內交通安全相關規劃與設計具有創新或特點值得表揚</a:t>
            </a:r>
          </a:p>
          <a:p>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4-1-3</a:t>
            </a:r>
            <a:r>
              <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rPr>
              <a:t>針對學校周遭交通環境，研擬教育宣導之創新做法</a:t>
            </a:r>
          </a:p>
        </p:txBody>
      </p:sp>
      <p:pic>
        <p:nvPicPr>
          <p:cNvPr id="22530" name="Picture 2">
            <a:extLst>
              <a:ext uri="{FF2B5EF4-FFF2-40B4-BE49-F238E27FC236}">
                <a16:creationId xmlns:a16="http://schemas.microsoft.com/office/drawing/2014/main" id="{193A3626-96B0-598D-2351-888C90AFCB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056" y="2199914"/>
            <a:ext cx="240347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a:extLst>
              <a:ext uri="{FF2B5EF4-FFF2-40B4-BE49-F238E27FC236}">
                <a16:creationId xmlns:a16="http://schemas.microsoft.com/office/drawing/2014/main" id="{477CBA28-0FFE-5C82-09D3-481F0533B7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6056" y="4346575"/>
            <a:ext cx="3125367"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a:extLst>
              <a:ext uri="{FF2B5EF4-FFF2-40B4-BE49-F238E27FC236}">
                <a16:creationId xmlns:a16="http://schemas.microsoft.com/office/drawing/2014/main" id="{EC950A4A-C61D-9D12-CFF3-DE4707163540}"/>
              </a:ext>
            </a:extLst>
          </p:cNvPr>
          <p:cNvPicPr>
            <a:picLocks noChangeAspect="1" noChangeArrowheads="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2919413" y="2143125"/>
            <a:ext cx="25400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a:extLst>
              <a:ext uri="{FF2B5EF4-FFF2-40B4-BE49-F238E27FC236}">
                <a16:creationId xmlns:a16="http://schemas.microsoft.com/office/drawing/2014/main" id="{EBC92ECA-0909-0779-66A6-72BDCE11F3EC}"/>
              </a:ext>
            </a:extLst>
          </p:cNvPr>
          <p:cNvPicPr>
            <a:picLocks noChangeAspect="1" noChangeArrowheads="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5795590" y="2152513"/>
            <a:ext cx="2736850" cy="2051050"/>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9692E83D-711C-0C21-49C6-31D48F65ABCA}"/>
              </a:ext>
            </a:extLst>
          </p:cNvPr>
          <p:cNvSpPr txBox="1"/>
          <p:nvPr/>
        </p:nvSpPr>
        <p:spPr>
          <a:xfrm>
            <a:off x="3964967" y="2288912"/>
            <a:ext cx="989856" cy="369332"/>
          </a:xfrm>
          <a:prstGeom prst="rect">
            <a:avLst/>
          </a:prstGeom>
          <a:solidFill>
            <a:schemeClr val="bg1"/>
          </a:solidFill>
        </p:spPr>
        <p:txBody>
          <a:bodyPr wrap="square">
            <a:spAutoFit/>
          </a:bodyPr>
          <a:lstStyle/>
          <a:p>
            <a:r>
              <a:rPr lang="zh-TW" altLang="zh-TW" sz="1800" kern="100" dirty="0">
                <a:effectLst/>
              </a:rPr>
              <a:t>擊破槌</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12" name="文字方塊 11">
            <a:extLst>
              <a:ext uri="{FF2B5EF4-FFF2-40B4-BE49-F238E27FC236}">
                <a16:creationId xmlns:a16="http://schemas.microsoft.com/office/drawing/2014/main" id="{25E59D1A-76CB-86D9-7C9F-3E83994E0CA3}"/>
              </a:ext>
            </a:extLst>
          </p:cNvPr>
          <p:cNvSpPr txBox="1"/>
          <p:nvPr/>
        </p:nvSpPr>
        <p:spPr>
          <a:xfrm>
            <a:off x="6129300" y="3562161"/>
            <a:ext cx="2213992" cy="369332"/>
          </a:xfrm>
          <a:prstGeom prst="rect">
            <a:avLst/>
          </a:prstGeom>
          <a:solidFill>
            <a:schemeClr val="bg1"/>
          </a:solidFill>
        </p:spPr>
        <p:txBody>
          <a:bodyPr wrap="square">
            <a:spAutoFit/>
          </a:bodyPr>
          <a:lstStyle/>
          <a:p>
            <a:r>
              <a:rPr lang="zh-TW" altLang="zh-TW" sz="1800" kern="100" dirty="0">
                <a:effectLst/>
              </a:rPr>
              <a:t>車輛逃生門窗位置</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23553" name="Picture 1">
            <a:extLst>
              <a:ext uri="{FF2B5EF4-FFF2-40B4-BE49-F238E27FC236}">
                <a16:creationId xmlns:a16="http://schemas.microsoft.com/office/drawing/2014/main" id="{3635B163-FD75-D142-39A3-BFE998710238}"/>
              </a:ext>
            </a:extLst>
          </p:cNvPr>
          <p:cNvPicPr>
            <a:picLocks noChangeAspect="1" noChangeArrowheads="1"/>
          </p:cNvPicPr>
          <p:nvPr/>
        </p:nvPicPr>
        <p:blipFill>
          <a:blip r:embed="rId13" r:link="rId14" cstate="print">
            <a:extLst>
              <a:ext uri="{28A0092B-C50C-407E-A947-70E740481C1C}">
                <a14:useLocalDpi xmlns:a14="http://schemas.microsoft.com/office/drawing/2010/main" val="0"/>
              </a:ext>
            </a:extLst>
          </a:blip>
          <a:srcRect/>
          <a:stretch>
            <a:fillRect/>
          </a:stretch>
        </p:blipFill>
        <p:spPr bwMode="auto">
          <a:xfrm>
            <a:off x="5504656" y="4311832"/>
            <a:ext cx="3105150" cy="2336800"/>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47E9BB65-DBA8-B2E8-F8A7-0388109454CA}"/>
              </a:ext>
            </a:extLst>
          </p:cNvPr>
          <p:cNvSpPr txBox="1"/>
          <p:nvPr/>
        </p:nvSpPr>
        <p:spPr>
          <a:xfrm>
            <a:off x="5674469" y="6046746"/>
            <a:ext cx="2668823" cy="369332"/>
          </a:xfrm>
          <a:prstGeom prst="rect">
            <a:avLst/>
          </a:prstGeom>
          <a:solidFill>
            <a:schemeClr val="bg1"/>
          </a:solidFill>
        </p:spPr>
        <p:txBody>
          <a:bodyPr wrap="square">
            <a:spAutoFit/>
          </a:bodyPr>
          <a:lstStyle/>
          <a:p>
            <a:r>
              <a:rPr lang="zh-TW" altLang="zh-TW" sz="1800" kern="100" dirty="0">
                <a:effectLst/>
              </a:rPr>
              <a:t>逃生門窗安全開關位置</a:t>
            </a:r>
          </a:p>
        </p:txBody>
      </p:sp>
    </p:spTree>
    <p:extLst>
      <p:ext uri="{BB962C8B-B14F-4D97-AF65-F5344CB8AC3E}">
        <p14:creationId xmlns:p14="http://schemas.microsoft.com/office/powerpoint/2010/main" val="2697978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2B8A8-9373-FAE4-7F66-2843F40DC38A}"/>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8DD52CD1-035D-E438-8438-FCDC54E2F80E}"/>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4-1</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交通安全教育實施之創新措施。</a:t>
            </a:r>
            <a:r>
              <a:rPr lang="en-US" altLang="zh-TW" sz="1800" dirty="0">
                <a:solidFill>
                  <a:srgbClr val="FF0000"/>
                </a:solidFill>
                <a:effectLst/>
                <a:ea typeface="標楷體" panose="03000509000000000000" pitchFamily="65" charset="-120"/>
                <a:cs typeface="Times New Roman" panose="02020603050405020304" pitchFamily="18" charset="0"/>
              </a:rPr>
              <a:t>(2%)</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90F0D25D-3702-A989-8924-43F33B51DF5E}"/>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sp>
        <p:nvSpPr>
          <p:cNvPr id="26" name="Text Box 4">
            <a:extLst>
              <a:ext uri="{FF2B5EF4-FFF2-40B4-BE49-F238E27FC236}">
                <a16:creationId xmlns:a16="http://schemas.microsoft.com/office/drawing/2014/main" id="{8DEACC04-D670-5CB1-E492-57946EACD507}"/>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47</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
        <p:nvSpPr>
          <p:cNvPr id="4" name="文字方塊 3">
            <a:extLst>
              <a:ext uri="{FF2B5EF4-FFF2-40B4-BE49-F238E27FC236}">
                <a16:creationId xmlns:a16="http://schemas.microsoft.com/office/drawing/2014/main" id="{7CF1D65D-0559-CCE5-4034-C2572AD228B3}"/>
              </a:ext>
            </a:extLst>
          </p:cNvPr>
          <p:cNvSpPr txBox="1"/>
          <p:nvPr/>
        </p:nvSpPr>
        <p:spPr>
          <a:xfrm>
            <a:off x="356056" y="1550248"/>
            <a:ext cx="8176384" cy="646331"/>
          </a:xfrm>
          <a:prstGeom prst="rect">
            <a:avLst/>
          </a:prstGeom>
          <a:noFill/>
        </p:spPr>
        <p:txBody>
          <a:bodyPr wrap="square">
            <a:spAutoFit/>
          </a:bodyPr>
          <a:lstStyle/>
          <a:p>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4-1-2</a:t>
            </a:r>
            <a:r>
              <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rPr>
              <a:t>校園內交通安全相關規劃與設計具有創新或特點值得表揚</a:t>
            </a:r>
          </a:p>
          <a:p>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4-1-3</a:t>
            </a:r>
            <a:r>
              <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rPr>
              <a:t>針對學校周遭交通環境，研擬教育宣導之創新做法</a:t>
            </a:r>
          </a:p>
        </p:txBody>
      </p:sp>
      <p:pic>
        <p:nvPicPr>
          <p:cNvPr id="23566" name="Picture 14">
            <a:extLst>
              <a:ext uri="{FF2B5EF4-FFF2-40B4-BE49-F238E27FC236}">
                <a16:creationId xmlns:a16="http://schemas.microsoft.com/office/drawing/2014/main" id="{3DD909BE-D13F-BC5E-F6D4-00D07F074D51}"/>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56056" y="2207309"/>
            <a:ext cx="1352550" cy="1797050"/>
          </a:xfrm>
          <a:prstGeom prst="rect">
            <a:avLst/>
          </a:prstGeom>
          <a:noFill/>
          <a:extLst>
            <a:ext uri="{909E8E84-426E-40DD-AFC4-6F175D3DCCD1}">
              <a14:hiddenFill xmlns:a14="http://schemas.microsoft.com/office/drawing/2010/main">
                <a:solidFill>
                  <a:srgbClr val="FFFFFF"/>
                </a:solidFill>
              </a14:hiddenFill>
            </a:ext>
          </a:extLst>
        </p:spPr>
      </p:pic>
      <p:pic>
        <p:nvPicPr>
          <p:cNvPr id="23565" name="Picture 13">
            <a:extLst>
              <a:ext uri="{FF2B5EF4-FFF2-40B4-BE49-F238E27FC236}">
                <a16:creationId xmlns:a16="http://schemas.microsoft.com/office/drawing/2014/main" id="{71A0CA49-0B4D-F296-6557-FA6C015841DC}"/>
              </a:ext>
            </a:extLst>
          </p:cNvPr>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1900791" y="2202851"/>
            <a:ext cx="2400300" cy="1797050"/>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a:extLst>
              <a:ext uri="{FF2B5EF4-FFF2-40B4-BE49-F238E27FC236}">
                <a16:creationId xmlns:a16="http://schemas.microsoft.com/office/drawing/2014/main" id="{336C8E24-9403-63F5-76E4-DE3CB5CF9289}"/>
              </a:ext>
            </a:extLst>
          </p:cNvPr>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4542709" y="2196579"/>
            <a:ext cx="1352550" cy="1797050"/>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a:extLst>
              <a:ext uri="{FF2B5EF4-FFF2-40B4-BE49-F238E27FC236}">
                <a16:creationId xmlns:a16="http://schemas.microsoft.com/office/drawing/2014/main" id="{0D2D8CFE-69DE-6645-92A9-369732752A7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51616" y="4282227"/>
            <a:ext cx="1543050" cy="2051050"/>
          </a:xfrm>
          <a:prstGeom prst="rect">
            <a:avLst/>
          </a:prstGeom>
          <a:noFill/>
          <a:extLst>
            <a:ext uri="{909E8E84-426E-40DD-AFC4-6F175D3DCCD1}">
              <a14:hiddenFill xmlns:a14="http://schemas.microsoft.com/office/drawing/2010/main">
                <a:solidFill>
                  <a:srgbClr val="FFFFFF"/>
                </a:solidFill>
              </a14:hiddenFill>
            </a:ext>
          </a:extLst>
        </p:spPr>
      </p:pic>
      <p:pic>
        <p:nvPicPr>
          <p:cNvPr id="23561" name="Picture 9">
            <a:extLst>
              <a:ext uri="{FF2B5EF4-FFF2-40B4-BE49-F238E27FC236}">
                <a16:creationId xmlns:a16="http://schemas.microsoft.com/office/drawing/2014/main" id="{1388B79C-BD39-0E37-753D-694D7E38B7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267" y="4282227"/>
            <a:ext cx="1543050" cy="205105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a:extLst>
              <a:ext uri="{FF2B5EF4-FFF2-40B4-BE49-F238E27FC236}">
                <a16:creationId xmlns:a16="http://schemas.microsoft.com/office/drawing/2014/main" id="{6B9E629B-49A4-8265-9629-A6E70B8924F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1770" y="4282227"/>
            <a:ext cx="2755900" cy="205105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774C596B-0677-C8F7-CF09-50AB6BF73D1B}"/>
              </a:ext>
            </a:extLst>
          </p:cNvPr>
          <p:cNvSpPr txBox="1"/>
          <p:nvPr/>
        </p:nvSpPr>
        <p:spPr>
          <a:xfrm>
            <a:off x="1222144" y="6086002"/>
            <a:ext cx="3222104" cy="373027"/>
          </a:xfrm>
          <a:prstGeom prst="rect">
            <a:avLst/>
          </a:prstGeom>
          <a:solidFill>
            <a:schemeClr val="bg1"/>
          </a:solidFill>
        </p:spPr>
        <p:txBody>
          <a:bodyPr wrap="square">
            <a:spAutoFit/>
          </a:bodyPr>
          <a:lstStyle/>
          <a:p>
            <a:r>
              <a:rPr lang="zh-TW" altLang="zh-TW" sz="1800" kern="100" dirty="0">
                <a:effectLst/>
              </a:rPr>
              <a:t>逃生門窗安全開關位置及體驗</a:t>
            </a:r>
          </a:p>
        </p:txBody>
      </p:sp>
    </p:spTree>
    <p:extLst>
      <p:ext uri="{BB962C8B-B14F-4D97-AF65-F5344CB8AC3E}">
        <p14:creationId xmlns:p14="http://schemas.microsoft.com/office/powerpoint/2010/main" val="3711760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34D6F-9E7F-1C8A-A351-01B6E7C49A4E}"/>
            </a:ext>
          </a:extLst>
        </p:cNvPr>
        <p:cNvGrpSpPr/>
        <p:nvPr/>
      </p:nvGrpSpPr>
      <p:grpSpPr>
        <a:xfrm>
          <a:off x="0" y="0"/>
          <a:ext cx="0" cy="0"/>
          <a:chOff x="0" y="0"/>
          <a:chExt cx="0" cy="0"/>
        </a:xfrm>
      </p:grpSpPr>
      <p:pic>
        <p:nvPicPr>
          <p:cNvPr id="5" name="圖片 4">
            <a:extLst>
              <a:ext uri="{FF2B5EF4-FFF2-40B4-BE49-F238E27FC236}">
                <a16:creationId xmlns:a16="http://schemas.microsoft.com/office/drawing/2014/main" id="{6DA7FAF2-5F90-5487-00E0-BD04C4081E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555" y="2187634"/>
            <a:ext cx="3180080" cy="4499610"/>
          </a:xfrm>
          <a:prstGeom prst="rect">
            <a:avLst/>
          </a:prstGeom>
          <a:noFill/>
          <a:ln>
            <a:solidFill>
              <a:schemeClr val="tx1"/>
            </a:solidFill>
          </a:ln>
        </p:spPr>
      </p:pic>
      <p:sp>
        <p:nvSpPr>
          <p:cNvPr id="2" name="矩形 1">
            <a:extLst>
              <a:ext uri="{FF2B5EF4-FFF2-40B4-BE49-F238E27FC236}">
                <a16:creationId xmlns:a16="http://schemas.microsoft.com/office/drawing/2014/main" id="{DA23B50F-E42F-0743-B463-7D68CD4538E9}"/>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4-2</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交通安全教育實施之特殊優良事蹟。</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57AF6C28-6370-CB6E-4393-046E2A0AEAC4}"/>
              </a:ext>
            </a:extLst>
          </p:cNvPr>
          <p:cNvSpPr txBox="1"/>
          <p:nvPr/>
        </p:nvSpPr>
        <p:spPr>
          <a:xfrm>
            <a:off x="1973317" y="188640"/>
            <a:ext cx="5262979" cy="769441"/>
          </a:xfrm>
          <a:prstGeom prst="rect">
            <a:avLst/>
          </a:prstGeom>
          <a:blipFill>
            <a:blip r:embed="rId4"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sp>
        <p:nvSpPr>
          <p:cNvPr id="26" name="Text Box 4">
            <a:extLst>
              <a:ext uri="{FF2B5EF4-FFF2-40B4-BE49-F238E27FC236}">
                <a16:creationId xmlns:a16="http://schemas.microsoft.com/office/drawing/2014/main" id="{ADCFD7FC-CCF5-AF9F-A82E-6D2D7F6B6905}"/>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48</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
        <p:nvSpPr>
          <p:cNvPr id="4" name="文字方塊 3">
            <a:extLst>
              <a:ext uri="{FF2B5EF4-FFF2-40B4-BE49-F238E27FC236}">
                <a16:creationId xmlns:a16="http://schemas.microsoft.com/office/drawing/2014/main" id="{1927F21D-9501-85BE-0A8A-874DD8543C93}"/>
              </a:ext>
            </a:extLst>
          </p:cNvPr>
          <p:cNvSpPr txBox="1"/>
          <p:nvPr/>
        </p:nvSpPr>
        <p:spPr>
          <a:xfrm>
            <a:off x="364815" y="1550248"/>
            <a:ext cx="8176384" cy="646331"/>
          </a:xfrm>
          <a:prstGeom prst="rect">
            <a:avLst/>
          </a:prstGeom>
          <a:noFill/>
        </p:spPr>
        <p:txBody>
          <a:bodyPr wrap="square">
            <a:spAutoFit/>
          </a:bodyPr>
          <a:lstStyle/>
          <a:p>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主題：榮獲屏東縣政府推薦『東港高中</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績優導護老師</a:t>
            </a:r>
            <a:r>
              <a:rPr lang="en-US" altLang="zh-TW" sz="1800" i="0" kern="1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林怡芬學務主任</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至交通部表揚</a:t>
            </a:r>
            <a:r>
              <a:rPr lang="zh-TW" altLang="en-US"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    </a:t>
            </a:r>
            <a:r>
              <a:rPr lang="en-US" altLang="zh-TW" sz="1800" b="1" dirty="0">
                <a:effectLst/>
                <a:latin typeface="標楷體" panose="03000509000000000000" pitchFamily="65" charset="-120"/>
                <a:cs typeface="Times New Roman" panose="02020603050405020304" pitchFamily="18" charset="0"/>
              </a:rPr>
              <a:t>1131011</a:t>
            </a:r>
            <a:r>
              <a:rPr lang="zh-TW" altLang="zh-TW" sz="1800" b="1" dirty="0">
                <a:effectLst/>
                <a:ea typeface="標楷體" panose="03000509000000000000" pitchFamily="65" charset="-120"/>
                <a:cs typeface="Times New Roman" panose="02020603050405020304" pitchFamily="18" charset="0"/>
              </a:rPr>
              <a:t>屏府教終</a:t>
            </a:r>
            <a:r>
              <a:rPr lang="en-US" altLang="zh-TW" sz="1800" b="1" dirty="0">
                <a:effectLst/>
                <a:ea typeface="標楷體" panose="03000509000000000000" pitchFamily="65" charset="-120"/>
                <a:cs typeface="Times New Roman" panose="02020603050405020304" pitchFamily="18" charset="0"/>
              </a:rPr>
              <a:t>1135086665</a:t>
            </a:r>
            <a:r>
              <a:rPr lang="zh-TW" altLang="zh-TW" sz="1800" b="1" dirty="0">
                <a:effectLst/>
                <a:ea typeface="標楷體" panose="03000509000000000000" pitchFamily="65" charset="-120"/>
                <a:cs typeface="Times New Roman" panose="02020603050405020304" pitchFamily="18" charset="0"/>
              </a:rPr>
              <a:t>號來函辦理</a:t>
            </a:r>
            <a:endPar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endParaRPr>
          </a:p>
        </p:txBody>
      </p:sp>
      <p:pic>
        <p:nvPicPr>
          <p:cNvPr id="3" name="圖片 2">
            <a:extLst>
              <a:ext uri="{FF2B5EF4-FFF2-40B4-BE49-F238E27FC236}">
                <a16:creationId xmlns:a16="http://schemas.microsoft.com/office/drawing/2014/main" id="{B643D0C0-4018-8DBF-0BE6-0FD8262B97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785" y="2231355"/>
            <a:ext cx="3180080" cy="4499610"/>
          </a:xfrm>
          <a:prstGeom prst="rect">
            <a:avLst/>
          </a:prstGeom>
          <a:noFill/>
          <a:ln>
            <a:solidFill>
              <a:schemeClr val="tx1"/>
            </a:solidFill>
          </a:ln>
        </p:spPr>
      </p:pic>
      <p:sp>
        <p:nvSpPr>
          <p:cNvPr id="6" name="矩形: 圓角 5">
            <a:extLst>
              <a:ext uri="{FF2B5EF4-FFF2-40B4-BE49-F238E27FC236}">
                <a16:creationId xmlns:a16="http://schemas.microsoft.com/office/drawing/2014/main" id="{E868A073-8191-A9B0-D643-576A570C2BFE}"/>
              </a:ext>
            </a:extLst>
          </p:cNvPr>
          <p:cNvSpPr/>
          <p:nvPr/>
        </p:nvSpPr>
        <p:spPr>
          <a:xfrm>
            <a:off x="815856" y="5093434"/>
            <a:ext cx="2240915" cy="35179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pic>
        <p:nvPicPr>
          <p:cNvPr id="8" name="圖片 7">
            <a:extLst>
              <a:ext uri="{FF2B5EF4-FFF2-40B4-BE49-F238E27FC236}">
                <a16:creationId xmlns:a16="http://schemas.microsoft.com/office/drawing/2014/main" id="{9F671224-00AF-A73E-4822-52402083C776}"/>
              </a:ext>
            </a:extLst>
          </p:cNvPr>
          <p:cNvPicPr>
            <a:picLocks noChangeAspect="1"/>
          </p:cNvPicPr>
          <p:nvPr/>
        </p:nvPicPr>
        <p:blipFill>
          <a:blip r:embed="rId6"/>
          <a:stretch>
            <a:fillRect/>
          </a:stretch>
        </p:blipFill>
        <p:spPr>
          <a:xfrm>
            <a:off x="5489484" y="4284207"/>
            <a:ext cx="3180080" cy="2385153"/>
          </a:xfrm>
          <a:prstGeom prst="rect">
            <a:avLst/>
          </a:prstGeom>
          <a:ln>
            <a:noFill/>
          </a:ln>
          <a:effectLst>
            <a:softEdge rad="112500"/>
          </a:effectLst>
        </p:spPr>
      </p:pic>
    </p:spTree>
    <p:extLst>
      <p:ext uri="{BB962C8B-B14F-4D97-AF65-F5344CB8AC3E}">
        <p14:creationId xmlns:p14="http://schemas.microsoft.com/office/powerpoint/2010/main" val="2925591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1042E-7D4D-A813-CC10-2DF52EB29CBC}"/>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3100E20A-A738-FDC0-9C8D-25D262BA1ABC}"/>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4-2</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交通安全教育實施之特殊優良事蹟。</a:t>
            </a:r>
            <a:endParaRPr lang="en-US" altLang="zh-TW" sz="2400" b="1" kern="100" dirty="0">
              <a:latin typeface="標楷體" panose="03000509000000000000" pitchFamily="65" charset="-120"/>
              <a:ea typeface="標楷體" panose="03000509000000000000" pitchFamily="65" charset="-120"/>
              <a:cs typeface="Times New Roman"/>
            </a:endParaRPr>
          </a:p>
        </p:txBody>
      </p:sp>
      <p:pic>
        <p:nvPicPr>
          <p:cNvPr id="9" name="圖片 8">
            <a:extLst>
              <a:ext uri="{FF2B5EF4-FFF2-40B4-BE49-F238E27FC236}">
                <a16:creationId xmlns:a16="http://schemas.microsoft.com/office/drawing/2014/main" id="{8F61BCBF-4869-73DA-7034-3B38273CE5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2119" y="2205583"/>
            <a:ext cx="3182620" cy="4499610"/>
          </a:xfrm>
          <a:prstGeom prst="rect">
            <a:avLst/>
          </a:prstGeom>
          <a:noFill/>
          <a:ln>
            <a:solidFill>
              <a:schemeClr val="tx1"/>
            </a:solidFill>
          </a:ln>
        </p:spPr>
      </p:pic>
      <p:sp>
        <p:nvSpPr>
          <p:cNvPr id="7" name="文字方塊 6">
            <a:extLst>
              <a:ext uri="{FF2B5EF4-FFF2-40B4-BE49-F238E27FC236}">
                <a16:creationId xmlns:a16="http://schemas.microsoft.com/office/drawing/2014/main" id="{06FC547E-CEA4-E412-B54D-FA0397BFD2DF}"/>
              </a:ext>
            </a:extLst>
          </p:cNvPr>
          <p:cNvSpPr txBox="1"/>
          <p:nvPr/>
        </p:nvSpPr>
        <p:spPr>
          <a:xfrm>
            <a:off x="1973317" y="188640"/>
            <a:ext cx="5262979" cy="769441"/>
          </a:xfrm>
          <a:prstGeom prst="rect">
            <a:avLst/>
          </a:prstGeom>
          <a:blipFill>
            <a:blip r:embed="rId4"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sp>
        <p:nvSpPr>
          <p:cNvPr id="26" name="Text Box 4">
            <a:extLst>
              <a:ext uri="{FF2B5EF4-FFF2-40B4-BE49-F238E27FC236}">
                <a16:creationId xmlns:a16="http://schemas.microsoft.com/office/drawing/2014/main" id="{7AED17BD-058B-92AE-0B43-B59B717A0756}"/>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49</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
        <p:nvSpPr>
          <p:cNvPr id="4" name="文字方塊 3">
            <a:extLst>
              <a:ext uri="{FF2B5EF4-FFF2-40B4-BE49-F238E27FC236}">
                <a16:creationId xmlns:a16="http://schemas.microsoft.com/office/drawing/2014/main" id="{08B80D08-59DD-1D85-E980-97D1B74514FC}"/>
              </a:ext>
            </a:extLst>
          </p:cNvPr>
          <p:cNvSpPr txBox="1"/>
          <p:nvPr/>
        </p:nvSpPr>
        <p:spPr>
          <a:xfrm>
            <a:off x="364815" y="1550248"/>
            <a:ext cx="8176384" cy="646331"/>
          </a:xfrm>
          <a:prstGeom prst="rect">
            <a:avLst/>
          </a:prstGeom>
          <a:noFill/>
        </p:spPr>
        <p:txBody>
          <a:bodyPr wrap="square">
            <a:spAutoFit/>
          </a:bodyPr>
          <a:lstStyle/>
          <a:p>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主題：推薦『東港高中</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績優導護老師</a:t>
            </a:r>
            <a:r>
              <a:rPr lang="en-US" altLang="zh-TW" sz="1800" i="0" kern="1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林怡芬學務主任</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參加屏東縣政府績優導護教師評選</a:t>
            </a:r>
            <a:r>
              <a:rPr lang="zh-TW" altLang="en-US"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   </a:t>
            </a:r>
            <a:r>
              <a:rPr lang="en-US" altLang="zh-TW" sz="1800" b="1" dirty="0">
                <a:effectLst/>
                <a:latin typeface="標楷體" panose="03000509000000000000" pitchFamily="65" charset="-120"/>
                <a:cs typeface="Times New Roman" panose="02020603050405020304" pitchFamily="18" charset="0"/>
              </a:rPr>
              <a:t>1130826</a:t>
            </a:r>
            <a:r>
              <a:rPr lang="zh-TW" altLang="zh-TW" sz="1800" b="1" dirty="0">
                <a:effectLst/>
                <a:ea typeface="標楷體" panose="03000509000000000000" pitchFamily="65" charset="-120"/>
                <a:cs typeface="Times New Roman" panose="02020603050405020304" pitchFamily="18" charset="0"/>
              </a:rPr>
              <a:t>屏府教終</a:t>
            </a:r>
            <a:r>
              <a:rPr lang="en-US" altLang="zh-TW" sz="1800" b="1" dirty="0">
                <a:effectLst/>
                <a:ea typeface="標楷體" panose="03000509000000000000" pitchFamily="65" charset="-120"/>
                <a:cs typeface="Times New Roman" panose="02020603050405020304" pitchFamily="18" charset="0"/>
              </a:rPr>
              <a:t>11300941570</a:t>
            </a:r>
            <a:r>
              <a:rPr lang="zh-TW" altLang="zh-TW" sz="1800" b="1" dirty="0">
                <a:effectLst/>
                <a:ea typeface="標楷體" panose="03000509000000000000" pitchFamily="65" charset="-120"/>
                <a:cs typeface="Times New Roman" panose="02020603050405020304" pitchFamily="18" charset="0"/>
              </a:rPr>
              <a:t>號來函辦理</a:t>
            </a:r>
            <a:endPar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endParaRPr>
          </a:p>
        </p:txBody>
      </p:sp>
      <p:pic>
        <p:nvPicPr>
          <p:cNvPr id="8" name="圖片 7">
            <a:extLst>
              <a:ext uri="{FF2B5EF4-FFF2-40B4-BE49-F238E27FC236}">
                <a16:creationId xmlns:a16="http://schemas.microsoft.com/office/drawing/2014/main" id="{5A7C15E7-D96A-5E7F-4283-0B0E84607CB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11" y="2196827"/>
            <a:ext cx="3182620" cy="4499610"/>
          </a:xfrm>
          <a:prstGeom prst="rect">
            <a:avLst/>
          </a:prstGeom>
          <a:noFill/>
          <a:ln>
            <a:solidFill>
              <a:schemeClr val="tx1"/>
            </a:solidFill>
          </a:ln>
        </p:spPr>
      </p:pic>
      <p:sp>
        <p:nvSpPr>
          <p:cNvPr id="6" name="矩形: 圓角 5">
            <a:extLst>
              <a:ext uri="{FF2B5EF4-FFF2-40B4-BE49-F238E27FC236}">
                <a16:creationId xmlns:a16="http://schemas.microsoft.com/office/drawing/2014/main" id="{E9CD4162-B00A-70BB-C53F-5A5E24C815C9}"/>
              </a:ext>
            </a:extLst>
          </p:cNvPr>
          <p:cNvSpPr/>
          <p:nvPr/>
        </p:nvSpPr>
        <p:spPr>
          <a:xfrm>
            <a:off x="899592" y="5085184"/>
            <a:ext cx="2240915" cy="432048"/>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pic>
        <p:nvPicPr>
          <p:cNvPr id="11" name="圖片 10">
            <a:extLst>
              <a:ext uri="{FF2B5EF4-FFF2-40B4-BE49-F238E27FC236}">
                <a16:creationId xmlns:a16="http://schemas.microsoft.com/office/drawing/2014/main" id="{D00D0D48-2780-0D54-062E-21E93F93E2F2}"/>
              </a:ext>
            </a:extLst>
          </p:cNvPr>
          <p:cNvPicPr>
            <a:picLocks noChangeAspect="1"/>
          </p:cNvPicPr>
          <p:nvPr/>
        </p:nvPicPr>
        <p:blipFill>
          <a:blip r:embed="rId6"/>
          <a:stretch>
            <a:fillRect/>
          </a:stretch>
        </p:blipFill>
        <p:spPr>
          <a:xfrm>
            <a:off x="5581624" y="4375885"/>
            <a:ext cx="3309344" cy="2482115"/>
          </a:xfrm>
          <a:prstGeom prst="ellipse">
            <a:avLst/>
          </a:prstGeom>
          <a:ln>
            <a:noFill/>
          </a:ln>
          <a:effectLst>
            <a:softEdge rad="112500"/>
          </a:effectLst>
        </p:spPr>
      </p:pic>
    </p:spTree>
    <p:extLst>
      <p:ext uri="{BB962C8B-B14F-4D97-AF65-F5344CB8AC3E}">
        <p14:creationId xmlns:p14="http://schemas.microsoft.com/office/powerpoint/2010/main" val="1025553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525767" y="188640"/>
            <a:ext cx="4134465" cy="769441"/>
          </a:xfrm>
          <a:prstGeom prst="rect">
            <a:avLst/>
          </a:prstGeom>
          <a:blipFill>
            <a:blip r:embed="rId2"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壹</a:t>
            </a:r>
            <a:r>
              <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學校平面圖</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pic>
        <p:nvPicPr>
          <p:cNvPr id="7" name="圖片 6">
            <a:extLst>
              <a:ext uri="{FF2B5EF4-FFF2-40B4-BE49-F238E27FC236}">
                <a16:creationId xmlns:a16="http://schemas.microsoft.com/office/drawing/2014/main" id="{38D0E56C-9C9B-4BFC-B67E-7261DCAA76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5" b="13916"/>
          <a:stretch/>
        </p:blipFill>
        <p:spPr>
          <a:xfrm rot="16200000">
            <a:off x="4395751" y="1966956"/>
            <a:ext cx="4339841" cy="4320481"/>
          </a:xfrm>
          <a:prstGeom prst="rect">
            <a:avLst/>
          </a:prstGeom>
          <a:ln>
            <a:solidFill>
              <a:schemeClr val="tx1"/>
            </a:solidFill>
          </a:ln>
        </p:spPr>
      </p:pic>
      <p:pic>
        <p:nvPicPr>
          <p:cNvPr id="14" name="圖片 13">
            <a:extLst>
              <a:ext uri="{FF2B5EF4-FFF2-40B4-BE49-F238E27FC236}">
                <a16:creationId xmlns:a16="http://schemas.microsoft.com/office/drawing/2014/main" id="{7C8A7D17-17F3-4C33-BADD-4821CAEE5B8C}"/>
              </a:ext>
            </a:extLst>
          </p:cNvPr>
          <p:cNvPicPr>
            <a:picLocks noChangeAspect="1"/>
          </p:cNvPicPr>
          <p:nvPr/>
        </p:nvPicPr>
        <p:blipFill rotWithShape="1">
          <a:blip r:embed="rId4"/>
          <a:srcRect l="6688" t="17767" r="34250" b="3117"/>
          <a:stretch/>
        </p:blipFill>
        <p:spPr>
          <a:xfrm>
            <a:off x="443823" y="1988837"/>
            <a:ext cx="3912153" cy="4339845"/>
          </a:xfrm>
          <a:prstGeom prst="rect">
            <a:avLst/>
          </a:prstGeom>
        </p:spPr>
      </p:pic>
      <p:sp>
        <p:nvSpPr>
          <p:cNvPr id="8" name="文字方塊 7">
            <a:extLst>
              <a:ext uri="{FF2B5EF4-FFF2-40B4-BE49-F238E27FC236}">
                <a16:creationId xmlns:a16="http://schemas.microsoft.com/office/drawing/2014/main" id="{97F32AC5-8015-4A18-ADB4-51F3A90FB011}"/>
              </a:ext>
            </a:extLst>
          </p:cNvPr>
          <p:cNvSpPr txBox="1"/>
          <p:nvPr/>
        </p:nvSpPr>
        <p:spPr>
          <a:xfrm>
            <a:off x="2424270" y="1166563"/>
            <a:ext cx="4572000" cy="646331"/>
          </a:xfrm>
          <a:prstGeom prst="rect">
            <a:avLst/>
          </a:prstGeom>
          <a:noFill/>
        </p:spPr>
        <p:txBody>
          <a:bodyPr wrap="square">
            <a:spAutoFit/>
          </a:bodyPr>
          <a:lstStyle/>
          <a:p>
            <a:r>
              <a:rPr kumimoji="1" lang="zh-TW" altLang="en-US" dirty="0">
                <a:latin typeface="標楷體" pitchFamily="65" charset="-120"/>
                <a:ea typeface="標楷體" pitchFamily="65" charset="-120"/>
                <a:cs typeface="Times New Roman" pitchFamily="18" charset="0"/>
              </a:rPr>
              <a:t>校地面積  ：</a:t>
            </a:r>
            <a:r>
              <a:rPr kumimoji="1" lang="en-US" altLang="zh-TW" dirty="0">
                <a:latin typeface="標楷體" pitchFamily="65" charset="-120"/>
                <a:ea typeface="標楷體" pitchFamily="65" charset="-120"/>
                <a:cs typeface="Times New Roman" pitchFamily="18" charset="0"/>
              </a:rPr>
              <a:t>47384</a:t>
            </a:r>
            <a:r>
              <a:rPr kumimoji="1" lang="zh-TW" altLang="en-US" dirty="0">
                <a:latin typeface="標楷體" pitchFamily="65" charset="-120"/>
                <a:ea typeface="標楷體" pitchFamily="65" charset="-120"/>
                <a:cs typeface="Times New Roman" pitchFamily="18" charset="0"/>
              </a:rPr>
              <a:t>平方公尺；</a:t>
            </a:r>
            <a:endParaRPr kumimoji="1" lang="en-US" altLang="zh-TW" dirty="0">
              <a:latin typeface="標楷體" pitchFamily="65" charset="-120"/>
              <a:ea typeface="標楷體" pitchFamily="65" charset="-120"/>
              <a:cs typeface="Times New Roman" pitchFamily="18" charset="0"/>
            </a:endParaRPr>
          </a:p>
          <a:p>
            <a:r>
              <a:rPr kumimoji="1" lang="zh-TW" altLang="en-US" dirty="0">
                <a:latin typeface="標楷體" pitchFamily="65" charset="-120"/>
                <a:ea typeface="標楷體" pitchFamily="65" charset="-120"/>
                <a:cs typeface="Times New Roman" pitchFamily="18" charset="0"/>
              </a:rPr>
              <a:t>樓地版面積：</a:t>
            </a:r>
            <a:r>
              <a:rPr kumimoji="1" lang="en-US" altLang="zh-TW" dirty="0">
                <a:latin typeface="標楷體" pitchFamily="65" charset="-120"/>
                <a:ea typeface="標楷體" pitchFamily="65" charset="-120"/>
                <a:cs typeface="Times New Roman" pitchFamily="18" charset="0"/>
              </a:rPr>
              <a:t>22724</a:t>
            </a:r>
            <a:r>
              <a:rPr kumimoji="1" lang="zh-TW" altLang="en-US" dirty="0">
                <a:latin typeface="標楷體" pitchFamily="65" charset="-120"/>
                <a:ea typeface="標楷體" pitchFamily="65" charset="-120"/>
                <a:cs typeface="Times New Roman" pitchFamily="18" charset="0"/>
              </a:rPr>
              <a:t>平方公尺</a:t>
            </a:r>
          </a:p>
        </p:txBody>
      </p:sp>
      <p:sp>
        <p:nvSpPr>
          <p:cNvPr id="9" name="Text Box 4">
            <a:extLst>
              <a:ext uri="{FF2B5EF4-FFF2-40B4-BE49-F238E27FC236}">
                <a16:creationId xmlns:a16="http://schemas.microsoft.com/office/drawing/2014/main" id="{AE970767-ED85-4C36-85E2-DF1D5C918DF9}"/>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05</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1129013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2F55E-1828-2F1F-DB9D-273639C71F27}"/>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51416725-850C-5547-5F6A-71EBAE4045C0}"/>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4-2</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交通安全教育實施之特殊優良事蹟。</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4328898D-C1AF-FB3E-2E75-586FD9C236EA}"/>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sp>
        <p:nvSpPr>
          <p:cNvPr id="26" name="Text Box 4">
            <a:extLst>
              <a:ext uri="{FF2B5EF4-FFF2-40B4-BE49-F238E27FC236}">
                <a16:creationId xmlns:a16="http://schemas.microsoft.com/office/drawing/2014/main" id="{50D49649-A1C9-A1E9-F8B9-2D9DEFBACA01}"/>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50</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
        <p:nvSpPr>
          <p:cNvPr id="4" name="文字方塊 3">
            <a:extLst>
              <a:ext uri="{FF2B5EF4-FFF2-40B4-BE49-F238E27FC236}">
                <a16:creationId xmlns:a16="http://schemas.microsoft.com/office/drawing/2014/main" id="{1533809C-A63D-FA11-A755-2CA35C763F74}"/>
              </a:ext>
            </a:extLst>
          </p:cNvPr>
          <p:cNvSpPr txBox="1"/>
          <p:nvPr/>
        </p:nvSpPr>
        <p:spPr>
          <a:xfrm>
            <a:off x="364815" y="1550248"/>
            <a:ext cx="8176384" cy="646331"/>
          </a:xfrm>
          <a:prstGeom prst="rect">
            <a:avLst/>
          </a:prstGeom>
          <a:noFill/>
        </p:spPr>
        <p:txBody>
          <a:bodyPr wrap="square">
            <a:spAutoFit/>
          </a:bodyPr>
          <a:lstStyle/>
          <a:p>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主題：屏東縣「</a:t>
            </a:r>
            <a:r>
              <a:rPr lang="en-US"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110</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年度交通安全教育評鑑</a:t>
            </a:r>
            <a:r>
              <a:rPr lang="en-US"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評鑑成績『</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東港高中</a:t>
            </a:r>
            <a:r>
              <a:rPr lang="en-US"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優等</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endParaRPr lang="zh-TW" altLang="zh-TW" sz="1800" i="1" kern="100" dirty="0">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b="1" dirty="0">
                <a:effectLst/>
                <a:latin typeface="標楷體" panose="03000509000000000000" pitchFamily="65" charset="-120"/>
                <a:cs typeface="Times New Roman" panose="02020603050405020304" pitchFamily="18" charset="0"/>
              </a:rPr>
              <a:t>1100706</a:t>
            </a:r>
            <a:r>
              <a:rPr lang="zh-TW" altLang="zh-TW" sz="1800" b="1" dirty="0">
                <a:effectLst/>
                <a:ea typeface="標楷體" panose="03000509000000000000" pitchFamily="65" charset="-120"/>
                <a:cs typeface="Times New Roman" panose="02020603050405020304" pitchFamily="18" charset="0"/>
              </a:rPr>
              <a:t>屏府教終</a:t>
            </a:r>
            <a:r>
              <a:rPr lang="en-US" altLang="zh-TW" sz="1800" b="1" dirty="0">
                <a:effectLst/>
                <a:ea typeface="標楷體" panose="03000509000000000000" pitchFamily="65" charset="-120"/>
                <a:cs typeface="Times New Roman" panose="02020603050405020304" pitchFamily="18" charset="0"/>
              </a:rPr>
              <a:t>11023437200</a:t>
            </a:r>
            <a:r>
              <a:rPr lang="zh-TW" altLang="zh-TW" sz="1800" b="1" dirty="0">
                <a:effectLst/>
                <a:ea typeface="標楷體" panose="03000509000000000000" pitchFamily="65" charset="-120"/>
                <a:cs typeface="Times New Roman" panose="02020603050405020304" pitchFamily="18" charset="0"/>
              </a:rPr>
              <a:t>號來函</a:t>
            </a:r>
            <a:endPar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endParaRPr>
          </a:p>
        </p:txBody>
      </p:sp>
      <p:pic>
        <p:nvPicPr>
          <p:cNvPr id="3" name="圖片 2">
            <a:extLst>
              <a:ext uri="{FF2B5EF4-FFF2-40B4-BE49-F238E27FC236}">
                <a16:creationId xmlns:a16="http://schemas.microsoft.com/office/drawing/2014/main" id="{8BA461AD-1903-C792-EAC8-988CCAB4C0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815" y="2208842"/>
            <a:ext cx="3160395" cy="4499610"/>
          </a:xfrm>
          <a:prstGeom prst="rect">
            <a:avLst/>
          </a:prstGeom>
          <a:noFill/>
          <a:ln>
            <a:solidFill>
              <a:schemeClr val="tx1"/>
            </a:solidFill>
          </a:ln>
        </p:spPr>
      </p:pic>
      <p:pic>
        <p:nvPicPr>
          <p:cNvPr id="5" name="圖片 4">
            <a:extLst>
              <a:ext uri="{FF2B5EF4-FFF2-40B4-BE49-F238E27FC236}">
                <a16:creationId xmlns:a16="http://schemas.microsoft.com/office/drawing/2014/main" id="{63700317-E423-3595-F2DB-C29B2788B09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6504" y="2525876"/>
            <a:ext cx="5074444" cy="3588490"/>
          </a:xfrm>
          <a:prstGeom prst="rect">
            <a:avLst/>
          </a:prstGeom>
          <a:noFill/>
          <a:ln>
            <a:solidFill>
              <a:schemeClr val="tx1"/>
            </a:solidFill>
          </a:ln>
        </p:spPr>
      </p:pic>
    </p:spTree>
    <p:extLst>
      <p:ext uri="{BB962C8B-B14F-4D97-AF65-F5344CB8AC3E}">
        <p14:creationId xmlns:p14="http://schemas.microsoft.com/office/powerpoint/2010/main" val="1113139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A8672-84F7-D7B5-EC41-62390E417E33}"/>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052D45E0-0F66-AA89-CCD1-2E541C7AAA11}"/>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4-2</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交通安全教育實施之特殊優良事蹟。</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C72373AF-5A56-0821-3950-2B4CBEC36C66}"/>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sp>
        <p:nvSpPr>
          <p:cNvPr id="26" name="Text Box 4">
            <a:extLst>
              <a:ext uri="{FF2B5EF4-FFF2-40B4-BE49-F238E27FC236}">
                <a16:creationId xmlns:a16="http://schemas.microsoft.com/office/drawing/2014/main" id="{26F6CF5D-F8A7-46BA-A41A-65BF61A9DC18}"/>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51</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
        <p:nvSpPr>
          <p:cNvPr id="4" name="文字方塊 3">
            <a:extLst>
              <a:ext uri="{FF2B5EF4-FFF2-40B4-BE49-F238E27FC236}">
                <a16:creationId xmlns:a16="http://schemas.microsoft.com/office/drawing/2014/main" id="{B3BD4BA3-D238-8676-0819-913B4DB10058}"/>
              </a:ext>
            </a:extLst>
          </p:cNvPr>
          <p:cNvSpPr txBox="1"/>
          <p:nvPr/>
        </p:nvSpPr>
        <p:spPr>
          <a:xfrm>
            <a:off x="364815" y="1550248"/>
            <a:ext cx="8176384" cy="646331"/>
          </a:xfrm>
          <a:prstGeom prst="rect">
            <a:avLst/>
          </a:prstGeom>
          <a:noFill/>
        </p:spPr>
        <p:txBody>
          <a:bodyPr wrap="square">
            <a:spAutoFit/>
          </a:bodyPr>
          <a:lstStyle/>
          <a:p>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主題：榮獲屏東縣政府推薦『東港高中</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績優導護老師</a:t>
            </a:r>
            <a:r>
              <a:rPr lang="en-US" altLang="zh-TW" sz="1800" i="0" kern="1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張明濬教師</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至交通部表揚</a:t>
            </a:r>
            <a:r>
              <a:rPr lang="zh-TW" altLang="en-US"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   </a:t>
            </a:r>
            <a:r>
              <a:rPr lang="en-US" altLang="zh-TW" sz="1600" b="1" dirty="0">
                <a:effectLst/>
                <a:latin typeface="標楷體" panose="03000509000000000000" pitchFamily="65" charset="-120"/>
                <a:cs typeface="Times New Roman" panose="02020603050405020304" pitchFamily="18" charset="0"/>
              </a:rPr>
              <a:t>1101117</a:t>
            </a:r>
            <a:r>
              <a:rPr lang="zh-TW" altLang="zh-TW" sz="1600" b="1" dirty="0">
                <a:effectLst/>
                <a:ea typeface="標楷體" panose="03000509000000000000" pitchFamily="65" charset="-120"/>
                <a:cs typeface="Times New Roman" panose="02020603050405020304" pitchFamily="18" charset="0"/>
              </a:rPr>
              <a:t>屏府教終</a:t>
            </a:r>
            <a:r>
              <a:rPr lang="en-US" altLang="zh-TW" sz="1600" b="1" dirty="0">
                <a:effectLst/>
                <a:ea typeface="標楷體" panose="03000509000000000000" pitchFamily="65" charset="-120"/>
                <a:cs typeface="Times New Roman" panose="02020603050405020304" pitchFamily="18" charset="0"/>
              </a:rPr>
              <a:t>11055316700</a:t>
            </a:r>
            <a:r>
              <a:rPr lang="zh-TW" altLang="zh-TW" sz="1600" b="1" dirty="0">
                <a:effectLst/>
                <a:ea typeface="標楷體" panose="03000509000000000000" pitchFamily="65" charset="-120"/>
                <a:cs typeface="Times New Roman" panose="02020603050405020304" pitchFamily="18" charset="0"/>
              </a:rPr>
              <a:t>號來函</a:t>
            </a:r>
            <a:r>
              <a:rPr lang="en-US" altLang="zh-TW" sz="1600" b="1" dirty="0">
                <a:effectLst/>
                <a:ea typeface="標楷體" panose="03000509000000000000" pitchFamily="65" charset="-120"/>
                <a:cs typeface="Times New Roman" panose="02020603050405020304" pitchFamily="18" charset="0"/>
              </a:rPr>
              <a:t>-</a:t>
            </a:r>
            <a:r>
              <a:rPr lang="zh-TW" altLang="zh-TW" sz="1600" dirty="0">
                <a:effectLst/>
                <a:latin typeface="Calibri" panose="020F0502020204030204" pitchFamily="34" charset="0"/>
                <a:ea typeface="新細明體" panose="02020500000000000000" pitchFamily="18" charset="-120"/>
                <a:cs typeface="Times New Roman" panose="02020603050405020304" pitchFamily="18" charset="0"/>
              </a:rPr>
              <a:t>教育部及交通部</a:t>
            </a:r>
            <a:r>
              <a:rPr lang="zh-TW" altLang="zh-TW" sz="1600" dirty="0">
                <a:latin typeface="Calibri" panose="020F0502020204030204" pitchFamily="34" charset="0"/>
                <a:ea typeface="新細明體" panose="02020500000000000000" pitchFamily="18" charset="-120"/>
                <a:cs typeface="Times New Roman" panose="02020603050405020304" pitchFamily="18" charset="0"/>
              </a:rPr>
              <a:t>辦理</a:t>
            </a:r>
            <a:r>
              <a:rPr lang="en-US" altLang="zh-TW" sz="1600" dirty="0">
                <a:effectLst>
                  <a:glow rad="228600">
                    <a:schemeClr val="accent6">
                      <a:satMod val="175000"/>
                      <a:alpha val="40000"/>
                    </a:schemeClr>
                  </a:glow>
                  <a:outerShdw blurRad="38100" dist="38100" dir="2700000" algn="tl">
                    <a:srgbClr val="000000">
                      <a:alpha val="43137"/>
                    </a:srgbClr>
                  </a:outerShdw>
                </a:effectLst>
                <a:latin typeface="Calibri" panose="020F0502020204030204" pitchFamily="34" charset="0"/>
                <a:ea typeface="新細明體" panose="02020500000000000000" pitchFamily="18" charset="-120"/>
                <a:cs typeface="Times New Roman" panose="02020603050405020304" pitchFamily="18" charset="0"/>
              </a:rPr>
              <a:t>110</a:t>
            </a:r>
            <a:r>
              <a:rPr lang="zh-TW" altLang="zh-TW" sz="1600" dirty="0">
                <a:effectLst>
                  <a:glow rad="228600">
                    <a:schemeClr val="accent6">
                      <a:satMod val="175000"/>
                      <a:alpha val="40000"/>
                    </a:schemeClr>
                  </a:glow>
                  <a:outerShdw blurRad="38100" dist="38100" dir="2700000" algn="tl">
                    <a:srgbClr val="000000">
                      <a:alpha val="43137"/>
                    </a:srgbClr>
                  </a:outerShdw>
                </a:effectLst>
                <a:latin typeface="Calibri" panose="020F0502020204030204" pitchFamily="34" charset="0"/>
                <a:ea typeface="新細明體" panose="02020500000000000000" pitchFamily="18" charset="-120"/>
                <a:cs typeface="Times New Roman" panose="02020603050405020304" pitchFamily="18" charset="0"/>
              </a:rPr>
              <a:t>年金安獎頒獎典禮</a:t>
            </a:r>
            <a:endParaRPr lang="zh-TW" altLang="en-US" sz="1600" dirty="0">
              <a:effectLst>
                <a:glow rad="228600">
                  <a:schemeClr val="accent6">
                    <a:satMod val="175000"/>
                    <a:alpha val="40000"/>
                  </a:schemeClr>
                </a:glow>
                <a:outerShdw blurRad="38100" dist="38100" dir="2700000" algn="tl">
                  <a:srgbClr val="000000">
                    <a:alpha val="43137"/>
                  </a:srgbClr>
                </a:outerShdw>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6" name="圖片 5">
            <a:extLst>
              <a:ext uri="{FF2B5EF4-FFF2-40B4-BE49-F238E27FC236}">
                <a16:creationId xmlns:a16="http://schemas.microsoft.com/office/drawing/2014/main" id="{B50BF849-1509-A31D-C680-FC5D80EBB4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000" r="15727" b="533"/>
          <a:stretch/>
        </p:blipFill>
        <p:spPr bwMode="auto">
          <a:xfrm>
            <a:off x="262379" y="2343875"/>
            <a:ext cx="5459561" cy="3045360"/>
          </a:xfrm>
          <a:prstGeom prst="rect">
            <a:avLst/>
          </a:prstGeom>
          <a:ln>
            <a:solidFill>
              <a:schemeClr val="tx1"/>
            </a:solidFill>
          </a:ln>
          <a:extLst>
            <a:ext uri="{53640926-AAD7-44D8-BBD7-CCE9431645EC}">
              <a14:shadowObscured xmlns:a14="http://schemas.microsoft.com/office/drawing/2010/main"/>
            </a:ext>
          </a:extLst>
        </p:spPr>
      </p:pic>
      <p:pic>
        <p:nvPicPr>
          <p:cNvPr id="8" name="圖片 7">
            <a:extLst>
              <a:ext uri="{FF2B5EF4-FFF2-40B4-BE49-F238E27FC236}">
                <a16:creationId xmlns:a16="http://schemas.microsoft.com/office/drawing/2014/main" id="{AA877673-9B17-BB02-AA5F-5652F59A5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15" t="12267" r="51271"/>
          <a:stretch/>
        </p:blipFill>
        <p:spPr bwMode="auto">
          <a:xfrm>
            <a:off x="5871758" y="2266595"/>
            <a:ext cx="2729076" cy="4175890"/>
          </a:xfrm>
          <a:prstGeom prst="rect">
            <a:avLst/>
          </a:prstGeom>
          <a:ln>
            <a:noFill/>
          </a:ln>
          <a:extLst>
            <a:ext uri="{53640926-AAD7-44D8-BBD7-CCE9431645EC}">
              <a14:shadowObscured xmlns:a14="http://schemas.microsoft.com/office/drawing/2010/main"/>
            </a:ext>
          </a:extLst>
        </p:spPr>
      </p:pic>
      <p:sp>
        <p:nvSpPr>
          <p:cNvPr id="10" name="Rectangle 2">
            <a:extLst>
              <a:ext uri="{FF2B5EF4-FFF2-40B4-BE49-F238E27FC236}">
                <a16:creationId xmlns:a16="http://schemas.microsoft.com/office/drawing/2014/main" id="{68FEBEE8-12B6-1165-217C-68428D4962C3}"/>
              </a:ext>
            </a:extLst>
          </p:cNvPr>
          <p:cNvSpPr>
            <a:spLocks noChangeArrowheads="1"/>
          </p:cNvSpPr>
          <p:nvPr/>
        </p:nvSpPr>
        <p:spPr bwMode="auto">
          <a:xfrm>
            <a:off x="364815" y="604689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交通部金安獎名單網址</a:t>
            </a:r>
            <a:endParaRPr kumimoji="0" lang="zh-TW" altLang="zh-TW"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
        <p:nvSpPr>
          <p:cNvPr id="11" name="矩形: 圓角 10">
            <a:extLst>
              <a:ext uri="{FF2B5EF4-FFF2-40B4-BE49-F238E27FC236}">
                <a16:creationId xmlns:a16="http://schemas.microsoft.com/office/drawing/2014/main" id="{A512A71B-6157-A990-8007-11426BC32575}"/>
              </a:ext>
            </a:extLst>
          </p:cNvPr>
          <p:cNvSpPr/>
          <p:nvPr/>
        </p:nvSpPr>
        <p:spPr>
          <a:xfrm>
            <a:off x="7092280" y="3966414"/>
            <a:ext cx="1008112" cy="182666"/>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12" name="Rectangle 3">
            <a:extLst>
              <a:ext uri="{FF2B5EF4-FFF2-40B4-BE49-F238E27FC236}">
                <a16:creationId xmlns:a16="http://schemas.microsoft.com/office/drawing/2014/main" id="{B01094E1-3171-2F43-2841-6B5F13D06C38}"/>
              </a:ext>
            </a:extLst>
          </p:cNvPr>
          <p:cNvSpPr>
            <a:spLocks noChangeArrowheads="1"/>
          </p:cNvSpPr>
          <p:nvPr/>
        </p:nvSpPr>
        <p:spPr bwMode="auto">
          <a:xfrm>
            <a:off x="262379" y="6194191"/>
            <a:ext cx="43096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hlinkClick r:id="rId6"/>
              </a:rPr>
              <a:t>https://168.motc.gov.tw/theme/Award/post/2111261023354</a:t>
            </a:r>
            <a:endParaRPr kumimoji="0" lang="en-US"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83815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0AC3F-0355-4775-B9E1-88A7FE7A8DF5}"/>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4BBD0328-29DE-A9BE-2EF3-B1B773AA038E}"/>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4-2</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交通安全教育實施之特殊優良事蹟。</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363EF0A7-353F-7169-7192-AABA3C028EAF}"/>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sp>
        <p:nvSpPr>
          <p:cNvPr id="4" name="文字方塊 3">
            <a:extLst>
              <a:ext uri="{FF2B5EF4-FFF2-40B4-BE49-F238E27FC236}">
                <a16:creationId xmlns:a16="http://schemas.microsoft.com/office/drawing/2014/main" id="{C10F7441-3BE5-2320-503E-E4DCE76DF98B}"/>
              </a:ext>
            </a:extLst>
          </p:cNvPr>
          <p:cNvSpPr txBox="1"/>
          <p:nvPr/>
        </p:nvSpPr>
        <p:spPr>
          <a:xfrm>
            <a:off x="364815" y="1550248"/>
            <a:ext cx="8176384" cy="646331"/>
          </a:xfrm>
          <a:prstGeom prst="rect">
            <a:avLst/>
          </a:prstGeom>
          <a:noFill/>
        </p:spPr>
        <p:txBody>
          <a:bodyPr wrap="square">
            <a:spAutoFit/>
          </a:bodyPr>
          <a:lstStyle/>
          <a:p>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主題：屏東縣「</a:t>
            </a:r>
            <a:r>
              <a:rPr lang="en-US"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113</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年度交通安全教育評鑑</a:t>
            </a:r>
            <a:r>
              <a:rPr lang="en-US"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評鑑成績『</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東港高中</a:t>
            </a:r>
            <a:r>
              <a:rPr lang="en-US"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含國中部</a:t>
            </a:r>
            <a:r>
              <a:rPr lang="en-US"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甲等</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endParaRPr lang="zh-TW" altLang="zh-TW" sz="1800" i="1" kern="100" dirty="0">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b="1" dirty="0">
                <a:effectLst/>
                <a:latin typeface="標楷體" panose="03000509000000000000" pitchFamily="65" charset="-120"/>
                <a:cs typeface="Times New Roman" panose="02020603050405020304" pitchFamily="18" charset="0"/>
              </a:rPr>
              <a:t>1130715</a:t>
            </a:r>
            <a:r>
              <a:rPr lang="zh-TW" altLang="zh-TW" sz="1800" b="1" dirty="0">
                <a:effectLst/>
                <a:ea typeface="標楷體" panose="03000509000000000000" pitchFamily="65" charset="-120"/>
                <a:cs typeface="Times New Roman" panose="02020603050405020304" pitchFamily="18" charset="0"/>
              </a:rPr>
              <a:t>屏府教終</a:t>
            </a:r>
            <a:r>
              <a:rPr lang="en-US" altLang="zh-TW" sz="1800" b="1" dirty="0">
                <a:effectLst/>
                <a:ea typeface="標楷體" panose="03000509000000000000" pitchFamily="65" charset="-120"/>
                <a:cs typeface="Times New Roman" panose="02020603050405020304" pitchFamily="18" charset="0"/>
              </a:rPr>
              <a:t>11300571890</a:t>
            </a:r>
            <a:r>
              <a:rPr lang="zh-TW" altLang="zh-TW" sz="1800" b="1" dirty="0">
                <a:effectLst/>
                <a:ea typeface="標楷體" panose="03000509000000000000" pitchFamily="65" charset="-120"/>
                <a:cs typeface="Times New Roman" panose="02020603050405020304" pitchFamily="18" charset="0"/>
              </a:rPr>
              <a:t>號來函</a:t>
            </a:r>
            <a:endParaRPr lang="zh-TW" altLang="en-US" sz="1600" dirty="0">
              <a:effectLst>
                <a:glow rad="228600">
                  <a:schemeClr val="accent6">
                    <a:satMod val="175000"/>
                    <a:alpha val="40000"/>
                  </a:schemeClr>
                </a:glow>
                <a:outerShdw blurRad="38100" dist="38100" dir="2700000" algn="tl">
                  <a:srgbClr val="000000">
                    <a:alpha val="43137"/>
                  </a:srgbClr>
                </a:outerShdw>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3" name="圖片 2">
            <a:extLst>
              <a:ext uri="{FF2B5EF4-FFF2-40B4-BE49-F238E27FC236}">
                <a16:creationId xmlns:a16="http://schemas.microsoft.com/office/drawing/2014/main" id="{5EEA59D1-4642-34F4-ACE1-155AADAC30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196579"/>
            <a:ext cx="3180080" cy="4499610"/>
          </a:xfrm>
          <a:prstGeom prst="rect">
            <a:avLst/>
          </a:prstGeom>
          <a:noFill/>
          <a:ln>
            <a:solidFill>
              <a:schemeClr val="tx1"/>
            </a:solidFill>
          </a:ln>
        </p:spPr>
      </p:pic>
      <p:pic>
        <p:nvPicPr>
          <p:cNvPr id="5" name="圖片 4">
            <a:extLst>
              <a:ext uri="{FF2B5EF4-FFF2-40B4-BE49-F238E27FC236}">
                <a16:creationId xmlns:a16="http://schemas.microsoft.com/office/drawing/2014/main" id="{2A27FF2E-0B37-99EC-6337-17E58FF590B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2763" y="2253231"/>
            <a:ext cx="5149970" cy="3643353"/>
          </a:xfrm>
          <a:prstGeom prst="rect">
            <a:avLst/>
          </a:prstGeom>
          <a:noFill/>
          <a:ln>
            <a:solidFill>
              <a:schemeClr val="tx1"/>
            </a:solidFill>
          </a:ln>
        </p:spPr>
      </p:pic>
      <p:sp>
        <p:nvSpPr>
          <p:cNvPr id="9" name="矩形: 圓角 8">
            <a:extLst>
              <a:ext uri="{FF2B5EF4-FFF2-40B4-BE49-F238E27FC236}">
                <a16:creationId xmlns:a16="http://schemas.microsoft.com/office/drawing/2014/main" id="{A1C614FB-C648-5A28-D0C2-444F866BB213}"/>
              </a:ext>
            </a:extLst>
          </p:cNvPr>
          <p:cNvSpPr/>
          <p:nvPr/>
        </p:nvSpPr>
        <p:spPr>
          <a:xfrm>
            <a:off x="1043608" y="4725144"/>
            <a:ext cx="1800200" cy="216024"/>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pic>
        <p:nvPicPr>
          <p:cNvPr id="23" name="圖片 22">
            <a:extLst>
              <a:ext uri="{FF2B5EF4-FFF2-40B4-BE49-F238E27FC236}">
                <a16:creationId xmlns:a16="http://schemas.microsoft.com/office/drawing/2014/main" id="{51B4F2D7-0FDE-ACA6-8538-5E0CD08525B6}"/>
              </a:ext>
            </a:extLst>
          </p:cNvPr>
          <p:cNvPicPr>
            <a:picLocks noChangeAspect="1"/>
          </p:cNvPicPr>
          <p:nvPr/>
        </p:nvPicPr>
        <p:blipFill>
          <a:blip r:embed="rId6"/>
          <a:stretch>
            <a:fillRect/>
          </a:stretch>
        </p:blipFill>
        <p:spPr>
          <a:xfrm>
            <a:off x="3862548" y="4987964"/>
            <a:ext cx="2305595" cy="1729196"/>
          </a:xfrm>
          <a:prstGeom prst="ellipse">
            <a:avLst/>
          </a:prstGeom>
          <a:ln>
            <a:noFill/>
          </a:ln>
          <a:effectLst>
            <a:softEdge rad="112500"/>
          </a:effectLst>
        </p:spPr>
      </p:pic>
      <p:pic>
        <p:nvPicPr>
          <p:cNvPr id="24" name="圖片 23">
            <a:extLst>
              <a:ext uri="{FF2B5EF4-FFF2-40B4-BE49-F238E27FC236}">
                <a16:creationId xmlns:a16="http://schemas.microsoft.com/office/drawing/2014/main" id="{A902B9ED-2B40-0CDF-A0A2-F1F4F2C07AB5}"/>
              </a:ext>
            </a:extLst>
          </p:cNvPr>
          <p:cNvPicPr>
            <a:picLocks noChangeAspect="1"/>
          </p:cNvPicPr>
          <p:nvPr/>
        </p:nvPicPr>
        <p:blipFill>
          <a:blip r:embed="rId7"/>
          <a:stretch>
            <a:fillRect/>
          </a:stretch>
        </p:blipFill>
        <p:spPr>
          <a:xfrm>
            <a:off x="6336091" y="5015800"/>
            <a:ext cx="2424857" cy="1818643"/>
          </a:xfrm>
          <a:prstGeom prst="ellipse">
            <a:avLst/>
          </a:prstGeom>
          <a:ln>
            <a:noFill/>
          </a:ln>
          <a:effectLst>
            <a:softEdge rad="112500"/>
          </a:effectLst>
        </p:spPr>
      </p:pic>
      <p:sp>
        <p:nvSpPr>
          <p:cNvPr id="26" name="Text Box 4">
            <a:extLst>
              <a:ext uri="{FF2B5EF4-FFF2-40B4-BE49-F238E27FC236}">
                <a16:creationId xmlns:a16="http://schemas.microsoft.com/office/drawing/2014/main" id="{4809A2DA-F347-791E-9BF7-71163A8151F9}"/>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第</a:t>
            </a:r>
            <a:r>
              <a:rPr lang="en-US" altLang="zh-TW"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52</a:t>
            </a:r>
            <a:r>
              <a:rPr lang="zh-TW" altLang="en-US"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頁，共</a:t>
            </a:r>
            <a:r>
              <a:rPr lang="en-US" altLang="zh-TW"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55</a:t>
            </a:r>
            <a:r>
              <a:rPr lang="zh-TW" altLang="en-US" sz="1400" b="1" dirty="0">
                <a:solidFill>
                  <a:srgbClr val="000000"/>
                </a:solidFill>
                <a:effectLst>
                  <a:glow rad="101600">
                    <a:schemeClr val="bg1">
                      <a:alpha val="6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1180329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6DE77-A406-0595-5BCB-7B859E2D3B1A}"/>
            </a:ext>
          </a:extLst>
        </p:cNvPr>
        <p:cNvGrpSpPr/>
        <p:nvPr/>
      </p:nvGrpSpPr>
      <p:grpSpPr>
        <a:xfrm>
          <a:off x="0" y="0"/>
          <a:ext cx="0" cy="0"/>
          <a:chOff x="0" y="0"/>
          <a:chExt cx="0" cy="0"/>
        </a:xfrm>
      </p:grpSpPr>
      <p:pic>
        <p:nvPicPr>
          <p:cNvPr id="13" name="圖片 12">
            <a:extLst>
              <a:ext uri="{FF2B5EF4-FFF2-40B4-BE49-F238E27FC236}">
                <a16:creationId xmlns:a16="http://schemas.microsoft.com/office/drawing/2014/main" id="{C6FA8E31-0A5C-DCFB-E539-F69C98B67F98}"/>
              </a:ext>
            </a:extLst>
          </p:cNvPr>
          <p:cNvPicPr>
            <a:picLocks noChangeAspect="1"/>
          </p:cNvPicPr>
          <p:nvPr/>
        </p:nvPicPr>
        <p:blipFill>
          <a:blip r:embed="rId3"/>
          <a:stretch>
            <a:fillRect/>
          </a:stretch>
        </p:blipFill>
        <p:spPr>
          <a:xfrm>
            <a:off x="252080" y="2196579"/>
            <a:ext cx="5736108" cy="4302081"/>
          </a:xfrm>
          <a:prstGeom prst="rect">
            <a:avLst/>
          </a:prstGeom>
        </p:spPr>
      </p:pic>
      <p:sp>
        <p:nvSpPr>
          <p:cNvPr id="2" name="矩形 1">
            <a:extLst>
              <a:ext uri="{FF2B5EF4-FFF2-40B4-BE49-F238E27FC236}">
                <a16:creationId xmlns:a16="http://schemas.microsoft.com/office/drawing/2014/main" id="{EA070E9F-1CF6-2387-845F-793ED5640FFC}"/>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4-2</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交通安全教育實施之特殊優良事蹟。</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5556D3BF-6B3D-0C77-FD36-80A8758E7FC6}"/>
              </a:ext>
            </a:extLst>
          </p:cNvPr>
          <p:cNvSpPr txBox="1"/>
          <p:nvPr/>
        </p:nvSpPr>
        <p:spPr>
          <a:xfrm>
            <a:off x="1973317" y="188640"/>
            <a:ext cx="5262979" cy="769441"/>
          </a:xfrm>
          <a:prstGeom prst="rect">
            <a:avLst/>
          </a:prstGeom>
          <a:blipFill>
            <a:blip r:embed="rId4"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sp>
        <p:nvSpPr>
          <p:cNvPr id="26" name="Text Box 4">
            <a:extLst>
              <a:ext uri="{FF2B5EF4-FFF2-40B4-BE49-F238E27FC236}">
                <a16:creationId xmlns:a16="http://schemas.microsoft.com/office/drawing/2014/main" id="{D8A5DF62-4358-66D0-0C19-1D36B7896130}"/>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53</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
        <p:nvSpPr>
          <p:cNvPr id="4" name="文字方塊 3">
            <a:extLst>
              <a:ext uri="{FF2B5EF4-FFF2-40B4-BE49-F238E27FC236}">
                <a16:creationId xmlns:a16="http://schemas.microsoft.com/office/drawing/2014/main" id="{3008DDAE-4EF9-3500-0EEF-9B9E5D5E6FB4}"/>
              </a:ext>
            </a:extLst>
          </p:cNvPr>
          <p:cNvSpPr txBox="1"/>
          <p:nvPr/>
        </p:nvSpPr>
        <p:spPr>
          <a:xfrm>
            <a:off x="364815" y="1550248"/>
            <a:ext cx="8176384" cy="646331"/>
          </a:xfrm>
          <a:prstGeom prst="rect">
            <a:avLst/>
          </a:prstGeom>
          <a:noFill/>
        </p:spPr>
        <p:txBody>
          <a:bodyPr wrap="square">
            <a:spAutoFit/>
          </a:bodyPr>
          <a:lstStyle/>
          <a:p>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主題：屏東縣「</a:t>
            </a:r>
            <a:r>
              <a:rPr lang="en-US"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113</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年度交通安全教育評鑑</a:t>
            </a:r>
            <a:r>
              <a:rPr lang="en-US"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評鑑成績『</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東港高中</a:t>
            </a:r>
            <a:r>
              <a:rPr lang="en-US"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含國中部</a:t>
            </a:r>
            <a:r>
              <a:rPr lang="en-US"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甲等</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endParaRPr lang="zh-TW" altLang="zh-TW" sz="1800" i="1" kern="100" dirty="0">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b="1" dirty="0">
                <a:effectLst/>
                <a:latin typeface="標楷體" panose="03000509000000000000" pitchFamily="65" charset="-120"/>
                <a:cs typeface="Times New Roman" panose="02020603050405020304" pitchFamily="18" charset="0"/>
              </a:rPr>
              <a:t>1130715</a:t>
            </a:r>
            <a:r>
              <a:rPr lang="zh-TW" altLang="zh-TW" sz="1800" b="1" dirty="0">
                <a:effectLst/>
                <a:ea typeface="標楷體" panose="03000509000000000000" pitchFamily="65" charset="-120"/>
                <a:cs typeface="Times New Roman" panose="02020603050405020304" pitchFamily="18" charset="0"/>
              </a:rPr>
              <a:t>屏府教終</a:t>
            </a:r>
            <a:r>
              <a:rPr lang="en-US" altLang="zh-TW" sz="1800" b="1" dirty="0">
                <a:effectLst/>
                <a:ea typeface="標楷體" panose="03000509000000000000" pitchFamily="65" charset="-120"/>
                <a:cs typeface="Times New Roman" panose="02020603050405020304" pitchFamily="18" charset="0"/>
              </a:rPr>
              <a:t>11300571890</a:t>
            </a:r>
            <a:r>
              <a:rPr lang="zh-TW" altLang="zh-TW" sz="1800" b="1" dirty="0">
                <a:effectLst/>
                <a:ea typeface="標楷體" panose="03000509000000000000" pitchFamily="65" charset="-120"/>
                <a:cs typeface="Times New Roman" panose="02020603050405020304" pitchFamily="18" charset="0"/>
              </a:rPr>
              <a:t>號來函</a:t>
            </a:r>
            <a:endParaRPr lang="zh-TW" altLang="en-US" sz="1600" dirty="0">
              <a:effectLst>
                <a:glow rad="228600">
                  <a:schemeClr val="accent6">
                    <a:satMod val="175000"/>
                    <a:alpha val="40000"/>
                  </a:schemeClr>
                </a:glow>
                <a:outerShdw blurRad="38100" dist="38100" dir="2700000" algn="tl">
                  <a:srgbClr val="000000">
                    <a:alpha val="43137"/>
                  </a:srgbClr>
                </a:outerShdw>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8" name="圖片 7">
            <a:extLst>
              <a:ext uri="{FF2B5EF4-FFF2-40B4-BE49-F238E27FC236}">
                <a16:creationId xmlns:a16="http://schemas.microsoft.com/office/drawing/2014/main" id="{85D2D064-A0A2-85DD-E95F-C12B21B9F84C}"/>
              </a:ext>
            </a:extLst>
          </p:cNvPr>
          <p:cNvPicPr>
            <a:picLocks noChangeAspect="1"/>
          </p:cNvPicPr>
          <p:nvPr/>
        </p:nvPicPr>
        <p:blipFill>
          <a:blip r:embed="rId5"/>
          <a:stretch>
            <a:fillRect/>
          </a:stretch>
        </p:blipFill>
        <p:spPr>
          <a:xfrm>
            <a:off x="6145026" y="2501477"/>
            <a:ext cx="2424859" cy="1818644"/>
          </a:xfrm>
          <a:prstGeom prst="rect">
            <a:avLst/>
          </a:prstGeom>
        </p:spPr>
      </p:pic>
      <p:pic>
        <p:nvPicPr>
          <p:cNvPr id="11" name="圖片 10">
            <a:extLst>
              <a:ext uri="{FF2B5EF4-FFF2-40B4-BE49-F238E27FC236}">
                <a16:creationId xmlns:a16="http://schemas.microsoft.com/office/drawing/2014/main" id="{C2B29310-0A17-1348-D199-EF5022F8EB5A}"/>
              </a:ext>
            </a:extLst>
          </p:cNvPr>
          <p:cNvPicPr>
            <a:picLocks noChangeAspect="1"/>
          </p:cNvPicPr>
          <p:nvPr/>
        </p:nvPicPr>
        <p:blipFill>
          <a:blip r:embed="rId6"/>
          <a:stretch>
            <a:fillRect/>
          </a:stretch>
        </p:blipFill>
        <p:spPr>
          <a:xfrm>
            <a:off x="6145026" y="4661422"/>
            <a:ext cx="2424858" cy="1818644"/>
          </a:xfrm>
          <a:prstGeom prst="rect">
            <a:avLst/>
          </a:prstGeom>
          <a:ln>
            <a:noFill/>
          </a:ln>
          <a:effectLst>
            <a:outerShdw blurRad="292100" dist="139700" dir="2700000" algn="tl" rotWithShape="0">
              <a:srgbClr val="333333">
                <a:alpha val="65000"/>
              </a:srgbClr>
            </a:outerShdw>
          </a:effectLst>
        </p:spPr>
      </p:pic>
      <p:pic>
        <p:nvPicPr>
          <p:cNvPr id="22" name="圖片 21">
            <a:extLst>
              <a:ext uri="{FF2B5EF4-FFF2-40B4-BE49-F238E27FC236}">
                <a16:creationId xmlns:a16="http://schemas.microsoft.com/office/drawing/2014/main" id="{9963E30E-84D7-7399-67B7-419A2DB78C80}"/>
              </a:ext>
            </a:extLst>
          </p:cNvPr>
          <p:cNvPicPr>
            <a:picLocks noChangeAspect="1"/>
          </p:cNvPicPr>
          <p:nvPr/>
        </p:nvPicPr>
        <p:blipFill>
          <a:blip r:embed="rId7"/>
          <a:stretch>
            <a:fillRect/>
          </a:stretch>
        </p:blipFill>
        <p:spPr>
          <a:xfrm>
            <a:off x="95242" y="4158397"/>
            <a:ext cx="3324630" cy="2493472"/>
          </a:xfrm>
          <a:prstGeom prst="rect">
            <a:avLst/>
          </a:prstGeom>
          <a:ln>
            <a:noFill/>
          </a:ln>
          <a:effectLst>
            <a:softEdge rad="112500"/>
          </a:effectLst>
        </p:spPr>
      </p:pic>
    </p:spTree>
    <p:extLst>
      <p:ext uri="{BB962C8B-B14F-4D97-AF65-F5344CB8AC3E}">
        <p14:creationId xmlns:p14="http://schemas.microsoft.com/office/powerpoint/2010/main" val="2968693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275E7-3555-BDF2-6979-43E1496ABA20}"/>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6840DCD7-A301-54E8-5D2B-A7C4997EA24D}"/>
              </a:ext>
            </a:extLst>
          </p:cNvPr>
          <p:cNvSpPr/>
          <p:nvPr/>
        </p:nvSpPr>
        <p:spPr>
          <a:xfrm>
            <a:off x="820254" y="1088583"/>
            <a:ext cx="7940694"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4-2</a:t>
            </a:r>
            <a:r>
              <a:rPr lang="zh-TW" altLang="en-US" sz="1800" dirty="0">
                <a:solidFill>
                  <a:srgbClr val="FF0000"/>
                </a:solidFill>
                <a:effectLst/>
                <a:ea typeface="標楷體" panose="03000509000000000000" pitchFamily="65" charset="-120"/>
                <a:cs typeface="Times New Roman" panose="02020603050405020304" pitchFamily="18" charset="0"/>
              </a:rPr>
              <a:t>交通安全教育實施之特殊優良事蹟。</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7" name="文字方塊 6">
            <a:extLst>
              <a:ext uri="{FF2B5EF4-FFF2-40B4-BE49-F238E27FC236}">
                <a16:creationId xmlns:a16="http://schemas.microsoft.com/office/drawing/2014/main" id="{7A09672C-8791-638A-5977-E6C91F561D18}"/>
              </a:ext>
            </a:extLst>
          </p:cNvPr>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伍、創新與重大成效</a:t>
            </a:r>
          </a:p>
        </p:txBody>
      </p:sp>
      <p:sp>
        <p:nvSpPr>
          <p:cNvPr id="26" name="Text Box 4">
            <a:extLst>
              <a:ext uri="{FF2B5EF4-FFF2-40B4-BE49-F238E27FC236}">
                <a16:creationId xmlns:a16="http://schemas.microsoft.com/office/drawing/2014/main" id="{B3B61B30-5CFF-5403-1E91-D535528616FA}"/>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54</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
        <p:nvSpPr>
          <p:cNvPr id="4" name="文字方塊 3">
            <a:extLst>
              <a:ext uri="{FF2B5EF4-FFF2-40B4-BE49-F238E27FC236}">
                <a16:creationId xmlns:a16="http://schemas.microsoft.com/office/drawing/2014/main" id="{B68BB489-F51C-A656-B353-0A003AD2E9E0}"/>
              </a:ext>
            </a:extLst>
          </p:cNvPr>
          <p:cNvSpPr txBox="1"/>
          <p:nvPr/>
        </p:nvSpPr>
        <p:spPr>
          <a:xfrm>
            <a:off x="364815" y="1550248"/>
            <a:ext cx="8176384" cy="646331"/>
          </a:xfrm>
          <a:prstGeom prst="rect">
            <a:avLst/>
          </a:prstGeom>
          <a:noFill/>
        </p:spPr>
        <p:txBody>
          <a:bodyPr wrap="square">
            <a:spAutoFit/>
          </a:bodyPr>
          <a:lstStyle/>
          <a:p>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主題：屏東縣「</a:t>
            </a:r>
            <a:r>
              <a:rPr lang="en-US"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113</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年度交通安全教育評鑑</a:t>
            </a:r>
            <a:r>
              <a:rPr lang="en-US"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評鑑成績『</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東港高中</a:t>
            </a:r>
            <a:r>
              <a:rPr lang="en-US"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含國中部</a:t>
            </a:r>
            <a:r>
              <a:rPr lang="en-US"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b="1" i="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甲等</a:t>
            </a:r>
            <a:r>
              <a:rPr lang="zh-TW" altLang="zh-TW" sz="1800" i="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endParaRPr lang="zh-TW" altLang="zh-TW" sz="1800" i="1" kern="100" dirty="0">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b="1" dirty="0">
                <a:effectLst/>
                <a:latin typeface="標楷體" panose="03000509000000000000" pitchFamily="65" charset="-120"/>
                <a:cs typeface="Times New Roman" panose="02020603050405020304" pitchFamily="18" charset="0"/>
              </a:rPr>
              <a:t>1130715</a:t>
            </a:r>
            <a:r>
              <a:rPr lang="zh-TW" altLang="zh-TW" sz="1800" b="1" dirty="0">
                <a:effectLst/>
                <a:ea typeface="標楷體" panose="03000509000000000000" pitchFamily="65" charset="-120"/>
                <a:cs typeface="Times New Roman" panose="02020603050405020304" pitchFamily="18" charset="0"/>
              </a:rPr>
              <a:t>屏府教終</a:t>
            </a:r>
            <a:r>
              <a:rPr lang="en-US" altLang="zh-TW" sz="1800" b="1" dirty="0">
                <a:effectLst/>
                <a:ea typeface="標楷體" panose="03000509000000000000" pitchFamily="65" charset="-120"/>
                <a:cs typeface="Times New Roman" panose="02020603050405020304" pitchFamily="18" charset="0"/>
              </a:rPr>
              <a:t>11300571890</a:t>
            </a:r>
            <a:r>
              <a:rPr lang="zh-TW" altLang="zh-TW" sz="1800" b="1" dirty="0">
                <a:effectLst/>
                <a:ea typeface="標楷體" panose="03000509000000000000" pitchFamily="65" charset="-120"/>
                <a:cs typeface="Times New Roman" panose="02020603050405020304" pitchFamily="18" charset="0"/>
              </a:rPr>
              <a:t>號來函</a:t>
            </a:r>
            <a:endParaRPr lang="zh-TW" altLang="en-US" sz="1600" dirty="0">
              <a:effectLst>
                <a:glow rad="228600">
                  <a:schemeClr val="accent6">
                    <a:satMod val="175000"/>
                    <a:alpha val="40000"/>
                  </a:schemeClr>
                </a:glow>
                <a:outerShdw blurRad="38100" dist="38100" dir="2700000" algn="tl">
                  <a:srgbClr val="000000">
                    <a:alpha val="43137"/>
                  </a:srgbClr>
                </a:outerShdw>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3" name="圖片 2">
            <a:extLst>
              <a:ext uri="{FF2B5EF4-FFF2-40B4-BE49-F238E27FC236}">
                <a16:creationId xmlns:a16="http://schemas.microsoft.com/office/drawing/2014/main" id="{32874DC1-2886-2A35-6E3C-7841094DD6E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196579"/>
            <a:ext cx="3180080" cy="4499610"/>
          </a:xfrm>
          <a:prstGeom prst="rect">
            <a:avLst/>
          </a:prstGeom>
          <a:noFill/>
          <a:ln>
            <a:solidFill>
              <a:schemeClr val="tx1"/>
            </a:solidFill>
          </a:ln>
        </p:spPr>
      </p:pic>
      <p:pic>
        <p:nvPicPr>
          <p:cNvPr id="5" name="圖片 4">
            <a:extLst>
              <a:ext uri="{FF2B5EF4-FFF2-40B4-BE49-F238E27FC236}">
                <a16:creationId xmlns:a16="http://schemas.microsoft.com/office/drawing/2014/main" id="{AF7BCF1D-26B7-50D7-38ED-9B1418413B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0117" y="2469113"/>
            <a:ext cx="5149970" cy="3643353"/>
          </a:xfrm>
          <a:prstGeom prst="rect">
            <a:avLst/>
          </a:prstGeom>
          <a:noFill/>
          <a:ln>
            <a:solidFill>
              <a:schemeClr val="tx1"/>
            </a:solidFill>
          </a:ln>
        </p:spPr>
      </p:pic>
      <p:sp>
        <p:nvSpPr>
          <p:cNvPr id="9" name="矩形: 圓角 8">
            <a:extLst>
              <a:ext uri="{FF2B5EF4-FFF2-40B4-BE49-F238E27FC236}">
                <a16:creationId xmlns:a16="http://schemas.microsoft.com/office/drawing/2014/main" id="{C5C840A8-54B9-C7F6-C5A1-5C3DD7CB0F6D}"/>
              </a:ext>
            </a:extLst>
          </p:cNvPr>
          <p:cNvSpPr/>
          <p:nvPr/>
        </p:nvSpPr>
        <p:spPr>
          <a:xfrm>
            <a:off x="1043608" y="4725144"/>
            <a:ext cx="1800200" cy="216024"/>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Tree>
    <p:extLst>
      <p:ext uri="{BB962C8B-B14F-4D97-AF65-F5344CB8AC3E}">
        <p14:creationId xmlns:p14="http://schemas.microsoft.com/office/powerpoint/2010/main" val="2339985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t1.png"/>
          <p:cNvPicPr>
            <a:picLocks noChangeAspect="1"/>
          </p:cNvPicPr>
          <p:nvPr/>
        </p:nvPicPr>
        <p:blipFill>
          <a:blip r:embed="rId3" cstate="print"/>
          <a:srcRect/>
          <a:stretch>
            <a:fillRect/>
          </a:stretch>
        </p:blipFill>
        <p:spPr bwMode="auto">
          <a:xfrm>
            <a:off x="2270125" y="2497138"/>
            <a:ext cx="428625" cy="619125"/>
          </a:xfrm>
          <a:prstGeom prst="rect">
            <a:avLst/>
          </a:prstGeom>
          <a:noFill/>
          <a:ln w="9525">
            <a:noFill/>
            <a:miter lim="800000"/>
            <a:headEnd/>
            <a:tailEnd/>
          </a:ln>
        </p:spPr>
      </p:pic>
      <p:pic>
        <p:nvPicPr>
          <p:cNvPr id="16" name="图片 15" descr="t2.png"/>
          <p:cNvPicPr>
            <a:picLocks noChangeAspect="1"/>
          </p:cNvPicPr>
          <p:nvPr/>
        </p:nvPicPr>
        <p:blipFill>
          <a:blip r:embed="rId4" cstate="print"/>
          <a:srcRect/>
          <a:stretch>
            <a:fillRect/>
          </a:stretch>
        </p:blipFill>
        <p:spPr bwMode="auto">
          <a:xfrm>
            <a:off x="2284413" y="2530475"/>
            <a:ext cx="2103437" cy="581025"/>
          </a:xfrm>
          <a:prstGeom prst="rect">
            <a:avLst/>
          </a:prstGeom>
          <a:noFill/>
          <a:ln w="9525">
            <a:noFill/>
            <a:miter lim="800000"/>
            <a:headEnd/>
            <a:tailEnd/>
          </a:ln>
        </p:spPr>
      </p:pic>
      <p:pic>
        <p:nvPicPr>
          <p:cNvPr id="17" name="图片 16" descr="t3.png"/>
          <p:cNvPicPr>
            <a:picLocks noChangeAspect="1"/>
          </p:cNvPicPr>
          <p:nvPr/>
        </p:nvPicPr>
        <p:blipFill>
          <a:blip r:embed="rId5" cstate="print"/>
          <a:srcRect/>
          <a:stretch>
            <a:fillRect/>
          </a:stretch>
        </p:blipFill>
        <p:spPr bwMode="auto">
          <a:xfrm>
            <a:off x="2038350" y="2516188"/>
            <a:ext cx="1724025" cy="1733550"/>
          </a:xfrm>
          <a:prstGeom prst="rect">
            <a:avLst/>
          </a:prstGeom>
          <a:noFill/>
          <a:ln w="9525">
            <a:noFill/>
            <a:miter lim="800000"/>
            <a:headEnd/>
            <a:tailEnd/>
          </a:ln>
        </p:spPr>
      </p:pic>
      <p:pic>
        <p:nvPicPr>
          <p:cNvPr id="18" name="图片 17" descr="t4.png"/>
          <p:cNvPicPr>
            <a:picLocks noChangeAspect="1"/>
          </p:cNvPicPr>
          <p:nvPr/>
        </p:nvPicPr>
        <p:blipFill>
          <a:blip r:embed="rId6" cstate="print"/>
          <a:srcRect/>
          <a:stretch>
            <a:fillRect/>
          </a:stretch>
        </p:blipFill>
        <p:spPr bwMode="auto">
          <a:xfrm>
            <a:off x="1971675" y="3606800"/>
            <a:ext cx="419100" cy="561975"/>
          </a:xfrm>
          <a:prstGeom prst="rect">
            <a:avLst/>
          </a:prstGeom>
          <a:noFill/>
          <a:ln w="9525">
            <a:noFill/>
            <a:miter lim="800000"/>
            <a:headEnd/>
            <a:tailEnd/>
          </a:ln>
        </p:spPr>
      </p:pic>
      <p:pic>
        <p:nvPicPr>
          <p:cNvPr id="20" name="图片 19" descr="h2.png"/>
          <p:cNvPicPr>
            <a:picLocks noChangeAspect="1"/>
          </p:cNvPicPr>
          <p:nvPr/>
        </p:nvPicPr>
        <p:blipFill>
          <a:blip r:embed="rId7" cstate="print"/>
          <a:srcRect/>
          <a:stretch>
            <a:fillRect/>
          </a:stretch>
        </p:blipFill>
        <p:spPr bwMode="auto">
          <a:xfrm>
            <a:off x="2900363" y="2808288"/>
            <a:ext cx="1076325" cy="1257300"/>
          </a:xfrm>
          <a:prstGeom prst="rect">
            <a:avLst/>
          </a:prstGeom>
          <a:noFill/>
          <a:ln w="9525">
            <a:noFill/>
            <a:miter lim="800000"/>
            <a:headEnd/>
            <a:tailEnd/>
          </a:ln>
        </p:spPr>
      </p:pic>
      <p:pic>
        <p:nvPicPr>
          <p:cNvPr id="19" name="图片 18" descr="h1副本.png"/>
          <p:cNvPicPr>
            <a:picLocks noChangeAspect="1"/>
          </p:cNvPicPr>
          <p:nvPr/>
        </p:nvPicPr>
        <p:blipFill>
          <a:blip r:embed="rId8" cstate="print"/>
          <a:srcRect/>
          <a:stretch>
            <a:fillRect/>
          </a:stretch>
        </p:blipFill>
        <p:spPr bwMode="auto">
          <a:xfrm>
            <a:off x="2549525" y="2747963"/>
            <a:ext cx="1485900" cy="1304925"/>
          </a:xfrm>
          <a:prstGeom prst="rect">
            <a:avLst/>
          </a:prstGeom>
          <a:noFill/>
          <a:ln w="9525">
            <a:noFill/>
            <a:miter lim="800000"/>
            <a:headEnd/>
            <a:tailEnd/>
          </a:ln>
        </p:spPr>
      </p:pic>
      <p:pic>
        <p:nvPicPr>
          <p:cNvPr id="21" name="图片 20" descr="h4.png"/>
          <p:cNvPicPr>
            <a:picLocks noChangeAspect="1"/>
          </p:cNvPicPr>
          <p:nvPr/>
        </p:nvPicPr>
        <p:blipFill>
          <a:blip r:embed="rId9" cstate="print"/>
          <a:srcRect/>
          <a:stretch>
            <a:fillRect/>
          </a:stretch>
        </p:blipFill>
        <p:spPr bwMode="auto">
          <a:xfrm>
            <a:off x="3298825" y="3509963"/>
            <a:ext cx="419100" cy="542925"/>
          </a:xfrm>
          <a:prstGeom prst="rect">
            <a:avLst/>
          </a:prstGeom>
          <a:noFill/>
          <a:ln w="9525">
            <a:noFill/>
            <a:miter lim="800000"/>
            <a:headEnd/>
            <a:tailEnd/>
          </a:ln>
        </p:spPr>
      </p:pic>
      <p:pic>
        <p:nvPicPr>
          <p:cNvPr id="22" name="图片 21" descr="he.png"/>
          <p:cNvPicPr>
            <a:picLocks noChangeAspect="1"/>
          </p:cNvPicPr>
          <p:nvPr/>
        </p:nvPicPr>
        <p:blipFill>
          <a:blip r:embed="rId10" cstate="print"/>
          <a:srcRect/>
          <a:stretch>
            <a:fillRect/>
          </a:stretch>
        </p:blipFill>
        <p:spPr bwMode="auto">
          <a:xfrm>
            <a:off x="3344863" y="3498850"/>
            <a:ext cx="1019175" cy="581025"/>
          </a:xfrm>
          <a:prstGeom prst="rect">
            <a:avLst/>
          </a:prstGeom>
          <a:noFill/>
          <a:ln w="9525">
            <a:noFill/>
            <a:miter lim="800000"/>
            <a:headEnd/>
            <a:tailEnd/>
          </a:ln>
        </p:spPr>
      </p:pic>
      <p:pic>
        <p:nvPicPr>
          <p:cNvPr id="24" name="图片 23" descr="h3.png"/>
          <p:cNvPicPr>
            <a:picLocks noChangeAspect="1"/>
          </p:cNvPicPr>
          <p:nvPr/>
        </p:nvPicPr>
        <p:blipFill>
          <a:blip r:embed="rId11" cstate="print"/>
          <a:srcRect/>
          <a:stretch>
            <a:fillRect/>
          </a:stretch>
        </p:blipFill>
        <p:spPr bwMode="auto">
          <a:xfrm>
            <a:off x="2914650" y="3509963"/>
            <a:ext cx="790575" cy="542925"/>
          </a:xfrm>
          <a:prstGeom prst="rect">
            <a:avLst/>
          </a:prstGeom>
          <a:noFill/>
          <a:ln w="9525">
            <a:noFill/>
            <a:miter lim="800000"/>
            <a:headEnd/>
            <a:tailEnd/>
          </a:ln>
        </p:spPr>
      </p:pic>
      <p:pic>
        <p:nvPicPr>
          <p:cNvPr id="25" name="图片 24" descr="e1.png"/>
          <p:cNvPicPr>
            <a:picLocks noChangeAspect="1"/>
          </p:cNvPicPr>
          <p:nvPr/>
        </p:nvPicPr>
        <p:blipFill>
          <a:blip r:embed="rId12" cstate="print"/>
          <a:srcRect/>
          <a:stretch>
            <a:fillRect/>
          </a:stretch>
        </p:blipFill>
        <p:spPr bwMode="auto">
          <a:xfrm>
            <a:off x="3779838" y="3492500"/>
            <a:ext cx="495300" cy="590550"/>
          </a:xfrm>
          <a:prstGeom prst="rect">
            <a:avLst/>
          </a:prstGeom>
          <a:noFill/>
          <a:ln w="9525">
            <a:noFill/>
            <a:miter lim="800000"/>
            <a:headEnd/>
            <a:tailEnd/>
          </a:ln>
        </p:spPr>
      </p:pic>
      <p:pic>
        <p:nvPicPr>
          <p:cNvPr id="26" name="图片 25" descr="e1.png"/>
          <p:cNvPicPr>
            <a:picLocks noChangeAspect="1"/>
          </p:cNvPicPr>
          <p:nvPr/>
        </p:nvPicPr>
        <p:blipFill>
          <a:blip r:embed="rId13" cstate="print"/>
          <a:srcRect/>
          <a:stretch>
            <a:fillRect/>
          </a:stretch>
        </p:blipFill>
        <p:spPr bwMode="auto">
          <a:xfrm>
            <a:off x="5807075" y="2921000"/>
            <a:ext cx="171450" cy="190500"/>
          </a:xfrm>
          <a:prstGeom prst="rect">
            <a:avLst/>
          </a:prstGeom>
          <a:noFill/>
          <a:ln w="9525">
            <a:noFill/>
            <a:miter lim="800000"/>
            <a:headEnd/>
            <a:tailEnd/>
          </a:ln>
        </p:spPr>
      </p:pic>
      <p:pic>
        <p:nvPicPr>
          <p:cNvPr id="27" name="图片 26" descr="e2.png"/>
          <p:cNvPicPr>
            <a:picLocks noChangeAspect="1"/>
          </p:cNvPicPr>
          <p:nvPr/>
        </p:nvPicPr>
        <p:blipFill>
          <a:blip r:embed="rId14" cstate="print"/>
          <a:srcRect/>
          <a:stretch>
            <a:fillRect/>
          </a:stretch>
        </p:blipFill>
        <p:spPr bwMode="auto">
          <a:xfrm>
            <a:off x="5845175" y="2827338"/>
            <a:ext cx="457200" cy="276225"/>
          </a:xfrm>
          <a:prstGeom prst="rect">
            <a:avLst/>
          </a:prstGeom>
          <a:noFill/>
          <a:ln w="9525">
            <a:noFill/>
            <a:miter lim="800000"/>
            <a:headEnd/>
            <a:tailEnd/>
          </a:ln>
        </p:spPr>
      </p:pic>
      <p:pic>
        <p:nvPicPr>
          <p:cNvPr id="28" name="图片 27" descr="e3.png"/>
          <p:cNvPicPr>
            <a:picLocks noChangeAspect="1"/>
          </p:cNvPicPr>
          <p:nvPr/>
        </p:nvPicPr>
        <p:blipFill>
          <a:blip r:embed="rId15" cstate="print"/>
          <a:srcRect/>
          <a:stretch>
            <a:fillRect/>
          </a:stretch>
        </p:blipFill>
        <p:spPr bwMode="auto">
          <a:xfrm>
            <a:off x="5159375" y="2714625"/>
            <a:ext cx="1143000" cy="361950"/>
          </a:xfrm>
          <a:prstGeom prst="rect">
            <a:avLst/>
          </a:prstGeom>
          <a:noFill/>
          <a:ln w="9525">
            <a:noFill/>
            <a:miter lim="800000"/>
            <a:headEnd/>
            <a:tailEnd/>
          </a:ln>
        </p:spPr>
      </p:pic>
      <p:pic>
        <p:nvPicPr>
          <p:cNvPr id="29" name="图片 28" descr="e4.png"/>
          <p:cNvPicPr>
            <a:picLocks noChangeAspect="1"/>
          </p:cNvPicPr>
          <p:nvPr/>
        </p:nvPicPr>
        <p:blipFill>
          <a:blip r:embed="rId16" cstate="print"/>
          <a:srcRect/>
          <a:stretch>
            <a:fillRect/>
          </a:stretch>
        </p:blipFill>
        <p:spPr bwMode="auto">
          <a:xfrm>
            <a:off x="4551363" y="3076575"/>
            <a:ext cx="1360487" cy="904875"/>
          </a:xfrm>
          <a:prstGeom prst="rect">
            <a:avLst/>
          </a:prstGeom>
          <a:noFill/>
          <a:ln w="9525">
            <a:noFill/>
            <a:miter lim="800000"/>
            <a:headEnd/>
            <a:tailEnd/>
          </a:ln>
        </p:spPr>
      </p:pic>
      <p:pic>
        <p:nvPicPr>
          <p:cNvPr id="31" name="图片 30" descr="n1.png"/>
          <p:cNvPicPr>
            <a:picLocks noChangeAspect="1"/>
          </p:cNvPicPr>
          <p:nvPr/>
        </p:nvPicPr>
        <p:blipFill>
          <a:blip r:embed="rId17" cstate="print"/>
          <a:srcRect/>
          <a:stretch>
            <a:fillRect/>
          </a:stretch>
        </p:blipFill>
        <p:spPr bwMode="auto">
          <a:xfrm>
            <a:off x="5605463" y="3589338"/>
            <a:ext cx="333375" cy="390525"/>
          </a:xfrm>
          <a:prstGeom prst="rect">
            <a:avLst/>
          </a:prstGeom>
          <a:noFill/>
          <a:ln w="9525">
            <a:noFill/>
            <a:miter lim="800000"/>
            <a:headEnd/>
            <a:tailEnd/>
          </a:ln>
        </p:spPr>
      </p:pic>
      <p:pic>
        <p:nvPicPr>
          <p:cNvPr id="30" name="图片 29" descr="e5.png"/>
          <p:cNvPicPr>
            <a:picLocks noChangeAspect="1"/>
          </p:cNvPicPr>
          <p:nvPr/>
        </p:nvPicPr>
        <p:blipFill>
          <a:blip r:embed="rId18" cstate="print"/>
          <a:srcRect/>
          <a:stretch>
            <a:fillRect/>
          </a:stretch>
        </p:blipFill>
        <p:spPr bwMode="auto">
          <a:xfrm>
            <a:off x="4551363" y="3589338"/>
            <a:ext cx="1389062" cy="552450"/>
          </a:xfrm>
          <a:prstGeom prst="rect">
            <a:avLst/>
          </a:prstGeom>
          <a:noFill/>
          <a:ln w="9525">
            <a:noFill/>
            <a:miter lim="800000"/>
            <a:headEnd/>
            <a:tailEnd/>
          </a:ln>
        </p:spPr>
      </p:pic>
      <p:pic>
        <p:nvPicPr>
          <p:cNvPr id="33" name="图片 32" descr="n2.png"/>
          <p:cNvPicPr>
            <a:picLocks noChangeAspect="1"/>
          </p:cNvPicPr>
          <p:nvPr/>
        </p:nvPicPr>
        <p:blipFill>
          <a:blip r:embed="rId19" cstate="print"/>
          <a:srcRect/>
          <a:stretch>
            <a:fillRect/>
          </a:stretch>
        </p:blipFill>
        <p:spPr bwMode="auto">
          <a:xfrm>
            <a:off x="5605463" y="3619500"/>
            <a:ext cx="542925" cy="361950"/>
          </a:xfrm>
          <a:prstGeom prst="rect">
            <a:avLst/>
          </a:prstGeom>
          <a:noFill/>
          <a:ln w="9525">
            <a:noFill/>
            <a:miter lim="800000"/>
            <a:headEnd/>
            <a:tailEnd/>
          </a:ln>
        </p:spPr>
      </p:pic>
      <p:pic>
        <p:nvPicPr>
          <p:cNvPr id="34" name="图片 33" descr="n3.png"/>
          <p:cNvPicPr>
            <a:picLocks noChangeAspect="1"/>
          </p:cNvPicPr>
          <p:nvPr/>
        </p:nvPicPr>
        <p:blipFill>
          <a:blip r:embed="rId20" cstate="print"/>
          <a:srcRect/>
          <a:stretch>
            <a:fillRect/>
          </a:stretch>
        </p:blipFill>
        <p:spPr bwMode="auto">
          <a:xfrm>
            <a:off x="5862638" y="3665538"/>
            <a:ext cx="285750" cy="342900"/>
          </a:xfrm>
          <a:prstGeom prst="rect">
            <a:avLst/>
          </a:prstGeom>
          <a:noFill/>
          <a:ln w="9525">
            <a:noFill/>
            <a:miter lim="800000"/>
            <a:headEnd/>
            <a:tailEnd/>
          </a:ln>
        </p:spPr>
      </p:pic>
      <p:pic>
        <p:nvPicPr>
          <p:cNvPr id="36" name="图片 35" descr="d2.png"/>
          <p:cNvPicPr>
            <a:picLocks noChangeAspect="1"/>
          </p:cNvPicPr>
          <p:nvPr/>
        </p:nvPicPr>
        <p:blipFill>
          <a:blip r:embed="rId21" cstate="print"/>
          <a:srcRect/>
          <a:stretch>
            <a:fillRect/>
          </a:stretch>
        </p:blipFill>
        <p:spPr bwMode="auto">
          <a:xfrm>
            <a:off x="6170613" y="3627438"/>
            <a:ext cx="400050" cy="371475"/>
          </a:xfrm>
          <a:prstGeom prst="rect">
            <a:avLst/>
          </a:prstGeom>
          <a:noFill/>
          <a:ln w="9525">
            <a:noFill/>
            <a:miter lim="800000"/>
            <a:headEnd/>
            <a:tailEnd/>
          </a:ln>
        </p:spPr>
      </p:pic>
      <p:pic>
        <p:nvPicPr>
          <p:cNvPr id="35" name="图片 34" descr="d1.png"/>
          <p:cNvPicPr>
            <a:picLocks noChangeAspect="1"/>
          </p:cNvPicPr>
          <p:nvPr/>
        </p:nvPicPr>
        <p:blipFill>
          <a:blip r:embed="rId22" cstate="print"/>
          <a:srcRect/>
          <a:stretch>
            <a:fillRect/>
          </a:stretch>
        </p:blipFill>
        <p:spPr bwMode="auto">
          <a:xfrm>
            <a:off x="5911850" y="3619500"/>
            <a:ext cx="666750" cy="390525"/>
          </a:xfrm>
          <a:prstGeom prst="rect">
            <a:avLst/>
          </a:prstGeom>
          <a:noFill/>
          <a:ln w="9525">
            <a:noFill/>
            <a:miter lim="800000"/>
            <a:headEnd/>
            <a:tailEnd/>
          </a:ln>
        </p:spPr>
      </p:pic>
      <p:pic>
        <p:nvPicPr>
          <p:cNvPr id="43" name="图片 42" descr="d4.png"/>
          <p:cNvPicPr>
            <a:picLocks noChangeAspect="1"/>
          </p:cNvPicPr>
          <p:nvPr/>
        </p:nvPicPr>
        <p:blipFill>
          <a:blip r:embed="rId23" cstate="print"/>
          <a:srcRect/>
          <a:stretch>
            <a:fillRect/>
          </a:stretch>
        </p:blipFill>
        <p:spPr bwMode="auto">
          <a:xfrm>
            <a:off x="6391275" y="3171825"/>
            <a:ext cx="695325" cy="857250"/>
          </a:xfrm>
          <a:prstGeom prst="rect">
            <a:avLst/>
          </a:prstGeom>
          <a:noFill/>
          <a:ln w="9525">
            <a:noFill/>
            <a:miter lim="800000"/>
            <a:headEnd/>
            <a:tailEnd/>
          </a:ln>
        </p:spPr>
      </p:pic>
      <p:pic>
        <p:nvPicPr>
          <p:cNvPr id="42" name="图片 41" descr="d3.png"/>
          <p:cNvPicPr>
            <a:picLocks noChangeAspect="1"/>
          </p:cNvPicPr>
          <p:nvPr/>
        </p:nvPicPr>
        <p:blipFill>
          <a:blip r:embed="rId24" cstate="print"/>
          <a:srcRect/>
          <a:stretch>
            <a:fillRect/>
          </a:stretch>
        </p:blipFill>
        <p:spPr bwMode="auto">
          <a:xfrm>
            <a:off x="6242050" y="3171825"/>
            <a:ext cx="828675" cy="838200"/>
          </a:xfrm>
          <a:prstGeom prst="rect">
            <a:avLst/>
          </a:prstGeom>
          <a:noFill/>
          <a:ln w="9525">
            <a:noFill/>
            <a:miter lim="800000"/>
            <a:headEnd/>
            <a:tailEnd/>
          </a:ln>
        </p:spPr>
      </p:pic>
      <p:pic>
        <p:nvPicPr>
          <p:cNvPr id="37" name="图片 36" descr="羽毛.png"/>
          <p:cNvPicPr>
            <a:picLocks noChangeAspect="1"/>
          </p:cNvPicPr>
          <p:nvPr/>
        </p:nvPicPr>
        <p:blipFill>
          <a:blip r:embed="rId25" cstate="print"/>
          <a:srcRect/>
          <a:stretch>
            <a:fillRect/>
          </a:stretch>
        </p:blipFill>
        <p:spPr bwMode="auto">
          <a:xfrm rot="1350554">
            <a:off x="9496425" y="501650"/>
            <a:ext cx="1239838" cy="3967163"/>
          </a:xfrm>
          <a:prstGeom prst="rect">
            <a:avLst/>
          </a:prstGeom>
          <a:noFill/>
          <a:ln w="9525">
            <a:noFill/>
            <a:miter lim="800000"/>
            <a:headEnd/>
            <a:tailEnd/>
          </a:ln>
        </p:spPr>
      </p:pic>
      <p:sp>
        <p:nvSpPr>
          <p:cNvPr id="32" name="Rectangle 34"/>
          <p:cNvSpPr>
            <a:spLocks noChangeArrowheads="1"/>
          </p:cNvSpPr>
          <p:nvPr/>
        </p:nvSpPr>
        <p:spPr bwMode="auto">
          <a:xfrm>
            <a:off x="3043238" y="5383158"/>
            <a:ext cx="3024187" cy="850900"/>
          </a:xfrm>
          <a:prstGeom prst="rect">
            <a:avLst/>
          </a:prstGeom>
          <a:ln/>
          <a:extLst>
            <a:ext uri="{91240B29-F687-4F45-9708-019B960494DF}">
              <a14:hiddenLine xmlns:a14="http://schemas.microsoft.com/office/drawing/2010/main" w="9525">
                <a:solidFill>
                  <a:srgbClr val="000000"/>
                </a:solidFill>
                <a:miter lim="800000"/>
                <a:headEnd/>
                <a:tailEnd/>
              </a14:hiddenLine>
            </a:ext>
          </a:extLst>
        </p:spPr>
        <p:style>
          <a:lnRef idx="2">
            <a:schemeClr val="accent6"/>
          </a:lnRef>
          <a:fillRef idx="1">
            <a:schemeClr val="lt1"/>
          </a:fillRef>
          <a:effectRef idx="0">
            <a:schemeClr val="accent6"/>
          </a:effectRef>
          <a:fontRef idx="minor">
            <a:schemeClr val="dk1"/>
          </a:fontRef>
        </p:style>
        <p:txBody>
          <a:bodyPr wrap="none" anchor="ctr"/>
          <a:lstStyle/>
          <a:p>
            <a:endParaRPr kumimoji="0"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38" name="Group 35"/>
          <p:cNvGrpSpPr>
            <a:grpSpLocks/>
          </p:cNvGrpSpPr>
          <p:nvPr/>
        </p:nvGrpSpPr>
        <p:grpSpPr bwMode="auto">
          <a:xfrm>
            <a:off x="2951163" y="5284733"/>
            <a:ext cx="3205162" cy="1036637"/>
            <a:chOff x="1814" y="1825"/>
            <a:chExt cx="2019" cy="653"/>
          </a:xfrm>
        </p:grpSpPr>
        <p:sp>
          <p:nvSpPr>
            <p:cNvPr id="39" name="Freeform 36"/>
            <p:cNvSpPr>
              <a:spLocks/>
            </p:cNvSpPr>
            <p:nvPr/>
          </p:nvSpPr>
          <p:spPr bwMode="auto">
            <a:xfrm>
              <a:off x="1814" y="1825"/>
              <a:ext cx="110" cy="109"/>
            </a:xfrm>
            <a:custGeom>
              <a:avLst/>
              <a:gdLst>
                <a:gd name="T0" fmla="*/ 0 w 427"/>
                <a:gd name="T1" fmla="*/ 0 h 423"/>
                <a:gd name="T2" fmla="*/ 0 w 427"/>
                <a:gd name="T3" fmla="*/ 0 h 423"/>
                <a:gd name="T4" fmla="*/ 0 w 427"/>
                <a:gd name="T5" fmla="*/ 0 h 423"/>
                <a:gd name="T6" fmla="*/ 0 w 427"/>
                <a:gd name="T7" fmla="*/ 0 h 423"/>
                <a:gd name="T8" fmla="*/ 0 w 427"/>
                <a:gd name="T9" fmla="*/ 0 h 423"/>
                <a:gd name="T10" fmla="*/ 0 w 427"/>
                <a:gd name="T11" fmla="*/ 0 h 423"/>
                <a:gd name="T12" fmla="*/ 0 w 427"/>
                <a:gd name="T13" fmla="*/ 0 h 423"/>
                <a:gd name="T14" fmla="*/ 0 60000 65536"/>
                <a:gd name="T15" fmla="*/ 0 60000 65536"/>
                <a:gd name="T16" fmla="*/ 0 60000 65536"/>
                <a:gd name="T17" fmla="*/ 0 60000 65536"/>
                <a:gd name="T18" fmla="*/ 0 60000 65536"/>
                <a:gd name="T19" fmla="*/ 0 60000 65536"/>
                <a:gd name="T20" fmla="*/ 0 60000 65536"/>
                <a:gd name="T21" fmla="*/ 0 w 427"/>
                <a:gd name="T22" fmla="*/ 0 h 423"/>
                <a:gd name="T23" fmla="*/ 427 w 427"/>
                <a:gd name="T24" fmla="*/ 423 h 4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7" h="423">
                  <a:moveTo>
                    <a:pt x="0" y="0"/>
                  </a:moveTo>
                  <a:lnTo>
                    <a:pt x="0" y="423"/>
                  </a:lnTo>
                  <a:lnTo>
                    <a:pt x="82" y="423"/>
                  </a:lnTo>
                  <a:lnTo>
                    <a:pt x="82" y="82"/>
                  </a:lnTo>
                  <a:lnTo>
                    <a:pt x="427" y="82"/>
                  </a:lnTo>
                  <a:lnTo>
                    <a:pt x="427" y="0"/>
                  </a:lnTo>
                  <a:lnTo>
                    <a:pt x="0" y="0"/>
                  </a:lnTo>
                  <a:close/>
                </a:path>
              </a:pathLst>
            </a:custGeom>
            <a:solidFill>
              <a:srgbClr val="FFFFFF">
                <a:alpha val="39999"/>
              </a:srgbClr>
            </a:solidFill>
            <a:ln w="12700">
              <a:solidFill>
                <a:srgbClr val="FFFFFF"/>
              </a:solidFill>
              <a:round/>
              <a:headEnd/>
              <a:tailEnd/>
            </a:ln>
          </p:spPr>
          <p:txBody>
            <a:bodyPr/>
            <a:lstStyle/>
            <a:p>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0" name="Freeform 37"/>
            <p:cNvSpPr>
              <a:spLocks/>
            </p:cNvSpPr>
            <p:nvPr/>
          </p:nvSpPr>
          <p:spPr bwMode="auto">
            <a:xfrm rot="-5400000">
              <a:off x="1817" y="2368"/>
              <a:ext cx="110" cy="109"/>
            </a:xfrm>
            <a:custGeom>
              <a:avLst/>
              <a:gdLst>
                <a:gd name="T0" fmla="*/ 0 w 427"/>
                <a:gd name="T1" fmla="*/ 0 h 423"/>
                <a:gd name="T2" fmla="*/ 0 w 427"/>
                <a:gd name="T3" fmla="*/ 0 h 423"/>
                <a:gd name="T4" fmla="*/ 0 w 427"/>
                <a:gd name="T5" fmla="*/ 0 h 423"/>
                <a:gd name="T6" fmla="*/ 0 w 427"/>
                <a:gd name="T7" fmla="*/ 0 h 423"/>
                <a:gd name="T8" fmla="*/ 0 w 427"/>
                <a:gd name="T9" fmla="*/ 0 h 423"/>
                <a:gd name="T10" fmla="*/ 0 w 427"/>
                <a:gd name="T11" fmla="*/ 0 h 423"/>
                <a:gd name="T12" fmla="*/ 0 w 427"/>
                <a:gd name="T13" fmla="*/ 0 h 423"/>
                <a:gd name="T14" fmla="*/ 0 60000 65536"/>
                <a:gd name="T15" fmla="*/ 0 60000 65536"/>
                <a:gd name="T16" fmla="*/ 0 60000 65536"/>
                <a:gd name="T17" fmla="*/ 0 60000 65536"/>
                <a:gd name="T18" fmla="*/ 0 60000 65536"/>
                <a:gd name="T19" fmla="*/ 0 60000 65536"/>
                <a:gd name="T20" fmla="*/ 0 60000 65536"/>
                <a:gd name="T21" fmla="*/ 0 w 427"/>
                <a:gd name="T22" fmla="*/ 0 h 423"/>
                <a:gd name="T23" fmla="*/ 427 w 427"/>
                <a:gd name="T24" fmla="*/ 423 h 4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7" h="423">
                  <a:moveTo>
                    <a:pt x="0" y="0"/>
                  </a:moveTo>
                  <a:lnTo>
                    <a:pt x="0" y="423"/>
                  </a:lnTo>
                  <a:lnTo>
                    <a:pt x="82" y="423"/>
                  </a:lnTo>
                  <a:lnTo>
                    <a:pt x="82" y="82"/>
                  </a:lnTo>
                  <a:lnTo>
                    <a:pt x="427" y="82"/>
                  </a:lnTo>
                  <a:lnTo>
                    <a:pt x="427" y="0"/>
                  </a:lnTo>
                  <a:lnTo>
                    <a:pt x="0" y="0"/>
                  </a:lnTo>
                  <a:close/>
                </a:path>
              </a:pathLst>
            </a:custGeom>
            <a:solidFill>
              <a:srgbClr val="FFFFFF">
                <a:alpha val="39999"/>
              </a:srgbClr>
            </a:solidFill>
            <a:ln w="12700">
              <a:solidFill>
                <a:srgbClr val="FFFFFF"/>
              </a:solidFill>
              <a:round/>
              <a:headEnd/>
              <a:tailEnd/>
            </a:ln>
          </p:spPr>
          <p:txBody>
            <a:bodyPr/>
            <a:lstStyle/>
            <a:p>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1" name="Freeform 38"/>
            <p:cNvSpPr>
              <a:spLocks/>
            </p:cNvSpPr>
            <p:nvPr/>
          </p:nvSpPr>
          <p:spPr bwMode="auto">
            <a:xfrm rot="10800000">
              <a:off x="3723" y="2367"/>
              <a:ext cx="110" cy="109"/>
            </a:xfrm>
            <a:custGeom>
              <a:avLst/>
              <a:gdLst>
                <a:gd name="T0" fmla="*/ 0 w 427"/>
                <a:gd name="T1" fmla="*/ 0 h 423"/>
                <a:gd name="T2" fmla="*/ 0 w 427"/>
                <a:gd name="T3" fmla="*/ 0 h 423"/>
                <a:gd name="T4" fmla="*/ 0 w 427"/>
                <a:gd name="T5" fmla="*/ 0 h 423"/>
                <a:gd name="T6" fmla="*/ 0 w 427"/>
                <a:gd name="T7" fmla="*/ 0 h 423"/>
                <a:gd name="T8" fmla="*/ 0 w 427"/>
                <a:gd name="T9" fmla="*/ 0 h 423"/>
                <a:gd name="T10" fmla="*/ 0 w 427"/>
                <a:gd name="T11" fmla="*/ 0 h 423"/>
                <a:gd name="T12" fmla="*/ 0 w 427"/>
                <a:gd name="T13" fmla="*/ 0 h 423"/>
                <a:gd name="T14" fmla="*/ 0 60000 65536"/>
                <a:gd name="T15" fmla="*/ 0 60000 65536"/>
                <a:gd name="T16" fmla="*/ 0 60000 65536"/>
                <a:gd name="T17" fmla="*/ 0 60000 65536"/>
                <a:gd name="T18" fmla="*/ 0 60000 65536"/>
                <a:gd name="T19" fmla="*/ 0 60000 65536"/>
                <a:gd name="T20" fmla="*/ 0 60000 65536"/>
                <a:gd name="T21" fmla="*/ 0 w 427"/>
                <a:gd name="T22" fmla="*/ 0 h 423"/>
                <a:gd name="T23" fmla="*/ 427 w 427"/>
                <a:gd name="T24" fmla="*/ 423 h 4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7" h="423">
                  <a:moveTo>
                    <a:pt x="0" y="0"/>
                  </a:moveTo>
                  <a:lnTo>
                    <a:pt x="0" y="423"/>
                  </a:lnTo>
                  <a:lnTo>
                    <a:pt x="82" y="423"/>
                  </a:lnTo>
                  <a:lnTo>
                    <a:pt x="82" y="82"/>
                  </a:lnTo>
                  <a:lnTo>
                    <a:pt x="427" y="82"/>
                  </a:lnTo>
                  <a:lnTo>
                    <a:pt x="427" y="0"/>
                  </a:lnTo>
                  <a:lnTo>
                    <a:pt x="0" y="0"/>
                  </a:lnTo>
                  <a:close/>
                </a:path>
              </a:pathLst>
            </a:custGeom>
            <a:solidFill>
              <a:srgbClr val="FFFFFF">
                <a:alpha val="39999"/>
              </a:srgbClr>
            </a:solidFill>
            <a:ln w="12700">
              <a:solidFill>
                <a:srgbClr val="FFFFFF"/>
              </a:solidFill>
              <a:round/>
              <a:headEnd/>
              <a:tailEnd/>
            </a:ln>
          </p:spPr>
          <p:txBody>
            <a:bodyPr/>
            <a:lstStyle/>
            <a:p>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4" name="Freeform 39"/>
            <p:cNvSpPr>
              <a:spLocks/>
            </p:cNvSpPr>
            <p:nvPr/>
          </p:nvSpPr>
          <p:spPr bwMode="auto">
            <a:xfrm rot="5400000">
              <a:off x="3724" y="1834"/>
              <a:ext cx="110" cy="109"/>
            </a:xfrm>
            <a:custGeom>
              <a:avLst/>
              <a:gdLst>
                <a:gd name="T0" fmla="*/ 0 w 427"/>
                <a:gd name="T1" fmla="*/ 0 h 423"/>
                <a:gd name="T2" fmla="*/ 0 w 427"/>
                <a:gd name="T3" fmla="*/ 0 h 423"/>
                <a:gd name="T4" fmla="*/ 0 w 427"/>
                <a:gd name="T5" fmla="*/ 0 h 423"/>
                <a:gd name="T6" fmla="*/ 0 w 427"/>
                <a:gd name="T7" fmla="*/ 0 h 423"/>
                <a:gd name="T8" fmla="*/ 0 w 427"/>
                <a:gd name="T9" fmla="*/ 0 h 423"/>
                <a:gd name="T10" fmla="*/ 0 w 427"/>
                <a:gd name="T11" fmla="*/ 0 h 423"/>
                <a:gd name="T12" fmla="*/ 0 w 427"/>
                <a:gd name="T13" fmla="*/ 0 h 423"/>
                <a:gd name="T14" fmla="*/ 0 60000 65536"/>
                <a:gd name="T15" fmla="*/ 0 60000 65536"/>
                <a:gd name="T16" fmla="*/ 0 60000 65536"/>
                <a:gd name="T17" fmla="*/ 0 60000 65536"/>
                <a:gd name="T18" fmla="*/ 0 60000 65536"/>
                <a:gd name="T19" fmla="*/ 0 60000 65536"/>
                <a:gd name="T20" fmla="*/ 0 60000 65536"/>
                <a:gd name="T21" fmla="*/ 0 w 427"/>
                <a:gd name="T22" fmla="*/ 0 h 423"/>
                <a:gd name="T23" fmla="*/ 427 w 427"/>
                <a:gd name="T24" fmla="*/ 423 h 4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7" h="423">
                  <a:moveTo>
                    <a:pt x="0" y="0"/>
                  </a:moveTo>
                  <a:lnTo>
                    <a:pt x="0" y="423"/>
                  </a:lnTo>
                  <a:lnTo>
                    <a:pt x="82" y="423"/>
                  </a:lnTo>
                  <a:lnTo>
                    <a:pt x="82" y="82"/>
                  </a:lnTo>
                  <a:lnTo>
                    <a:pt x="427" y="82"/>
                  </a:lnTo>
                  <a:lnTo>
                    <a:pt x="427" y="0"/>
                  </a:lnTo>
                  <a:lnTo>
                    <a:pt x="0" y="0"/>
                  </a:lnTo>
                  <a:close/>
                </a:path>
              </a:pathLst>
            </a:custGeom>
            <a:solidFill>
              <a:srgbClr val="FFFFFF">
                <a:alpha val="39999"/>
              </a:srgbClr>
            </a:solidFill>
            <a:ln w="12700">
              <a:solidFill>
                <a:srgbClr val="FFFFFF"/>
              </a:solidFill>
              <a:round/>
              <a:headEnd/>
              <a:tailEnd/>
            </a:ln>
          </p:spPr>
          <p:txBody>
            <a:bodyPr/>
            <a:lstStyle/>
            <a:p>
              <a:endParaRPr kumimoji="0" lang="zh-TW"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45" name="Text Box 40"/>
          <p:cNvSpPr txBox="1">
            <a:spLocks noChangeArrowheads="1"/>
          </p:cNvSpPr>
          <p:nvPr/>
        </p:nvSpPr>
        <p:spPr bwMode="auto">
          <a:xfrm>
            <a:off x="4267200" y="5456183"/>
            <a:ext cx="1420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黑体" pitchFamily="49" charset="-122"/>
              </a:defRPr>
            </a:lvl1pPr>
            <a:lvl2pPr marL="742950" indent="-285750" eaLnBrk="0" hangingPunct="0">
              <a:defRPr kumimoji="1">
                <a:solidFill>
                  <a:schemeClr val="tx1"/>
                </a:solidFill>
                <a:latin typeface="Arial" pitchFamily="34" charset="0"/>
                <a:ea typeface="黑体" pitchFamily="49" charset="-122"/>
              </a:defRPr>
            </a:lvl2pPr>
            <a:lvl3pPr marL="1143000" indent="-228600" eaLnBrk="0" hangingPunct="0">
              <a:defRPr kumimoji="1">
                <a:solidFill>
                  <a:schemeClr val="tx1"/>
                </a:solidFill>
                <a:latin typeface="Arial" pitchFamily="34" charset="0"/>
                <a:ea typeface="黑体" pitchFamily="49" charset="-122"/>
              </a:defRPr>
            </a:lvl3pPr>
            <a:lvl4pPr marL="1600200" indent="-228600" eaLnBrk="0" hangingPunct="0">
              <a:defRPr kumimoji="1">
                <a:solidFill>
                  <a:schemeClr val="tx1"/>
                </a:solidFill>
                <a:latin typeface="Arial" pitchFamily="34" charset="0"/>
                <a:ea typeface="黑体" pitchFamily="49" charset="-122"/>
              </a:defRPr>
            </a:lvl4pPr>
            <a:lvl5pPr marL="2057400" indent="-228600" eaLnBrk="0" hangingPunct="0">
              <a:defRPr kumimoji="1">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kumimoji="1">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kumimoji="1">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kumimoji="1">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kumimoji="1">
                <a:solidFill>
                  <a:schemeClr val="tx1"/>
                </a:solidFill>
                <a:latin typeface="Arial" pitchFamily="34" charset="0"/>
                <a:ea typeface="黑体" pitchFamily="49" charset="-122"/>
              </a:defRPr>
            </a:lvl9pPr>
          </a:lstStyle>
          <a:p>
            <a:pPr eaLnBrk="1" hangingPunct="1"/>
            <a:r>
              <a:rPr kumimoji="0" lang="zh-TW" alt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彭文俊</a:t>
            </a:r>
            <a:endParaRPr kumimoji="0" lang="en-US" altLang="zh-CN"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6" name="Picture 41" descr="未标题-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203575" y="4592583"/>
            <a:ext cx="100965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43"/>
          <p:cNvSpPr txBox="1">
            <a:spLocks noChangeArrowheads="1"/>
          </p:cNvSpPr>
          <p:nvPr/>
        </p:nvSpPr>
        <p:spPr bwMode="auto">
          <a:xfrm>
            <a:off x="4086225" y="6248345"/>
            <a:ext cx="942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黑体" pitchFamily="49" charset="-122"/>
              </a:defRPr>
            </a:lvl1pPr>
            <a:lvl2pPr marL="742950" indent="-285750" eaLnBrk="0" hangingPunct="0">
              <a:defRPr kumimoji="1">
                <a:solidFill>
                  <a:schemeClr val="tx1"/>
                </a:solidFill>
                <a:latin typeface="Arial" pitchFamily="34" charset="0"/>
                <a:ea typeface="黑体" pitchFamily="49" charset="-122"/>
              </a:defRPr>
            </a:lvl2pPr>
            <a:lvl3pPr marL="1143000" indent="-228600" eaLnBrk="0" hangingPunct="0">
              <a:defRPr kumimoji="1">
                <a:solidFill>
                  <a:schemeClr val="tx1"/>
                </a:solidFill>
                <a:latin typeface="Arial" pitchFamily="34" charset="0"/>
                <a:ea typeface="黑体" pitchFamily="49" charset="-122"/>
              </a:defRPr>
            </a:lvl3pPr>
            <a:lvl4pPr marL="1600200" indent="-228600" eaLnBrk="0" hangingPunct="0">
              <a:defRPr kumimoji="1">
                <a:solidFill>
                  <a:schemeClr val="tx1"/>
                </a:solidFill>
                <a:latin typeface="Arial" pitchFamily="34" charset="0"/>
                <a:ea typeface="黑体" pitchFamily="49" charset="-122"/>
              </a:defRPr>
            </a:lvl4pPr>
            <a:lvl5pPr marL="2057400" indent="-228600" eaLnBrk="0" hangingPunct="0">
              <a:defRPr kumimoji="1">
                <a:solidFill>
                  <a:schemeClr val="tx1"/>
                </a:solidFill>
                <a:latin typeface="Arial" pitchFamily="34" charset="0"/>
                <a:ea typeface="黑体" pitchFamily="49" charset="-122"/>
              </a:defRPr>
            </a:lvl5pPr>
            <a:lvl6pPr marL="2514600" indent="-228600" eaLnBrk="0" fontAlgn="base" hangingPunct="0">
              <a:spcBef>
                <a:spcPct val="0"/>
              </a:spcBef>
              <a:spcAft>
                <a:spcPct val="0"/>
              </a:spcAft>
              <a:defRPr kumimoji="1">
                <a:solidFill>
                  <a:schemeClr val="tx1"/>
                </a:solidFill>
                <a:latin typeface="Arial" pitchFamily="34" charset="0"/>
                <a:ea typeface="黑体" pitchFamily="49" charset="-122"/>
              </a:defRPr>
            </a:lvl6pPr>
            <a:lvl7pPr marL="2971800" indent="-228600" eaLnBrk="0" fontAlgn="base" hangingPunct="0">
              <a:spcBef>
                <a:spcPct val="0"/>
              </a:spcBef>
              <a:spcAft>
                <a:spcPct val="0"/>
              </a:spcAft>
              <a:defRPr kumimoji="1">
                <a:solidFill>
                  <a:schemeClr val="tx1"/>
                </a:solidFill>
                <a:latin typeface="Arial" pitchFamily="34" charset="0"/>
                <a:ea typeface="黑体" pitchFamily="49" charset="-122"/>
              </a:defRPr>
            </a:lvl7pPr>
            <a:lvl8pPr marL="3429000" indent="-228600" eaLnBrk="0" fontAlgn="base" hangingPunct="0">
              <a:spcBef>
                <a:spcPct val="0"/>
              </a:spcBef>
              <a:spcAft>
                <a:spcPct val="0"/>
              </a:spcAft>
              <a:defRPr kumimoji="1">
                <a:solidFill>
                  <a:schemeClr val="tx1"/>
                </a:solidFill>
                <a:latin typeface="Arial" pitchFamily="34" charset="0"/>
                <a:ea typeface="黑体" pitchFamily="49" charset="-122"/>
              </a:defRPr>
            </a:lvl8pPr>
            <a:lvl9pPr marL="3886200" indent="-228600" eaLnBrk="0" fontAlgn="base" hangingPunct="0">
              <a:spcBef>
                <a:spcPct val="0"/>
              </a:spcBef>
              <a:spcAft>
                <a:spcPct val="0"/>
              </a:spcAft>
              <a:defRPr kumimoji="1">
                <a:solidFill>
                  <a:schemeClr val="tx1"/>
                </a:solidFill>
                <a:latin typeface="Arial" pitchFamily="34" charset="0"/>
                <a:ea typeface="黑体" pitchFamily="49" charset="-122"/>
              </a:defRPr>
            </a:lvl9pPr>
          </a:lstStyle>
          <a:p>
            <a:pPr eaLnBrk="1" hangingPunct="1"/>
            <a:r>
              <a:rPr kumimoji="0" lang="en-US" altLang="zh-CN"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a:t>
            </a:r>
            <a:r>
              <a:rPr kumimoji="0" lang="en-US" altLang="zh-TW"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24</a:t>
            </a:r>
            <a:r>
              <a:rPr kumimoji="0" lang="en-US" altLang="zh-CN"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kumimoji="0" lang="en-US" altLang="zh-TW"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a:t>
            </a:r>
            <a:r>
              <a:rPr kumimoji="0" lang="en-US" altLang="zh-CN"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kumimoji="0" lang="en-US" altLang="zh-TW"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a:t>
            </a:r>
            <a:endParaRPr kumimoji="0" lang="en-US" altLang="zh-CN"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 name="Text Box 4"/>
          <p:cNvSpPr txBox="1">
            <a:spLocks noChangeArrowheads="1"/>
          </p:cNvSpPr>
          <p:nvPr/>
        </p:nvSpPr>
        <p:spPr bwMode="auto">
          <a:xfrm>
            <a:off x="396240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itchFamily="65" charset="-120"/>
                <a:ea typeface="標楷體" pitchFamily="65" charset="-120"/>
              </a:rPr>
              <a:t>第</a:t>
            </a:r>
            <a:r>
              <a:rPr lang="en-US" altLang="zh-TW" sz="1400" b="1" dirty="0">
                <a:solidFill>
                  <a:srgbClr val="000000"/>
                </a:solidFill>
                <a:latin typeface="標楷體" pitchFamily="65" charset="-120"/>
                <a:ea typeface="標楷體" pitchFamily="65" charset="-120"/>
              </a:rPr>
              <a:t>44</a:t>
            </a:r>
            <a:r>
              <a:rPr lang="zh-TW" altLang="en-US" sz="1400" b="1" dirty="0">
                <a:solidFill>
                  <a:srgbClr val="000000"/>
                </a:solidFill>
                <a:latin typeface="標楷體" pitchFamily="65" charset="-120"/>
                <a:ea typeface="標楷體" pitchFamily="65" charset="-120"/>
              </a:rPr>
              <a:t>頁，共</a:t>
            </a:r>
            <a:r>
              <a:rPr lang="en-US" altLang="zh-TW" sz="1400" b="1" dirty="0">
                <a:solidFill>
                  <a:srgbClr val="000000"/>
                </a:solidFill>
                <a:latin typeface="標楷體" pitchFamily="65" charset="-120"/>
                <a:ea typeface="標楷體" pitchFamily="65" charset="-120"/>
              </a:rPr>
              <a:t>55</a:t>
            </a:r>
            <a:r>
              <a:rPr lang="zh-TW" altLang="en-US" sz="1400" b="1" dirty="0">
                <a:solidFill>
                  <a:srgbClr val="000000"/>
                </a:solidFill>
                <a:latin typeface="標楷體" pitchFamily="65" charset="-120"/>
                <a:ea typeface="標楷體" pitchFamily="65" charset="-120"/>
              </a:rPr>
              <a:t>頁</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72344 -0.24339 C -0.72291 -0.23622 -0.72239 -0.22881 -0.72778 -0.21585 C -0.73316 -0.20288 -0.75173 -0.17302 -0.75573 -0.16492 " pathEditMode="fixed" rAng="0" ptsTypes="aaA">
                                      <p:cBhvr>
                                        <p:cTn id="6" dur="100" fill="hold"/>
                                        <p:tgtEl>
                                          <p:spTgt spid="37"/>
                                        </p:tgtEl>
                                        <p:attrNameLst>
                                          <p:attrName>ppt_x</p:attrName>
                                          <p:attrName>ppt_y</p:attrName>
                                        </p:attrNameLst>
                                      </p:cBhvr>
                                      <p:rCtr x="-1600" y="3900"/>
                                    </p:animMotion>
                                  </p:childTnLst>
                                </p:cTn>
                              </p:par>
                              <p:par>
                                <p:cTn id="7" presetID="22" presetClass="entr" presetSubtype="1"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up)">
                                      <p:cBhvr>
                                        <p:cTn id="9" dur="100"/>
                                        <p:tgtEl>
                                          <p:spTgt spid="15"/>
                                        </p:tgtEl>
                                      </p:cBhvr>
                                    </p:animEffect>
                                  </p:childTnLst>
                                </p:cTn>
                              </p:par>
                            </p:childTnLst>
                          </p:cTn>
                        </p:par>
                        <p:par>
                          <p:cTn id="10" fill="hold" nodeType="afterGroup">
                            <p:stCondLst>
                              <p:cond delay="100"/>
                            </p:stCondLst>
                            <p:childTnLst>
                              <p:par>
                                <p:cTn id="11" presetID="0" presetClass="path" presetSubtype="0" accel="50000" decel="50000" fill="hold" nodeType="afterEffect">
                                  <p:stCondLst>
                                    <p:cond delay="0"/>
                                  </p:stCondLst>
                                  <p:childTnLst>
                                    <p:animMotion origin="layout" path="M -0.75573 -0.16492 C -0.74115 -0.1802 -0.72639 -0.19548 -0.71441 -0.20613 C -0.70243 -0.21677 -0.70642 -0.22557 -0.68368 -0.22951 C -0.66094 -0.23344 -0.60295 -0.22765 -0.57778 -0.22951 C -0.5526 -0.23136 -0.53854 -0.239 -0.53212 -0.24131 " pathEditMode="fixed" ptsTypes="aaaaA">
                                      <p:cBhvr>
                                        <p:cTn id="12" dur="200" fill="hold"/>
                                        <p:tgtEl>
                                          <p:spTgt spid="37"/>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200"/>
                                        <p:tgtEl>
                                          <p:spTgt spid="16"/>
                                        </p:tgtEl>
                                      </p:cBhvr>
                                    </p:animEffect>
                                  </p:childTnLst>
                                </p:cTn>
                              </p:par>
                            </p:childTnLst>
                          </p:cTn>
                        </p:par>
                        <p:par>
                          <p:cTn id="16" fill="hold" nodeType="afterGroup">
                            <p:stCondLst>
                              <p:cond delay="300"/>
                            </p:stCondLst>
                            <p:childTnLst>
                              <p:par>
                                <p:cTn id="17" presetID="0" presetClass="path" presetSubtype="0" accel="50000" decel="50000" fill="hold" nodeType="afterEffect">
                                  <p:stCondLst>
                                    <p:cond delay="0"/>
                                  </p:stCondLst>
                                  <p:childTnLst>
                                    <p:animMotion origin="layout" path="M -0.59965 -0.24177 C -0.6217 -0.21076 -0.64357 -0.17974 -0.6658 -0.14386 C -0.68802 -0.10798 -0.71875 -0.04988 -0.7335 -0.02626 C -0.74826 -0.00265 -0.74809 -0.00682 -0.75416 -0.00265 C -0.76024 0.00151 -0.76493 -0.0008 -0.77031 -0.00057 C -0.77569 -0.00034 -0.78767 -0.00034 -0.78646 -0.00057 " pathEditMode="fixed" rAng="0" ptsTypes="aaaaaA">
                                      <p:cBhvr>
                                        <p:cTn id="18" dur="300" fill="hold"/>
                                        <p:tgtEl>
                                          <p:spTgt spid="37"/>
                                        </p:tgtEl>
                                        <p:attrNameLst>
                                          <p:attrName>ppt_x</p:attrName>
                                          <p:attrName>ppt_y</p:attrName>
                                        </p:attrNameLst>
                                      </p:cBhvr>
                                      <p:rCtr x="-9400" y="12200"/>
                                    </p:animMotion>
                                  </p:childTnLst>
                                </p:cTn>
                              </p:par>
                              <p:par>
                                <p:cTn id="19" presetID="2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300"/>
                                        <p:tgtEl>
                                          <p:spTgt spid="17"/>
                                        </p:tgtEl>
                                      </p:cBhvr>
                                    </p:animEffect>
                                  </p:childTnLst>
                                </p:cTn>
                              </p:par>
                            </p:childTnLst>
                          </p:cTn>
                        </p:par>
                        <p:par>
                          <p:cTn id="22" fill="hold" nodeType="afterGroup">
                            <p:stCondLst>
                              <p:cond delay="600"/>
                            </p:stCondLst>
                            <p:childTnLst>
                              <p:par>
                                <p:cTn id="23" presetID="0" presetClass="path" presetSubtype="0" accel="50000" decel="50000" fill="hold" nodeType="afterEffect">
                                  <p:stCondLst>
                                    <p:cond delay="0"/>
                                  </p:stCondLst>
                                  <p:childTnLst>
                                    <p:animMotion origin="layout" path="M -0.78646 -0.00057 C -0.79028 -0.00543 -0.79393 -0.01029 -0.79375 -0.01816 C -0.79358 -0.02603 -0.78907 -0.03946 -0.7849 -0.04756 C -0.78073 -0.05566 -0.77361 -0.06191 -0.76875 -0.06724 C -0.76389 -0.07256 -0.76077 -0.07001 -0.75556 -0.07904 " pathEditMode="fixed" ptsTypes="aaaaA">
                                      <p:cBhvr>
                                        <p:cTn id="24" dur="100" fill="hold"/>
                                        <p:tgtEl>
                                          <p:spTgt spid="37"/>
                                        </p:tgtEl>
                                        <p:attrNameLst>
                                          <p:attrName>ppt_x</p:attrName>
                                          <p:attrName>ppt_y</p:attrName>
                                        </p:attrNameLst>
                                      </p:cBhvr>
                                    </p:animMotion>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100"/>
                                        <p:tgtEl>
                                          <p:spTgt spid="18"/>
                                        </p:tgtEl>
                                      </p:cBhvr>
                                    </p:animEffect>
                                  </p:childTnLst>
                                </p:cTn>
                              </p:par>
                            </p:childTnLst>
                          </p:cTn>
                        </p:par>
                        <p:par>
                          <p:cTn id="28" fill="hold" nodeType="afterGroup">
                            <p:stCondLst>
                              <p:cond delay="700"/>
                            </p:stCondLst>
                            <p:childTnLst>
                              <p:par>
                                <p:cTn id="29" presetID="0" presetClass="path" presetSubtype="0" accel="50000" decel="50000" fill="hold" nodeType="afterEffect">
                                  <p:stCondLst>
                                    <p:cond delay="0"/>
                                  </p:stCondLst>
                                  <p:childTnLst>
                                    <p:animMotion origin="layout" path="M -0.75555 -0.07905 C -0.75069 -0.08368 -0.74583 -0.08831 -0.74149 -0.08645 C -0.73715 -0.0846 -0.73125 -0.07835 -0.72951 -0.06747 C -0.72777 -0.05659 -0.73055 -0.02858 -0.73055 -0.02118 " pathEditMode="fixed" ptsTypes="aaaA">
                                      <p:cBhvr>
                                        <p:cTn id="30" dur="100" fill="hold"/>
                                        <p:tgtEl>
                                          <p:spTgt spid="37"/>
                                        </p:tgtEl>
                                        <p:attrNameLst>
                                          <p:attrName>ppt_x</p:attrName>
                                          <p:attrName>ppt_y</p:attrName>
                                        </p:attrNameLst>
                                      </p:cBhvr>
                                    </p:animMotion>
                                  </p:childTnLst>
                                </p:cTn>
                              </p:par>
                            </p:childTnLst>
                          </p:cTn>
                        </p:par>
                        <p:par>
                          <p:cTn id="31" fill="hold" nodeType="afterGroup">
                            <p:stCondLst>
                              <p:cond delay="800"/>
                            </p:stCondLst>
                            <p:childTnLst>
                              <p:par>
                                <p:cTn id="32" presetID="0" presetClass="path" presetSubtype="0" accel="50000" decel="50000" fill="hold" nodeType="afterEffect">
                                  <p:stCondLst>
                                    <p:cond delay="0"/>
                                  </p:stCondLst>
                                  <p:childTnLst>
                                    <p:animMotion origin="layout" path="M -0.73055 -0.02118 C -0.72864 -0.0184 -0.72656 -0.01562 -0.71753 -0.02256 C -0.7085 -0.02951 -0.68906 -0.04965 -0.67621 -0.0633 C -0.66336 -0.07696 -0.65208 -0.08946 -0.64027 -0.1052 C -0.62847 -0.12094 -0.61631 -0.14155 -0.60555 -0.15752 C -0.59479 -0.17349 -0.58107 -0.19432 -0.57621 -0.20104 " pathEditMode="fixed" ptsTypes="aaaaaA">
                                      <p:cBhvr>
                                        <p:cTn id="33" dur="100" fill="hold"/>
                                        <p:tgtEl>
                                          <p:spTgt spid="37"/>
                                        </p:tgtEl>
                                        <p:attrNameLst>
                                          <p:attrName>ppt_x</p:attrName>
                                          <p:attrName>ppt_y</p:attrName>
                                        </p:attrNameLst>
                                      </p:cBhvr>
                                    </p:animMotion>
                                  </p:childTnLst>
                                </p:cTn>
                              </p:par>
                              <p:par>
                                <p:cTn id="34" presetID="2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100"/>
                                        <p:tgtEl>
                                          <p:spTgt spid="19"/>
                                        </p:tgtEl>
                                      </p:cBhvr>
                                    </p:animEffect>
                                  </p:childTnLst>
                                </p:cTn>
                              </p:par>
                            </p:childTnLst>
                          </p:cTn>
                        </p:par>
                        <p:par>
                          <p:cTn id="37" fill="hold" nodeType="afterGroup">
                            <p:stCondLst>
                              <p:cond delay="900"/>
                            </p:stCondLst>
                            <p:childTnLst>
                              <p:par>
                                <p:cTn id="38" presetID="0" presetClass="path" presetSubtype="0" accel="50000" decel="50000" fill="hold" nodeType="afterEffect">
                                  <p:stCondLst>
                                    <p:cond delay="0"/>
                                  </p:stCondLst>
                                  <p:childTnLst>
                                    <p:animMotion origin="layout" path="M -0.57309 -0.20103 C -0.58871 -0.17858 -0.60434 -0.15589 -0.61666 -0.13714 C -0.62899 -0.11839 -0.63732 -0.10358 -0.64705 -0.08784 C -0.65677 -0.0721 -0.6691 -0.05427 -0.67535 -0.04293 C -0.6816 -0.03159 -0.68507 -0.02256 -0.68507 -0.01978 " pathEditMode="fixed" rAng="0" ptsTypes="aaaaA">
                                      <p:cBhvr>
                                        <p:cTn id="39" dur="100" fill="hold"/>
                                        <p:tgtEl>
                                          <p:spTgt spid="37"/>
                                        </p:tgtEl>
                                        <p:attrNameLst>
                                          <p:attrName>ppt_x</p:attrName>
                                          <p:attrName>ppt_y</p:attrName>
                                        </p:attrNameLst>
                                      </p:cBhvr>
                                      <p:rCtr x="-5600" y="9100"/>
                                    </p:animMotion>
                                  </p:childTnLst>
                                </p:cTn>
                              </p:par>
                              <p:par>
                                <p:cTn id="40" presetID="22" presetClass="entr" presetSubtype="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100"/>
                                        <p:tgtEl>
                                          <p:spTgt spid="20"/>
                                        </p:tgtEl>
                                      </p:cBhvr>
                                    </p:animEffect>
                                  </p:childTnLst>
                                </p:cTn>
                              </p:par>
                            </p:childTnLst>
                          </p:cTn>
                        </p:par>
                        <p:par>
                          <p:cTn id="43" fill="hold" nodeType="afterGroup">
                            <p:stCondLst>
                              <p:cond delay="1000"/>
                            </p:stCondLst>
                            <p:childTnLst>
                              <p:par>
                                <p:cTn id="44" presetID="0" presetClass="path" presetSubtype="0" accel="50000" decel="50000" fill="hold" nodeType="afterEffect">
                                  <p:stCondLst>
                                    <p:cond delay="0"/>
                                  </p:stCondLst>
                                  <p:childTnLst>
                                    <p:animMotion origin="layout" path="M -0.68507 -0.01979 C -0.67778 -0.02882 -0.67049 -0.03784 -0.66545 -0.04432 C -0.66042 -0.05081 -0.65851 -0.05451 -0.65469 -0.05891 C -0.65087 -0.06331 -0.6474 -0.06585 -0.64271 -0.07048 C -0.63802 -0.07511 -0.6309 -0.08252 -0.62639 -0.08645 C -0.62188 -0.09039 -0.6184 -0.09201 -0.61545 -0.09363 C -0.6125 -0.09525 -0.6099 -0.09641 -0.60903 -0.09664 " pathEditMode="fixed" ptsTypes="aaaaaaA">
                                      <p:cBhvr>
                                        <p:cTn id="45" dur="100" fill="hold"/>
                                        <p:tgtEl>
                                          <p:spTgt spid="37"/>
                                        </p:tgtEl>
                                        <p:attrNameLst>
                                          <p:attrName>ppt_x</p:attrName>
                                          <p:attrName>ppt_y</p:attrName>
                                        </p:attrNameLst>
                                      </p:cBhvr>
                                    </p:animMotion>
                                  </p:childTnLst>
                                </p:cTn>
                              </p:par>
                              <p:par>
                                <p:cTn id="46" presetID="22" presetClass="entr" presetSubtype="4"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100"/>
                                        <p:tgtEl>
                                          <p:spTgt spid="24"/>
                                        </p:tgtEl>
                                      </p:cBhvr>
                                    </p:animEffect>
                                  </p:childTnLst>
                                </p:cTn>
                              </p:par>
                            </p:childTnLst>
                          </p:cTn>
                        </p:par>
                        <p:par>
                          <p:cTn id="49" fill="hold" nodeType="afterGroup">
                            <p:stCondLst>
                              <p:cond delay="1100"/>
                            </p:stCondLst>
                            <p:childTnLst>
                              <p:par>
                                <p:cTn id="50" presetID="0" presetClass="path" presetSubtype="0" accel="50000" decel="50000" fill="hold" nodeType="afterEffect">
                                  <p:stCondLst>
                                    <p:cond delay="0"/>
                                  </p:stCondLst>
                                  <p:childTnLst>
                                    <p:animMotion origin="layout" path="M -0.60903 -0.09664 C -0.6059 -0.09594 -0.60278 -0.09525 -0.60347 -0.09224 C -0.60417 -0.08923 -0.60972 -0.0846 -0.61337 -0.07905 C -0.61701 -0.07349 -0.62083 -0.06493 -0.62535 -0.05891 C -0.62986 -0.05289 -0.63733 -0.04895 -0.64045 -0.04294 C -0.64358 -0.03692 -0.64323 -0.02511 -0.64375 -0.02257 " pathEditMode="fixed" ptsTypes="aaaaaA">
                                      <p:cBhvr>
                                        <p:cTn id="51" dur="100" fill="hold"/>
                                        <p:tgtEl>
                                          <p:spTgt spid="37"/>
                                        </p:tgtEl>
                                        <p:attrNameLst>
                                          <p:attrName>ppt_x</p:attrName>
                                          <p:attrName>ppt_y</p:attrName>
                                        </p:attrNameLst>
                                      </p:cBhvr>
                                    </p:animMotion>
                                  </p:childTnLst>
                                </p:cTn>
                              </p:par>
                              <p:par>
                                <p:cTn id="52" presetID="22" presetClass="entr" presetSubtype="2"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right)">
                                      <p:cBhvr>
                                        <p:cTn id="54" dur="100"/>
                                        <p:tgtEl>
                                          <p:spTgt spid="21"/>
                                        </p:tgtEl>
                                      </p:cBhvr>
                                    </p:animEffect>
                                  </p:childTnLst>
                                </p:cTn>
                              </p:par>
                            </p:childTnLst>
                          </p:cTn>
                        </p:par>
                        <p:par>
                          <p:cTn id="55" fill="hold" nodeType="afterGroup">
                            <p:stCondLst>
                              <p:cond delay="1200"/>
                            </p:stCondLst>
                            <p:childTnLst>
                              <p:par>
                                <p:cTn id="56" presetID="0" presetClass="path" presetSubtype="0" accel="50000" decel="50000" fill="hold" nodeType="afterEffect">
                                  <p:stCondLst>
                                    <p:cond delay="0"/>
                                  </p:stCondLst>
                                  <p:childTnLst>
                                    <p:animMotion origin="layout" path="M -0.64375 -0.02256 C -0.6401 -0.02001 -0.63628 -0.01723 -0.63073 -0.01955 C -0.62517 -0.02186 -0.61597 -0.03297 -0.61007 -0.03714 C -0.60417 -0.04131 -0.60087 -0.04177 -0.59479 -0.04432 C -0.58871 -0.04686 -0.57847 -0.0501 -0.57309 -0.05288 C -0.56771 -0.05566 -0.56684 -0.05797 -0.56215 -0.06168 C -0.55746 -0.06538 -0.54913 -0.06908 -0.54479 -0.07464 C -0.54045 -0.0802 -0.53646 -0.09061 -0.53611 -0.09501 C -0.53576 -0.09941 -0.54219 -0.09987 -0.54271 -0.1008 " pathEditMode="fixed" ptsTypes="aaaaaaaaA">
                                      <p:cBhvr>
                                        <p:cTn id="57" dur="100" fill="hold"/>
                                        <p:tgtEl>
                                          <p:spTgt spid="37"/>
                                        </p:tgtEl>
                                        <p:attrNameLst>
                                          <p:attrName>ppt_x</p:attrName>
                                          <p:attrName>ppt_y</p:attrName>
                                        </p:attrNameLst>
                                      </p:cBhvr>
                                    </p:animMotion>
                                  </p:childTnLst>
                                </p:cTn>
                              </p:par>
                              <p:par>
                                <p:cTn id="58" presetID="2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100"/>
                                        <p:tgtEl>
                                          <p:spTgt spid="22"/>
                                        </p:tgtEl>
                                      </p:cBhvr>
                                    </p:animEffect>
                                  </p:childTnLst>
                                </p:cTn>
                              </p:par>
                            </p:childTnLst>
                          </p:cTn>
                        </p:par>
                        <p:par>
                          <p:cTn id="61" fill="hold" nodeType="afterGroup">
                            <p:stCondLst>
                              <p:cond delay="1300"/>
                            </p:stCondLst>
                            <p:childTnLst>
                              <p:par>
                                <p:cTn id="62" presetID="0" presetClass="path" presetSubtype="0" accel="50000" decel="50000" fill="hold" nodeType="afterEffect">
                                  <p:stCondLst>
                                    <p:cond delay="0"/>
                                  </p:stCondLst>
                                  <p:childTnLst>
                                    <p:animMotion origin="layout" path="M -0.54271 -0.1008 C -0.54653 -0.09941 -0.55035 -0.09802 -0.55451 -0.09501 C -0.55868 -0.092 -0.56285 -0.08807 -0.56771 -0.08205 C -0.57257 -0.07603 -0.58038 -0.06607 -0.58385 -0.05867 C -0.58733 -0.05126 -0.58767 -0.04293 -0.58837 -0.03714 C -0.58906 -0.03135 -0.5901 -0.02695 -0.58837 -0.02395 C -0.58663 -0.02094 -0.58055 -0.02001 -0.57743 -0.01955 C -0.5743 -0.01908 -0.57135 -0.02024 -0.56979 -0.02117 " pathEditMode="fixed" ptsTypes="aaaaaaaA">
                                      <p:cBhvr>
                                        <p:cTn id="63" dur="200" fill="hold"/>
                                        <p:tgtEl>
                                          <p:spTgt spid="37"/>
                                        </p:tgtEl>
                                        <p:attrNameLst>
                                          <p:attrName>ppt_x</p:attrName>
                                          <p:attrName>ppt_y</p:attrName>
                                        </p:attrNameLst>
                                      </p:cBhvr>
                                    </p:animMotion>
                                  </p:childTnLst>
                                </p:cTn>
                              </p:par>
                              <p:par>
                                <p:cTn id="64" presetID="22" presetClass="entr" presetSubtype="1"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par>
                          <p:cTn id="67" fill="hold" nodeType="afterGroup">
                            <p:stCondLst>
                              <p:cond delay="1500"/>
                            </p:stCondLst>
                            <p:childTnLst>
                              <p:par>
                                <p:cTn id="68" presetID="0" presetClass="path" presetSubtype="0" accel="50000" decel="50000" fill="hold" nodeType="afterEffect">
                                  <p:stCondLst>
                                    <p:cond delay="0"/>
                                  </p:stCondLst>
                                  <p:childTnLst>
                                    <p:animMotion origin="layout" path="M -0.56979 -0.02117 C -0.56197 -0.02395 -0.55416 -0.02673 -0.54635 -0.03228 C -0.53854 -0.03784 -0.54999 -0.02927 -0.52308 -0.0545 C -0.49618 -0.07974 -0.41388 -0.16122 -0.38472 -0.18344 C -0.35555 -0.20566 -0.3526 -0.18899 -0.34808 -0.18784 C -0.34357 -0.18668 -0.35659 -0.17835 -0.35798 -0.17673 " pathEditMode="fixed" rAng="0" ptsTypes="aaaaaA">
                                      <p:cBhvr>
                                        <p:cTn id="69" dur="100" fill="hold"/>
                                        <p:tgtEl>
                                          <p:spTgt spid="37"/>
                                        </p:tgtEl>
                                        <p:attrNameLst>
                                          <p:attrName>ppt_x</p:attrName>
                                          <p:attrName>ppt_y</p:attrName>
                                        </p:attrNameLst>
                                      </p:cBhvr>
                                      <p:rCtr x="11300" y="-9200"/>
                                    </p:animMotion>
                                  </p:childTnLst>
                                </p:cTn>
                              </p:par>
                            </p:childTnLst>
                          </p:cTn>
                        </p:par>
                        <p:par>
                          <p:cTn id="70" fill="hold" nodeType="afterGroup">
                            <p:stCondLst>
                              <p:cond delay="1600"/>
                            </p:stCondLst>
                            <p:childTnLst>
                              <p:par>
                                <p:cTn id="71" presetID="0" presetClass="path" presetSubtype="0" accel="50000" decel="50000" fill="hold" nodeType="afterEffect">
                                  <p:stCondLst>
                                    <p:cond delay="0"/>
                                  </p:stCondLst>
                                  <p:childTnLst>
                                    <p:animMotion origin="layout" path="M -0.35798 -0.17673 C -0.36198 -0.17534 -0.3658 -0.17395 -0.36771 -0.17163 C -0.36962 -0.16932 -0.37048 -0.16423 -0.36996 -0.16307 C -0.36944 -0.16191 -0.3658 -0.164 -0.36475 -0.16423 " pathEditMode="fixed" rAng="0" ptsTypes="aaaa">
                                      <p:cBhvr>
                                        <p:cTn id="72" dur="100" fill="hold"/>
                                        <p:tgtEl>
                                          <p:spTgt spid="37"/>
                                        </p:tgtEl>
                                        <p:attrNameLst>
                                          <p:attrName>ppt_x</p:attrName>
                                          <p:attrName>ppt_y</p:attrName>
                                        </p:attrNameLst>
                                      </p:cBhvr>
                                      <p:rCtr x="-600" y="700"/>
                                    </p:animMotion>
                                  </p:childTnLst>
                                </p:cTn>
                              </p:par>
                              <p:par>
                                <p:cTn id="73" presetID="22" presetClass="entr" presetSubtype="1"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up)">
                                      <p:cBhvr>
                                        <p:cTn id="75" dur="100"/>
                                        <p:tgtEl>
                                          <p:spTgt spid="26"/>
                                        </p:tgtEl>
                                      </p:cBhvr>
                                    </p:animEffect>
                                  </p:childTnLst>
                                </p:cTn>
                              </p:par>
                            </p:childTnLst>
                          </p:cTn>
                        </p:par>
                        <p:par>
                          <p:cTn id="76" fill="hold" nodeType="afterGroup">
                            <p:stCondLst>
                              <p:cond delay="1700"/>
                            </p:stCondLst>
                            <p:childTnLst>
                              <p:par>
                                <p:cTn id="77" presetID="0" presetClass="path" presetSubtype="0" accel="50000" decel="50000" fill="hold" nodeType="afterEffect">
                                  <p:stCondLst>
                                    <p:cond delay="0"/>
                                  </p:stCondLst>
                                  <p:childTnLst>
                                    <p:animMotion origin="layout" path="M -0.36475 -0.16423 C -0.36146 -0.164 -0.35798 -0.16353 -0.35364 -0.16515 C -0.3493 -0.16677 -0.34305 -0.17094 -0.33906 -0.17372 C -0.33507 -0.1765 -0.33229 -0.17881 -0.32986 -0.18205 C -0.32743 -0.18529 -0.32517 -0.19131 -0.3243 -0.19386 C -0.32343 -0.1964 -0.32465 -0.19687 -0.32465 -0.19756 " pathEditMode="fixed" rAng="0" ptsTypes="aaaaaA">
                                      <p:cBhvr>
                                        <p:cTn id="78" dur="100" fill="hold"/>
                                        <p:tgtEl>
                                          <p:spTgt spid="37"/>
                                        </p:tgtEl>
                                        <p:attrNameLst>
                                          <p:attrName>ppt_x</p:attrName>
                                          <p:attrName>ppt_y</p:attrName>
                                        </p:attrNameLst>
                                      </p:cBhvr>
                                      <p:rCtr x="2100" y="-1600"/>
                                    </p:animMotion>
                                  </p:childTnLst>
                                </p:cTn>
                              </p:par>
                              <p:par>
                                <p:cTn id="79" presetID="22" presetClass="entr" presetSubtype="4"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100"/>
                                        <p:tgtEl>
                                          <p:spTgt spid="27"/>
                                        </p:tgtEl>
                                      </p:cBhvr>
                                    </p:animEffect>
                                  </p:childTnLst>
                                </p:cTn>
                              </p:par>
                            </p:childTnLst>
                          </p:cTn>
                        </p:par>
                        <p:par>
                          <p:cTn id="82" fill="hold" nodeType="afterGroup">
                            <p:stCondLst>
                              <p:cond delay="1800"/>
                            </p:stCondLst>
                            <p:childTnLst>
                              <p:par>
                                <p:cTn id="83" presetID="0" presetClass="path" presetSubtype="0" accel="50000" decel="50000" fill="hold" nodeType="afterEffect">
                                  <p:stCondLst>
                                    <p:cond delay="0"/>
                                  </p:stCondLst>
                                  <p:childTnLst>
                                    <p:animMotion origin="layout" path="M -0.32465 -0.19756 C -0.32587 -0.20033 -0.32708 -0.20288 -0.32986 -0.2045 C -0.33264 -0.20612 -0.3309 -0.20867 -0.34097 -0.20774 C -0.35104 -0.20682 -0.3757 -0.20427 -0.39063 -0.19964 C -0.40556 -0.19501 -0.42222 -0.18645 -0.43108 -0.17973 C -0.43993 -0.17302 -0.44167 -0.16283 -0.44375 -0.15959 " pathEditMode="fixed" ptsTypes="aaaaaA">
                                      <p:cBhvr>
                                        <p:cTn id="84" dur="100" fill="hold"/>
                                        <p:tgtEl>
                                          <p:spTgt spid="37"/>
                                        </p:tgtEl>
                                        <p:attrNameLst>
                                          <p:attrName>ppt_x</p:attrName>
                                          <p:attrName>ppt_y</p:attrName>
                                        </p:attrNameLst>
                                      </p:cBhvr>
                                    </p:animMotion>
                                  </p:childTnLst>
                                </p:cTn>
                              </p:par>
                              <p:par>
                                <p:cTn id="85" presetID="22" presetClass="entr" presetSubtype="2"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right)">
                                      <p:cBhvr>
                                        <p:cTn id="87" dur="100"/>
                                        <p:tgtEl>
                                          <p:spTgt spid="28"/>
                                        </p:tgtEl>
                                      </p:cBhvr>
                                    </p:animEffect>
                                  </p:childTnLst>
                                </p:cTn>
                              </p:par>
                            </p:childTnLst>
                          </p:cTn>
                        </p:par>
                        <p:par>
                          <p:cTn id="88" fill="hold" nodeType="afterGroup">
                            <p:stCondLst>
                              <p:cond delay="1900"/>
                            </p:stCondLst>
                            <p:childTnLst>
                              <p:par>
                                <p:cTn id="89" presetID="0" presetClass="path" presetSubtype="0" accel="50000" decel="50000" fill="hold" nodeType="afterEffect">
                                  <p:stCondLst>
                                    <p:cond delay="0"/>
                                  </p:stCondLst>
                                  <p:childTnLst>
                                    <p:animMotion origin="layout" path="M -0.44375 -0.1596 C -0.44445 -0.1545 -0.44514 -0.14941 -0.44306 -0.14594 C -0.44097 -0.14247 -0.43768 -0.14062 -0.43125 -0.13807 C -0.42483 -0.13552 -0.41459 -0.13251 -0.40469 -0.13112 C -0.39479 -0.12974 -0.3724 -0.13043 -0.3717 -0.12927 C -0.37101 -0.12812 -0.38941 -0.12649 -0.40035 -0.12441 C -0.41129 -0.12233 -0.42535 -0.12071 -0.43716 -0.11654 C -0.44896 -0.11237 -0.46163 -0.10474 -0.47101 -0.09872 C -0.48038 -0.0927 -0.48733 -0.08853 -0.49375 -0.0802 C -0.50018 -0.07187 -0.50747 -0.05566 -0.5099 -0.04872 C -0.51233 -0.04177 -0.50868 -0.03992 -0.50851 -0.03807 " pathEditMode="fixed" ptsTypes="aaaaaaaaaaA">
                                      <p:cBhvr>
                                        <p:cTn id="90" dur="200" fill="hold"/>
                                        <p:tgtEl>
                                          <p:spTgt spid="37"/>
                                        </p:tgtEl>
                                        <p:attrNameLst>
                                          <p:attrName>ppt_x</p:attrName>
                                          <p:attrName>ppt_y</p:attrName>
                                        </p:attrNameLst>
                                      </p:cBhvr>
                                    </p:animMotion>
                                  </p:childTnLst>
                                </p:cTn>
                              </p:par>
                              <p:par>
                                <p:cTn id="91" presetID="22" presetClass="entr" presetSubtype="1" fill="hold"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up)">
                                      <p:cBhvr>
                                        <p:cTn id="93" dur="200"/>
                                        <p:tgtEl>
                                          <p:spTgt spid="29"/>
                                        </p:tgtEl>
                                      </p:cBhvr>
                                    </p:animEffect>
                                  </p:childTnLst>
                                </p:cTn>
                              </p:par>
                            </p:childTnLst>
                          </p:cTn>
                        </p:par>
                        <p:par>
                          <p:cTn id="94" fill="hold" nodeType="afterGroup">
                            <p:stCondLst>
                              <p:cond delay="2100"/>
                            </p:stCondLst>
                            <p:childTnLst>
                              <p:par>
                                <p:cTn id="95" presetID="0" presetClass="path" presetSubtype="0" accel="50000" decel="50000" fill="hold" nodeType="afterEffect">
                                  <p:stCondLst>
                                    <p:cond delay="0"/>
                                  </p:stCondLst>
                                  <p:childTnLst>
                                    <p:animMotion origin="layout" path="M -0.5085 -0.03807 C -0.50712 -0.03483 -0.50364 -0.02302 -0.49982 -0.01909 C -0.496 -0.01515 -0.49149 -0.01538 -0.48524 -0.014 C -0.47899 -0.01261 -0.46979 -0.01076 -0.46267 -0.01122 C -0.45555 -0.01168 -0.45069 -0.01168 -0.44201 -0.01654 C -0.43333 -0.0214 -0.41753 -0.03483 -0.41059 -0.04015 C -0.40364 -0.04548 -0.40729 -0.04224 -0.39982 -0.04918 C -0.39236 -0.05613 -0.37257 -0.07557 -0.36545 -0.08251 " pathEditMode="fixed" rAng="0" ptsTypes="aaaaaaaa">
                                      <p:cBhvr>
                                        <p:cTn id="96" dur="200" fill="hold"/>
                                        <p:tgtEl>
                                          <p:spTgt spid="37"/>
                                        </p:tgtEl>
                                        <p:attrNameLst>
                                          <p:attrName>ppt_x</p:attrName>
                                          <p:attrName>ppt_y</p:attrName>
                                        </p:attrNameLst>
                                      </p:cBhvr>
                                      <p:rCtr x="7200" y="-900"/>
                                    </p:animMotion>
                                  </p:childTnLst>
                                </p:cTn>
                              </p:par>
                              <p:par>
                                <p:cTn id="97" presetID="22" presetClass="entr" presetSubtype="8"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wipe(left)">
                                      <p:cBhvr>
                                        <p:cTn id="99" dur="200"/>
                                        <p:tgtEl>
                                          <p:spTgt spid="30"/>
                                        </p:tgtEl>
                                      </p:cBhvr>
                                    </p:animEffect>
                                  </p:childTnLst>
                                </p:cTn>
                              </p:par>
                            </p:childTnLst>
                          </p:cTn>
                        </p:par>
                        <p:par>
                          <p:cTn id="100" fill="hold" nodeType="afterGroup">
                            <p:stCondLst>
                              <p:cond delay="2300"/>
                            </p:stCondLst>
                            <p:childTnLst>
                              <p:par>
                                <p:cTn id="101" presetID="0" presetClass="path" presetSubtype="0" accel="50000" decel="50000" fill="hold" nodeType="afterEffect">
                                  <p:stCondLst>
                                    <p:cond delay="0"/>
                                  </p:stCondLst>
                                  <p:childTnLst>
                                    <p:animMotion origin="layout" path="M -0.36337 -0.08113 C -0.36337 -0.08089 -0.37864 -0.05636 -0.39375 -0.03159 " pathEditMode="fixed" rAng="0" ptsTypes="aA">
                                      <p:cBhvr>
                                        <p:cTn id="102" dur="100" fill="hold"/>
                                        <p:tgtEl>
                                          <p:spTgt spid="37"/>
                                        </p:tgtEl>
                                        <p:attrNameLst>
                                          <p:attrName>ppt_x</p:attrName>
                                          <p:attrName>ppt_y</p:attrName>
                                        </p:attrNameLst>
                                      </p:cBhvr>
                                      <p:rCtr x="-1500" y="2500"/>
                                    </p:animMotion>
                                  </p:childTnLst>
                                </p:cTn>
                              </p:par>
                              <p:par>
                                <p:cTn id="103" presetID="22" presetClass="entr" presetSubtype="1" fill="hold" nodeType="with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wipe(up)">
                                      <p:cBhvr>
                                        <p:cTn id="105" dur="100"/>
                                        <p:tgtEl>
                                          <p:spTgt spid="31"/>
                                        </p:tgtEl>
                                      </p:cBhvr>
                                    </p:animEffect>
                                  </p:childTnLst>
                                </p:cTn>
                              </p:par>
                            </p:childTnLst>
                          </p:cTn>
                        </p:par>
                        <p:par>
                          <p:cTn id="106" fill="hold" nodeType="afterGroup">
                            <p:stCondLst>
                              <p:cond delay="2400"/>
                            </p:stCondLst>
                            <p:childTnLst>
                              <p:par>
                                <p:cTn id="107" presetID="0" presetClass="path" presetSubtype="0" accel="50000" decel="50000" fill="hold" nodeType="afterEffect">
                                  <p:stCondLst>
                                    <p:cond delay="0"/>
                                  </p:stCondLst>
                                  <p:childTnLst>
                                    <p:animMotion origin="layout" path="M -0.39375 -0.03159 C -0.38733 -0.03992 -0.3809 -0.04803 -0.37413 -0.0552 C -0.36736 -0.06238 -0.35764 -0.07117 -0.35261 -0.07488 C -0.34757 -0.07858 -0.34583 -0.07742 -0.34375 -0.07742 " pathEditMode="fixed" ptsTypes="aaaA">
                                      <p:cBhvr>
                                        <p:cTn id="108" dur="100" fill="hold"/>
                                        <p:tgtEl>
                                          <p:spTgt spid="37"/>
                                        </p:tgtEl>
                                        <p:attrNameLst>
                                          <p:attrName>ppt_x</p:attrName>
                                          <p:attrName>ppt_y</p:attrName>
                                        </p:attrNameLst>
                                      </p:cBhvr>
                                    </p:animMotion>
                                  </p:childTnLst>
                                </p:cTn>
                              </p:par>
                              <p:par>
                                <p:cTn id="109" presetID="22" presetClass="entr" presetSubtype="8" fill="hold" nodeType="with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wipe(left)">
                                      <p:cBhvr>
                                        <p:cTn id="111" dur="100"/>
                                        <p:tgtEl>
                                          <p:spTgt spid="33"/>
                                        </p:tgtEl>
                                      </p:cBhvr>
                                    </p:animEffect>
                                  </p:childTnLst>
                                </p:cTn>
                              </p:par>
                            </p:childTnLst>
                          </p:cTn>
                        </p:par>
                        <p:par>
                          <p:cTn id="112" fill="hold" nodeType="afterGroup">
                            <p:stCondLst>
                              <p:cond delay="2500"/>
                            </p:stCondLst>
                            <p:childTnLst>
                              <p:par>
                                <p:cTn id="113" presetID="0" presetClass="path" presetSubtype="0" accel="50000" decel="50000" fill="hold" nodeType="afterEffect">
                                  <p:stCondLst>
                                    <p:cond delay="0"/>
                                  </p:stCondLst>
                                  <p:childTnLst>
                                    <p:animMotion origin="layout" path="M -0.34427 -0.07673 C -0.34462 -0.07326 -0.34479 -0.06955 -0.34826 -0.06353 C -0.35173 -0.05751 -0.36232 -0.04594 -0.36493 -0.04015 C -0.36753 -0.03437 -0.36441 -0.02997 -0.36389 -0.02835 " pathEditMode="fixed" rAng="0" ptsTypes="aaaA">
                                      <p:cBhvr>
                                        <p:cTn id="114" dur="100" fill="hold"/>
                                        <p:tgtEl>
                                          <p:spTgt spid="37"/>
                                        </p:tgtEl>
                                        <p:attrNameLst>
                                          <p:attrName>ppt_x</p:attrName>
                                          <p:attrName>ppt_y</p:attrName>
                                        </p:attrNameLst>
                                      </p:cBhvr>
                                      <p:rCtr x="-1200" y="2400"/>
                                    </p:animMotion>
                                  </p:childTnLst>
                                </p:cTn>
                              </p:par>
                              <p:par>
                                <p:cTn id="115" presetID="22" presetClass="entr" presetSubtype="1" fill="hold" nodeType="with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ipe(up)">
                                      <p:cBhvr>
                                        <p:cTn id="117" dur="100"/>
                                        <p:tgtEl>
                                          <p:spTgt spid="34"/>
                                        </p:tgtEl>
                                      </p:cBhvr>
                                    </p:animEffect>
                                  </p:childTnLst>
                                </p:cTn>
                              </p:par>
                            </p:childTnLst>
                          </p:cTn>
                        </p:par>
                        <p:par>
                          <p:cTn id="118" fill="hold" nodeType="afterGroup">
                            <p:stCondLst>
                              <p:cond delay="2600"/>
                            </p:stCondLst>
                            <p:childTnLst>
                              <p:par>
                                <p:cTn id="119" presetID="22" presetClass="entr" presetSubtype="8" fill="hold" nodeType="after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wipe(left)">
                                      <p:cBhvr>
                                        <p:cTn id="121" dur="100"/>
                                        <p:tgtEl>
                                          <p:spTgt spid="35"/>
                                        </p:tgtEl>
                                      </p:cBhvr>
                                    </p:animEffect>
                                  </p:childTnLst>
                                </p:cTn>
                              </p:par>
                              <p:par>
                                <p:cTn id="122" presetID="0" presetClass="path" presetSubtype="0" accel="50000" decel="50000" fill="hold" nodeType="withEffect">
                                  <p:stCondLst>
                                    <p:cond delay="0"/>
                                  </p:stCondLst>
                                  <p:childTnLst>
                                    <p:animMotion origin="layout" path="M -0.36388 -0.02834 C -0.36076 -0.02695 -0.35746 -0.02556 -0.35312 -0.02834 C -0.34878 -0.03112 -0.34444 -0.03829 -0.3375 -0.04547 C -0.33055 -0.05265 -0.31753 -0.06584 -0.31093 -0.07163 C -0.30434 -0.07742 -0.30173 -0.07904 -0.29826 -0.0795 C -0.29479 -0.07996 -0.29184 -0.0751 -0.29045 -0.07417 " pathEditMode="fixed" rAng="0" ptsTypes="aaaaaA">
                                      <p:cBhvr>
                                        <p:cTn id="123" dur="100" fill="hold"/>
                                        <p:tgtEl>
                                          <p:spTgt spid="37"/>
                                        </p:tgtEl>
                                        <p:attrNameLst>
                                          <p:attrName>ppt_x</p:attrName>
                                          <p:attrName>ppt_y</p:attrName>
                                        </p:attrNameLst>
                                      </p:cBhvr>
                                      <p:rCtr x="3700" y="-2500"/>
                                    </p:animMotion>
                                  </p:childTnLst>
                                </p:cTn>
                              </p:par>
                            </p:childTnLst>
                          </p:cTn>
                        </p:par>
                        <p:par>
                          <p:cTn id="124" fill="hold" nodeType="afterGroup">
                            <p:stCondLst>
                              <p:cond delay="2700"/>
                            </p:stCondLst>
                            <p:childTnLst>
                              <p:par>
                                <p:cTn id="125" presetID="22" presetClass="entr" presetSubtype="1" fill="hold" nodeType="after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wipe(up)">
                                      <p:cBhvr>
                                        <p:cTn id="127" dur="100"/>
                                        <p:tgtEl>
                                          <p:spTgt spid="36"/>
                                        </p:tgtEl>
                                      </p:cBhvr>
                                    </p:animEffect>
                                  </p:childTnLst>
                                </p:cTn>
                              </p:par>
                              <p:par>
                                <p:cTn id="128" presetID="0" presetClass="path" presetSubtype="0" accel="50000" decel="50000" fill="hold" nodeType="withEffect">
                                  <p:stCondLst>
                                    <p:cond delay="0"/>
                                  </p:stCondLst>
                                  <p:childTnLst>
                                    <p:animMotion origin="layout" path="M -0.29045 -0.07418 C -0.2941 -0.07557 -0.29757 -0.07696 -0.30122 -0.07557 C -0.30486 -0.07418 -0.30816 -0.07001 -0.31198 -0.06631 C -0.3158 -0.0626 -0.32153 -0.05774 -0.32379 -0.05335 C -0.32604 -0.04895 -0.32552 -0.04385 -0.3257 -0.04015 C -0.32587 -0.03645 -0.32483 -0.03251 -0.32465 -0.03112 " pathEditMode="fixed" ptsTypes="aaaaaA">
                                      <p:cBhvr>
                                        <p:cTn id="129" dur="100" fill="hold"/>
                                        <p:tgtEl>
                                          <p:spTgt spid="37"/>
                                        </p:tgtEl>
                                        <p:attrNameLst>
                                          <p:attrName>ppt_x</p:attrName>
                                          <p:attrName>ppt_y</p:attrName>
                                        </p:attrNameLst>
                                      </p:cBhvr>
                                    </p:animMotion>
                                  </p:childTnLst>
                                </p:cTn>
                              </p:par>
                            </p:childTnLst>
                          </p:cTn>
                        </p:par>
                        <p:par>
                          <p:cTn id="130" fill="hold" nodeType="afterGroup">
                            <p:stCondLst>
                              <p:cond delay="2800"/>
                            </p:stCondLst>
                            <p:childTnLst>
                              <p:par>
                                <p:cTn id="131" presetID="22" presetClass="entr" presetSubtype="4" fill="hold" nodeType="after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wipe(down)">
                                      <p:cBhvr>
                                        <p:cTn id="133" dur="100"/>
                                        <p:tgtEl>
                                          <p:spTgt spid="42"/>
                                        </p:tgtEl>
                                      </p:cBhvr>
                                    </p:animEffect>
                                  </p:childTnLst>
                                </p:cTn>
                              </p:par>
                              <p:par>
                                <p:cTn id="134" presetID="0" presetClass="path" presetSubtype="0" accel="50000" decel="50000" fill="hold" nodeType="withEffect">
                                  <p:stCondLst>
                                    <p:cond delay="0"/>
                                  </p:stCondLst>
                                  <p:childTnLst>
                                    <p:animMotion origin="layout" path="M -0.32466 -0.03113 C -0.32118 -0.0339 -0.31771 -0.03668 -0.31389 -0.04038 C -0.31007 -0.04409 -0.30677 -0.04548 -0.30122 -0.05335 C -0.29566 -0.06122 -0.28768 -0.0758 -0.28056 -0.08738 C -0.27344 -0.09895 -0.26597 -0.11284 -0.25903 -0.12279 C -0.25209 -0.13275 -0.24341 -0.14293 -0.23941 -0.14756 " pathEditMode="fixed" ptsTypes="aaaaaA">
                                      <p:cBhvr>
                                        <p:cTn id="135" dur="100" fill="hold"/>
                                        <p:tgtEl>
                                          <p:spTgt spid="37"/>
                                        </p:tgtEl>
                                        <p:attrNameLst>
                                          <p:attrName>ppt_x</p:attrName>
                                          <p:attrName>ppt_y</p:attrName>
                                        </p:attrNameLst>
                                      </p:cBhvr>
                                    </p:animMotion>
                                  </p:childTnLst>
                                </p:cTn>
                              </p:par>
                            </p:childTnLst>
                          </p:cTn>
                        </p:par>
                        <p:par>
                          <p:cTn id="136" fill="hold" nodeType="afterGroup">
                            <p:stCondLst>
                              <p:cond delay="2900"/>
                            </p:stCondLst>
                            <p:childTnLst>
                              <p:par>
                                <p:cTn id="137" presetID="22" presetClass="entr" presetSubtype="1"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wipe(up)">
                                      <p:cBhvr>
                                        <p:cTn id="139" dur="300"/>
                                        <p:tgtEl>
                                          <p:spTgt spid="43"/>
                                        </p:tgtEl>
                                      </p:cBhvr>
                                    </p:animEffect>
                                  </p:childTnLst>
                                </p:cTn>
                              </p:par>
                              <p:par>
                                <p:cTn id="140" presetID="0" presetClass="path" presetSubtype="0" accel="50000" decel="50000" fill="hold" nodeType="withEffect">
                                  <p:stCondLst>
                                    <p:cond delay="0"/>
                                  </p:stCondLst>
                                  <p:childTnLst>
                                    <p:animMotion origin="layout" path="M -0.23628 -0.14756 C -0.23889 -0.14409 -0.24687 -0.13367 -0.25173 -0.12626 C -0.2566 -0.11886 -0.2566 -0.11839 -0.2658 -0.10312 C -0.275 -0.08784 -0.30191 -0.0464 -0.30694 -0.0339 C -0.31198 -0.0214 -0.29774 -0.02951 -0.29618 -0.02858 " pathEditMode="fixed" rAng="0" ptsTypes="aaaaa">
                                      <p:cBhvr>
                                        <p:cTn id="141" dur="300" fill="hold"/>
                                        <p:tgtEl>
                                          <p:spTgt spid="37"/>
                                        </p:tgtEl>
                                        <p:attrNameLst>
                                          <p:attrName>ppt_x</p:attrName>
                                          <p:attrName>ppt_y</p:attrName>
                                        </p:attrNameLst>
                                      </p:cBhvr>
                                      <p:rCtr x="-3800" y="6300"/>
                                    </p:animMotion>
                                  </p:childTnLst>
                                </p:cTn>
                              </p:par>
                            </p:childTnLst>
                          </p:cTn>
                        </p:par>
                        <p:par>
                          <p:cTn id="142" fill="hold" nodeType="afterGroup">
                            <p:stCondLst>
                              <p:cond delay="3200"/>
                            </p:stCondLst>
                            <p:childTnLst>
                              <p:par>
                                <p:cTn id="143" presetID="0" presetClass="path" presetSubtype="0" accel="50000" decel="50000" fill="hold" nodeType="afterEffect">
                                  <p:stCondLst>
                                    <p:cond delay="0"/>
                                  </p:stCondLst>
                                  <p:childTnLst>
                                    <p:animMotion origin="layout" path="M -0.29618 -0.02858 C -0.28611 -0.03205 -0.26701 -0.02904 -0.23524 -0.04918 C -0.20347 -0.06932 -0.14826 -0.11816 -0.10503 -0.15011 C -0.0618 -0.18205 -0.00225 -0.22233 0.02466 -0.24131 " pathEditMode="fixed" rAng="0" ptsTypes="aaaa">
                                      <p:cBhvr>
                                        <p:cTn id="144" dur="500" fill="hold"/>
                                        <p:tgtEl>
                                          <p:spTgt spid="37"/>
                                        </p:tgtEl>
                                        <p:attrNameLst>
                                          <p:attrName>ppt_x</p:attrName>
                                          <p:attrName>ppt_y</p:attrName>
                                        </p:attrNameLst>
                                      </p:cBhvr>
                                      <p:rCtr x="16000" y="-10600"/>
                                    </p:animMotion>
                                  </p:childTnLst>
                                </p:cTn>
                              </p:par>
                            </p:childTnLst>
                          </p:cTn>
                        </p:par>
                        <p:par>
                          <p:cTn id="145" fill="hold">
                            <p:stCondLst>
                              <p:cond delay="3700"/>
                            </p:stCondLst>
                            <p:childTnLst>
                              <p:par>
                                <p:cTn id="146" presetID="50" presetClass="entr" presetSubtype="0" decel="100000" fill="hold" grpId="0" nodeType="afterEffect">
                                  <p:stCondLst>
                                    <p:cond delay="0"/>
                                  </p:stCondLst>
                                  <p:childTnLst>
                                    <p:set>
                                      <p:cBhvr>
                                        <p:cTn id="147" dur="1" fill="hold">
                                          <p:stCondLst>
                                            <p:cond delay="0"/>
                                          </p:stCondLst>
                                        </p:cTn>
                                        <p:tgtEl>
                                          <p:spTgt spid="32"/>
                                        </p:tgtEl>
                                        <p:attrNameLst>
                                          <p:attrName>style.visibility</p:attrName>
                                        </p:attrNameLst>
                                      </p:cBhvr>
                                      <p:to>
                                        <p:strVal val="visible"/>
                                      </p:to>
                                    </p:set>
                                    <p:anim calcmode="lin" valueType="num">
                                      <p:cBhvr>
                                        <p:cTn id="148" dur="1000" fill="hold"/>
                                        <p:tgtEl>
                                          <p:spTgt spid="32"/>
                                        </p:tgtEl>
                                        <p:attrNameLst>
                                          <p:attrName>ppt_w</p:attrName>
                                        </p:attrNameLst>
                                      </p:cBhvr>
                                      <p:tavLst>
                                        <p:tav tm="0">
                                          <p:val>
                                            <p:strVal val="#ppt_w+.3"/>
                                          </p:val>
                                        </p:tav>
                                        <p:tav tm="100000">
                                          <p:val>
                                            <p:strVal val="#ppt_w"/>
                                          </p:val>
                                        </p:tav>
                                      </p:tavLst>
                                    </p:anim>
                                    <p:anim calcmode="lin" valueType="num">
                                      <p:cBhvr>
                                        <p:cTn id="149" dur="1000" fill="hold"/>
                                        <p:tgtEl>
                                          <p:spTgt spid="32"/>
                                        </p:tgtEl>
                                        <p:attrNameLst>
                                          <p:attrName>ppt_h</p:attrName>
                                        </p:attrNameLst>
                                      </p:cBhvr>
                                      <p:tavLst>
                                        <p:tav tm="0">
                                          <p:val>
                                            <p:strVal val="#ppt_h"/>
                                          </p:val>
                                        </p:tav>
                                        <p:tav tm="100000">
                                          <p:val>
                                            <p:strVal val="#ppt_h"/>
                                          </p:val>
                                        </p:tav>
                                      </p:tavLst>
                                    </p:anim>
                                    <p:animEffect transition="in" filter="fade">
                                      <p:cBhvr>
                                        <p:cTn id="150" dur="1000"/>
                                        <p:tgtEl>
                                          <p:spTgt spid="32"/>
                                        </p:tgtEl>
                                      </p:cBhvr>
                                    </p:animEffect>
                                  </p:childTnLst>
                                </p:cTn>
                              </p:par>
                            </p:childTnLst>
                          </p:cTn>
                        </p:par>
                        <p:par>
                          <p:cTn id="151" fill="hold">
                            <p:stCondLst>
                              <p:cond delay="4700"/>
                            </p:stCondLst>
                            <p:childTnLst>
                              <p:par>
                                <p:cTn id="152" presetID="10" presetClass="entr" presetSubtype="0" fill="hold" nodeType="afterEffect">
                                  <p:stCondLst>
                                    <p:cond delay="0"/>
                                  </p:stCondLst>
                                  <p:childTnLst>
                                    <p:set>
                                      <p:cBhvr>
                                        <p:cTn id="153" dur="1" fill="hold">
                                          <p:stCondLst>
                                            <p:cond delay="0"/>
                                          </p:stCondLst>
                                        </p:cTn>
                                        <p:tgtEl>
                                          <p:spTgt spid="46"/>
                                        </p:tgtEl>
                                        <p:attrNameLst>
                                          <p:attrName>style.visibility</p:attrName>
                                        </p:attrNameLst>
                                      </p:cBhvr>
                                      <p:to>
                                        <p:strVal val="visible"/>
                                      </p:to>
                                    </p:set>
                                    <p:animEffect transition="in" filter="fade">
                                      <p:cBhvr>
                                        <p:cTn id="154" dur="500"/>
                                        <p:tgtEl>
                                          <p:spTgt spid="46"/>
                                        </p:tgtEl>
                                      </p:cBhvr>
                                    </p:animEffect>
                                  </p:childTnLst>
                                </p:cTn>
                              </p:par>
                              <p:par>
                                <p:cTn id="155" presetID="17" presetClass="entr" presetSubtype="10" fill="hold" nodeType="withEffect">
                                  <p:stCondLst>
                                    <p:cond delay="0"/>
                                  </p:stCondLst>
                                  <p:childTnLst>
                                    <p:set>
                                      <p:cBhvr>
                                        <p:cTn id="156" dur="1" fill="hold">
                                          <p:stCondLst>
                                            <p:cond delay="0"/>
                                          </p:stCondLst>
                                        </p:cTn>
                                        <p:tgtEl>
                                          <p:spTgt spid="38"/>
                                        </p:tgtEl>
                                        <p:attrNameLst>
                                          <p:attrName>style.visibility</p:attrName>
                                        </p:attrNameLst>
                                      </p:cBhvr>
                                      <p:to>
                                        <p:strVal val="visible"/>
                                      </p:to>
                                    </p:set>
                                    <p:anim calcmode="lin" valueType="num">
                                      <p:cBhvr>
                                        <p:cTn id="157" dur="500" fill="hold"/>
                                        <p:tgtEl>
                                          <p:spTgt spid="38"/>
                                        </p:tgtEl>
                                        <p:attrNameLst>
                                          <p:attrName>ppt_w</p:attrName>
                                        </p:attrNameLst>
                                      </p:cBhvr>
                                      <p:tavLst>
                                        <p:tav tm="0">
                                          <p:val>
                                            <p:fltVal val="0"/>
                                          </p:val>
                                        </p:tav>
                                        <p:tav tm="100000">
                                          <p:val>
                                            <p:strVal val="#ppt_w"/>
                                          </p:val>
                                        </p:tav>
                                      </p:tavLst>
                                    </p:anim>
                                    <p:anim calcmode="lin" valueType="num">
                                      <p:cBhvr>
                                        <p:cTn id="158" dur="500" fill="hold"/>
                                        <p:tgtEl>
                                          <p:spTgt spid="38"/>
                                        </p:tgtEl>
                                        <p:attrNameLst>
                                          <p:attrName>ppt_h</p:attrName>
                                        </p:attrNameLst>
                                      </p:cBhvr>
                                      <p:tavLst>
                                        <p:tav tm="0">
                                          <p:val>
                                            <p:strVal val="#ppt_h"/>
                                          </p:val>
                                        </p:tav>
                                        <p:tav tm="100000">
                                          <p:val>
                                            <p:strVal val="#ppt_h"/>
                                          </p:val>
                                        </p:tav>
                                      </p:tavLst>
                                    </p:anim>
                                  </p:childTnLst>
                                </p:cTn>
                              </p:par>
                              <p:par>
                                <p:cTn id="159" presetID="10" presetClass="entr" presetSubtype="0" fill="hold" grpId="1" nodeType="withEffect">
                                  <p:stCondLst>
                                    <p:cond delay="0"/>
                                  </p:stCondLst>
                                  <p:iterate type="lt">
                                    <p:tmPct val="0"/>
                                  </p:iterate>
                                  <p:childTnLst>
                                    <p:set>
                                      <p:cBhvr>
                                        <p:cTn id="160" dur="1" fill="hold">
                                          <p:stCondLst>
                                            <p:cond delay="0"/>
                                          </p:stCondLst>
                                        </p:cTn>
                                        <p:tgtEl>
                                          <p:spTgt spid="45"/>
                                        </p:tgtEl>
                                        <p:attrNameLst>
                                          <p:attrName>style.visibility</p:attrName>
                                        </p:attrNameLst>
                                      </p:cBhvr>
                                      <p:to>
                                        <p:strVal val="visible"/>
                                      </p:to>
                                    </p:set>
                                    <p:animEffect transition="in" filter="fade">
                                      <p:cBhvr>
                                        <p:cTn id="161" dur="1000"/>
                                        <p:tgtEl>
                                          <p:spTgt spid="45"/>
                                        </p:tgtEl>
                                      </p:cBhvr>
                                    </p:animEffect>
                                  </p:childTnLst>
                                </p:cTn>
                              </p:par>
                              <p:par>
                                <p:cTn id="162" presetID="10" presetClass="entr" presetSubtype="0" fill="hold" grpId="0" nodeType="withEffect">
                                  <p:stCondLst>
                                    <p:cond delay="300"/>
                                  </p:stCondLst>
                                  <p:iterate type="lt">
                                    <p:tmPct val="0"/>
                                  </p:iterate>
                                  <p:childTnLst>
                                    <p:set>
                                      <p:cBhvr>
                                        <p:cTn id="163" dur="1" fill="hold">
                                          <p:stCondLst>
                                            <p:cond delay="0"/>
                                          </p:stCondLst>
                                        </p:cTn>
                                        <p:tgtEl>
                                          <p:spTgt spid="47"/>
                                        </p:tgtEl>
                                        <p:attrNameLst>
                                          <p:attrName>style.visibility</p:attrName>
                                        </p:attrNameLst>
                                      </p:cBhvr>
                                      <p:to>
                                        <p:strVal val="visible"/>
                                      </p:to>
                                    </p:set>
                                    <p:animEffect transition="in" filter="fade">
                                      <p:cBhvr>
                                        <p:cTn id="164" dur="1000"/>
                                        <p:tgtEl>
                                          <p:spTgt spid="47"/>
                                        </p:tgtEl>
                                      </p:cBhvr>
                                    </p:animEffect>
                                  </p:childTnLst>
                                </p:cTn>
                              </p:par>
                              <p:par>
                                <p:cTn id="165" presetID="36" presetClass="emph" presetSubtype="0" fill="hold" grpId="0" nodeType="withEffect">
                                  <p:stCondLst>
                                    <p:cond delay="300"/>
                                  </p:stCondLst>
                                  <p:iterate type="lt">
                                    <p:tmPct val="10000"/>
                                  </p:iterate>
                                  <p:childTnLst>
                                    <p:animScale>
                                      <p:cBhvr>
                                        <p:cTn id="166" dur="250" autoRev="1" fill="hold">
                                          <p:stCondLst>
                                            <p:cond delay="0"/>
                                          </p:stCondLst>
                                        </p:cTn>
                                        <p:tgtEl>
                                          <p:spTgt spid="45"/>
                                        </p:tgtEl>
                                      </p:cBhvr>
                                      <p:to x="80000" y="100000"/>
                                    </p:animScale>
                                    <p:anim by="(#ppt_w*0.10)" calcmode="lin" valueType="num">
                                      <p:cBhvr>
                                        <p:cTn id="167" dur="250" autoRev="1" fill="hold">
                                          <p:stCondLst>
                                            <p:cond delay="0"/>
                                          </p:stCondLst>
                                        </p:cTn>
                                        <p:tgtEl>
                                          <p:spTgt spid="45"/>
                                        </p:tgtEl>
                                        <p:attrNameLst>
                                          <p:attrName>ppt_x</p:attrName>
                                        </p:attrNameLst>
                                      </p:cBhvr>
                                    </p:anim>
                                    <p:anim by="(-#ppt_w*0.10)" calcmode="lin" valueType="num">
                                      <p:cBhvr>
                                        <p:cTn id="168" dur="250" autoRev="1" fill="hold">
                                          <p:stCondLst>
                                            <p:cond delay="0"/>
                                          </p:stCondLst>
                                        </p:cTn>
                                        <p:tgtEl>
                                          <p:spTgt spid="45"/>
                                        </p:tgtEl>
                                        <p:attrNameLst>
                                          <p:attrName>ppt_y</p:attrName>
                                        </p:attrNameLst>
                                      </p:cBhvr>
                                    </p:anim>
                                    <p:animRot by="-480000">
                                      <p:cBhvr>
                                        <p:cTn id="169" dur="250" autoRev="1" fill="hold">
                                          <p:stCondLst>
                                            <p:cond delay="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5" grpId="0"/>
      <p:bldP spid="45" grpId="1"/>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1569660"/>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1-1</a:t>
            </a:r>
            <a:r>
              <a:rPr lang="zh-TW" altLang="en-US" sz="2400" b="1" kern="100" dirty="0">
                <a:latin typeface="標楷體" panose="03000509000000000000" pitchFamily="65" charset="-120"/>
                <a:ea typeface="標楷體" panose="03000509000000000000" pitchFamily="65" charset="-120"/>
                <a:cs typeface="Times New Roman"/>
              </a:rPr>
              <a:t>依照規定</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成立交通安全教育推動組織</a:t>
            </a:r>
            <a:r>
              <a:rPr lang="zh-TW" altLang="en-US" sz="2400" b="1" kern="100" dirty="0">
                <a:latin typeface="標楷體" panose="03000509000000000000" pitchFamily="65" charset="-120"/>
                <a:ea typeface="標楷體" panose="03000509000000000000" pitchFamily="65" charset="-120"/>
                <a:cs typeface="Times New Roman"/>
              </a:rPr>
              <a:t>，組織架構完整，聘請當地交通單位</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主管</a:t>
            </a:r>
            <a:r>
              <a:rPr lang="zh-TW" altLang="en-US" sz="2400" b="1" kern="100" dirty="0">
                <a:latin typeface="標楷體" panose="03000509000000000000" pitchFamily="65" charset="-120"/>
                <a:ea typeface="標楷體" panose="03000509000000000000" pitchFamily="65" charset="-120"/>
                <a:cs typeface="Times New Roman"/>
              </a:rPr>
              <a:t>與</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家長會長為顧問</a:t>
            </a:r>
            <a:r>
              <a:rPr lang="zh-TW" altLang="en-US" sz="2400" b="1" kern="100" dirty="0">
                <a:latin typeface="標楷體" panose="03000509000000000000" pitchFamily="65" charset="-120"/>
                <a:ea typeface="標楷體" panose="03000509000000000000" pitchFamily="65" charset="-120"/>
                <a:cs typeface="Times New Roman"/>
              </a:rPr>
              <a:t>；按學期初、學期末</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召開委員會議</a:t>
            </a:r>
            <a:r>
              <a:rPr lang="zh-TW" altLang="en-US" sz="2400" b="1" kern="100" dirty="0">
                <a:latin typeface="標楷體" panose="03000509000000000000" pitchFamily="65" charset="-120"/>
                <a:ea typeface="標楷體" panose="03000509000000000000" pitchFamily="65" charset="-120"/>
                <a:cs typeface="Times New Roman"/>
              </a:rPr>
              <a:t>，並規劃、檢討與</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改進</a:t>
            </a:r>
            <a:r>
              <a:rPr lang="zh-TW" altLang="en-US" sz="2400" b="1" kern="100" dirty="0">
                <a:latin typeface="標楷體" panose="03000509000000000000" pitchFamily="65" charset="-120"/>
                <a:ea typeface="標楷體" panose="03000509000000000000" pitchFamily="65" charset="-120"/>
                <a:cs typeface="Times New Roman"/>
              </a:rPr>
              <a:t>交通安教育有關事宜，其紀錄並經校長核定後執行。</a:t>
            </a:r>
            <a:r>
              <a:rPr lang="en-US" altLang="zh-TW" sz="2400" b="1" kern="100" dirty="0">
                <a:latin typeface="標楷體" panose="03000509000000000000" pitchFamily="65" charset="-120"/>
                <a:ea typeface="標楷體" panose="03000509000000000000" pitchFamily="65" charset="-120"/>
                <a:cs typeface="Times New Roman"/>
              </a:rPr>
              <a:t>(6%)</a:t>
            </a:r>
          </a:p>
        </p:txBody>
      </p:sp>
      <p:sp>
        <p:nvSpPr>
          <p:cNvPr id="5" name="文字方塊 4"/>
          <p:cNvSpPr txBox="1"/>
          <p:nvPr/>
        </p:nvSpPr>
        <p:spPr>
          <a:xfrm>
            <a:off x="1973317" y="188640"/>
            <a:ext cx="5262979" cy="769441"/>
          </a:xfrm>
          <a:prstGeom prst="rect">
            <a:avLst/>
          </a:prstGeom>
          <a:blipFill>
            <a:blip r:embed="rId3"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貳</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、組織與計劃執行</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graphicFrame>
        <p:nvGraphicFramePr>
          <p:cNvPr id="3" name="表格 2">
            <a:extLst>
              <a:ext uri="{FF2B5EF4-FFF2-40B4-BE49-F238E27FC236}">
                <a16:creationId xmlns:a16="http://schemas.microsoft.com/office/drawing/2014/main" id="{BB105F64-E31F-40A6-96F3-3FAA74495200}"/>
              </a:ext>
            </a:extLst>
          </p:cNvPr>
          <p:cNvGraphicFramePr>
            <a:graphicFrameLocks noGrp="1"/>
          </p:cNvGraphicFramePr>
          <p:nvPr>
            <p:extLst>
              <p:ext uri="{D42A27DB-BD31-4B8C-83A1-F6EECF244321}">
                <p14:modId xmlns:p14="http://schemas.microsoft.com/office/powerpoint/2010/main" val="2744865087"/>
              </p:ext>
            </p:extLst>
          </p:nvPr>
        </p:nvGraphicFramePr>
        <p:xfrm>
          <a:off x="1296226" y="2704229"/>
          <a:ext cx="6983596" cy="3657600"/>
        </p:xfrm>
        <a:graphic>
          <a:graphicData uri="http://schemas.openxmlformats.org/drawingml/2006/table">
            <a:tbl>
              <a:tblPr firstRow="1" firstCol="1" bandRow="1">
                <a:tableStyleId>{5940675A-B579-460E-94D1-54222C63F5DA}</a:tableStyleId>
              </a:tblPr>
              <a:tblGrid>
                <a:gridCol w="967054">
                  <a:extLst>
                    <a:ext uri="{9D8B030D-6E8A-4147-A177-3AD203B41FA5}">
                      <a16:colId xmlns:a16="http://schemas.microsoft.com/office/drawing/2014/main" val="2452112865"/>
                    </a:ext>
                  </a:extLst>
                </a:gridCol>
                <a:gridCol w="1066976">
                  <a:extLst>
                    <a:ext uri="{9D8B030D-6E8A-4147-A177-3AD203B41FA5}">
                      <a16:colId xmlns:a16="http://schemas.microsoft.com/office/drawing/2014/main" val="678936749"/>
                    </a:ext>
                  </a:extLst>
                </a:gridCol>
                <a:gridCol w="4270643">
                  <a:extLst>
                    <a:ext uri="{9D8B030D-6E8A-4147-A177-3AD203B41FA5}">
                      <a16:colId xmlns:a16="http://schemas.microsoft.com/office/drawing/2014/main" val="3579191580"/>
                    </a:ext>
                  </a:extLst>
                </a:gridCol>
                <a:gridCol w="678923">
                  <a:extLst>
                    <a:ext uri="{9D8B030D-6E8A-4147-A177-3AD203B41FA5}">
                      <a16:colId xmlns:a16="http://schemas.microsoft.com/office/drawing/2014/main" val="1514018885"/>
                    </a:ext>
                  </a:extLst>
                </a:gridCol>
              </a:tblGrid>
              <a:tr h="0">
                <a:tc gridSpan="4">
                  <a:txBody>
                    <a:bodyPr/>
                    <a:lstStyle/>
                    <a:p>
                      <a:pPr algn="just"/>
                      <a:r>
                        <a:rPr lang="zh-TW" sz="1200" kern="100" dirty="0">
                          <a:effectLst/>
                          <a:latin typeface="標楷體" panose="03000509000000000000" pitchFamily="65" charset="-120"/>
                          <a:ea typeface="標楷體" panose="03000509000000000000" pitchFamily="65" charset="-120"/>
                        </a:rPr>
                        <a:t>屏東縣立東港高級中學交通安全教育委員會編組暨職掌名冊</a:t>
                      </a:r>
                      <a:endParaRPr lang="zh-TW" sz="1400" kern="100" dirty="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767914306"/>
                  </a:ext>
                </a:extLst>
              </a:tr>
              <a:tr h="0">
                <a:tc>
                  <a:txBody>
                    <a:bodyPr/>
                    <a:lstStyle/>
                    <a:p>
                      <a:pPr algn="ctr"/>
                      <a:r>
                        <a:rPr lang="zh-TW" sz="1200" kern="100">
                          <a:effectLst/>
                          <a:latin typeface="標楷體" panose="03000509000000000000" pitchFamily="65" charset="-120"/>
                          <a:ea typeface="標楷體" panose="03000509000000000000" pitchFamily="65" charset="-120"/>
                        </a:rPr>
                        <a:t>職稱</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現職</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職掌</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備考</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1639572847"/>
                  </a:ext>
                </a:extLst>
              </a:tr>
              <a:tr h="0">
                <a:tc>
                  <a:txBody>
                    <a:bodyPr/>
                    <a:lstStyle/>
                    <a:p>
                      <a:pPr algn="ctr"/>
                      <a:r>
                        <a:rPr lang="zh-TW" sz="1200" kern="100">
                          <a:effectLst/>
                          <a:latin typeface="標楷體" panose="03000509000000000000" pitchFamily="65" charset="-120"/>
                          <a:ea typeface="標楷體" panose="03000509000000000000" pitchFamily="65" charset="-120"/>
                        </a:rPr>
                        <a:t>主任委員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校長</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總理本校交通安全教育一切事宜</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847096197"/>
                  </a:ext>
                </a:extLst>
              </a:tr>
              <a:tr h="0">
                <a:tc>
                  <a:txBody>
                    <a:bodyPr/>
                    <a:lstStyle/>
                    <a:p>
                      <a:pPr algn="ctr"/>
                      <a:r>
                        <a:rPr lang="zh-TW" sz="1200" kern="100">
                          <a:effectLst/>
                          <a:latin typeface="標楷體" panose="03000509000000000000" pitchFamily="65" charset="-120"/>
                          <a:ea typeface="標楷體" panose="03000509000000000000" pitchFamily="65" charset="-120"/>
                        </a:rPr>
                        <a:t>副主任</a:t>
                      </a:r>
                    </a:p>
                    <a:p>
                      <a:pPr algn="ctr"/>
                      <a:r>
                        <a:rPr lang="zh-TW" sz="1200" kern="100">
                          <a:effectLst/>
                          <a:latin typeface="標楷體" panose="03000509000000000000" pitchFamily="65" charset="-120"/>
                          <a:ea typeface="標楷體" panose="03000509000000000000" pitchFamily="65" charset="-120"/>
                        </a:rPr>
                        <a:t>委員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秘書</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襄助主任委員策畫各項交通安全宣導活動</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3364608253"/>
                  </a:ext>
                </a:extLst>
              </a:tr>
              <a:tr h="0">
                <a:tc>
                  <a:txBody>
                    <a:bodyPr/>
                    <a:lstStyle/>
                    <a:p>
                      <a:pPr algn="ctr"/>
                      <a:r>
                        <a:rPr lang="zh-TW" sz="1200" kern="100">
                          <a:effectLst/>
                          <a:latin typeface="標楷體" panose="03000509000000000000" pitchFamily="65" charset="-120"/>
                          <a:ea typeface="標楷體" panose="03000509000000000000" pitchFamily="65" charset="-120"/>
                        </a:rPr>
                        <a:t>總幹事</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學務主任</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指導交通安全教育與輔導各項宣導活動。</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3537393987"/>
                  </a:ext>
                </a:extLst>
              </a:tr>
              <a:tr h="0">
                <a:tc>
                  <a:txBody>
                    <a:bodyPr/>
                    <a:lstStyle/>
                    <a:p>
                      <a:pPr algn="ctr"/>
                      <a:r>
                        <a:rPr lang="zh-TW" sz="1200" kern="100">
                          <a:effectLst/>
                          <a:latin typeface="標楷體" panose="03000509000000000000" pitchFamily="65" charset="-120"/>
                          <a:ea typeface="標楷體" panose="03000509000000000000" pitchFamily="65" charset="-120"/>
                        </a:rPr>
                        <a:t>執行秘書</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生輔組長</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襄助推行交通安全教育與輔導各項活動</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1635018496"/>
                  </a:ext>
                </a:extLst>
              </a:tr>
              <a:tr h="0">
                <a:tc>
                  <a:txBody>
                    <a:bodyPr/>
                    <a:lstStyle/>
                    <a:p>
                      <a:pPr algn="ctr"/>
                      <a:r>
                        <a:rPr lang="zh-TW" sz="1200" kern="100">
                          <a:effectLst/>
                          <a:latin typeface="標楷體" panose="03000509000000000000" pitchFamily="65" charset="-120"/>
                          <a:ea typeface="標楷體" panose="03000509000000000000" pitchFamily="65" charset="-120"/>
                        </a:rPr>
                        <a:t>委</a:t>
                      </a:r>
                      <a:r>
                        <a:rPr lang="en-US" sz="1200" kern="100">
                          <a:effectLst/>
                          <a:latin typeface="標楷體" panose="03000509000000000000" pitchFamily="65" charset="-120"/>
                          <a:ea typeface="標楷體" panose="03000509000000000000" pitchFamily="65" charset="-120"/>
                        </a:rPr>
                        <a:t>  </a:t>
                      </a:r>
                      <a:r>
                        <a:rPr lang="zh-TW" sz="1200" kern="100">
                          <a:effectLst/>
                          <a:latin typeface="標楷體" panose="03000509000000000000" pitchFamily="65" charset="-120"/>
                          <a:ea typeface="標楷體" panose="03000509000000000000" pitchFamily="65" charset="-120"/>
                        </a:rPr>
                        <a:t>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教務主任</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襄助主任委員策畫各項交通安全教育活動</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2962103415"/>
                  </a:ext>
                </a:extLst>
              </a:tr>
              <a:tr h="0">
                <a:tc>
                  <a:txBody>
                    <a:bodyPr/>
                    <a:lstStyle/>
                    <a:p>
                      <a:pPr algn="ctr"/>
                      <a:r>
                        <a:rPr lang="zh-TW" sz="1200" kern="100">
                          <a:effectLst/>
                          <a:latin typeface="標楷體" panose="03000509000000000000" pitchFamily="65" charset="-120"/>
                          <a:ea typeface="標楷體" panose="03000509000000000000" pitchFamily="65" charset="-120"/>
                        </a:rPr>
                        <a:t>委</a:t>
                      </a:r>
                      <a:r>
                        <a:rPr lang="en-US" sz="1200" kern="100">
                          <a:effectLst/>
                          <a:latin typeface="標楷體" panose="03000509000000000000" pitchFamily="65" charset="-120"/>
                          <a:ea typeface="標楷體" panose="03000509000000000000" pitchFamily="65" charset="-120"/>
                        </a:rPr>
                        <a:t>  </a:t>
                      </a:r>
                      <a:r>
                        <a:rPr lang="zh-TW" sz="1200" kern="100">
                          <a:effectLst/>
                          <a:latin typeface="標楷體" panose="03000509000000000000" pitchFamily="65" charset="-120"/>
                          <a:ea typeface="標楷體" panose="03000509000000000000" pitchFamily="65" charset="-120"/>
                        </a:rPr>
                        <a:t>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總務主任</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襄助主任委員策畫各項交通安全軟、硬體設施改善</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3320210076"/>
                  </a:ext>
                </a:extLst>
              </a:tr>
              <a:tr h="0">
                <a:tc>
                  <a:txBody>
                    <a:bodyPr/>
                    <a:lstStyle/>
                    <a:p>
                      <a:pPr algn="ctr"/>
                      <a:r>
                        <a:rPr lang="zh-TW" sz="1200" kern="100">
                          <a:effectLst/>
                          <a:latin typeface="標楷體" panose="03000509000000000000" pitchFamily="65" charset="-120"/>
                          <a:ea typeface="標楷體" panose="03000509000000000000" pitchFamily="65" charset="-120"/>
                        </a:rPr>
                        <a:t>委</a:t>
                      </a:r>
                      <a:r>
                        <a:rPr lang="en-US" sz="1200" kern="100">
                          <a:effectLst/>
                          <a:latin typeface="標楷體" panose="03000509000000000000" pitchFamily="65" charset="-120"/>
                          <a:ea typeface="標楷體" panose="03000509000000000000" pitchFamily="65" charset="-120"/>
                        </a:rPr>
                        <a:t>  </a:t>
                      </a:r>
                      <a:r>
                        <a:rPr lang="zh-TW" sz="1200" kern="100">
                          <a:effectLst/>
                          <a:latin typeface="標楷體" panose="03000509000000000000" pitchFamily="65" charset="-120"/>
                          <a:ea typeface="標楷體" panose="03000509000000000000" pitchFamily="65" charset="-120"/>
                        </a:rPr>
                        <a:t>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教務處</a:t>
                      </a:r>
                    </a:p>
                    <a:p>
                      <a:pPr algn="ctr"/>
                      <a:r>
                        <a:rPr lang="zh-TW" sz="1200" kern="100">
                          <a:effectLst/>
                          <a:latin typeface="標楷體" panose="03000509000000000000" pitchFamily="65" charset="-120"/>
                          <a:ea typeface="標楷體" panose="03000509000000000000" pitchFamily="65" charset="-120"/>
                        </a:rPr>
                        <a:t>課務組長</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襄助主任委員策畫各項交通安全教育活動</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1350773332"/>
                  </a:ext>
                </a:extLst>
              </a:tr>
              <a:tr h="0">
                <a:tc>
                  <a:txBody>
                    <a:bodyPr/>
                    <a:lstStyle/>
                    <a:p>
                      <a:pPr algn="ctr"/>
                      <a:r>
                        <a:rPr lang="zh-TW" sz="1200" kern="100">
                          <a:effectLst/>
                          <a:latin typeface="標楷體" panose="03000509000000000000" pitchFamily="65" charset="-120"/>
                          <a:ea typeface="標楷體" panose="03000509000000000000" pitchFamily="65" charset="-120"/>
                        </a:rPr>
                        <a:t>委</a:t>
                      </a:r>
                      <a:r>
                        <a:rPr lang="en-US" sz="1200" kern="100">
                          <a:effectLst/>
                          <a:latin typeface="標楷體" panose="03000509000000000000" pitchFamily="65" charset="-120"/>
                          <a:ea typeface="標楷體" panose="03000509000000000000" pitchFamily="65" charset="-120"/>
                        </a:rPr>
                        <a:t>  </a:t>
                      </a:r>
                      <a:r>
                        <a:rPr lang="zh-TW" sz="1200" kern="100">
                          <a:effectLst/>
                          <a:latin typeface="標楷體" panose="03000509000000000000" pitchFamily="65" charset="-120"/>
                          <a:ea typeface="標楷體" panose="03000509000000000000" pitchFamily="65" charset="-120"/>
                        </a:rPr>
                        <a:t>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輔導處</a:t>
                      </a:r>
                    </a:p>
                    <a:p>
                      <a:pPr algn="ctr"/>
                      <a:r>
                        <a:rPr lang="zh-TW" sz="1200" kern="100">
                          <a:effectLst/>
                          <a:latin typeface="標楷體" panose="03000509000000000000" pitchFamily="65" charset="-120"/>
                          <a:ea typeface="標楷體" panose="03000509000000000000" pitchFamily="65" charset="-120"/>
                        </a:rPr>
                        <a:t>主任</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襄助主任委員策畫各項交通安全教育活動。</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4270428051"/>
                  </a:ext>
                </a:extLst>
              </a:tr>
              <a:tr h="0">
                <a:tc>
                  <a:txBody>
                    <a:bodyPr/>
                    <a:lstStyle/>
                    <a:p>
                      <a:pPr algn="ctr"/>
                      <a:r>
                        <a:rPr lang="zh-TW" sz="1200" kern="100">
                          <a:effectLst/>
                          <a:latin typeface="標楷體" panose="03000509000000000000" pitchFamily="65" charset="-120"/>
                          <a:ea typeface="標楷體" panose="03000509000000000000" pitchFamily="65" charset="-120"/>
                        </a:rPr>
                        <a:t>委</a:t>
                      </a:r>
                      <a:r>
                        <a:rPr lang="en-US" sz="1200" kern="100">
                          <a:effectLst/>
                          <a:latin typeface="標楷體" panose="03000509000000000000" pitchFamily="65" charset="-120"/>
                          <a:ea typeface="標楷體" panose="03000509000000000000" pitchFamily="65" charset="-120"/>
                        </a:rPr>
                        <a:t>  </a:t>
                      </a:r>
                      <a:r>
                        <a:rPr lang="zh-TW" sz="1200" kern="100">
                          <a:effectLst/>
                          <a:latin typeface="標楷體" panose="03000509000000000000" pitchFamily="65" charset="-120"/>
                          <a:ea typeface="標楷體" panose="03000509000000000000" pitchFamily="65" charset="-120"/>
                        </a:rPr>
                        <a:t>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圖書館</a:t>
                      </a:r>
                    </a:p>
                    <a:p>
                      <a:pPr algn="ctr"/>
                      <a:r>
                        <a:rPr lang="zh-TW" sz="1200" kern="100">
                          <a:effectLst/>
                          <a:latin typeface="標楷體" panose="03000509000000000000" pitchFamily="65" charset="-120"/>
                          <a:ea typeface="標楷體" panose="03000509000000000000" pitchFamily="65" charset="-120"/>
                        </a:rPr>
                        <a:t>主任</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襄助主任委員策畫各項交通安全教育活動</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1527974303"/>
                  </a:ext>
                </a:extLst>
              </a:tr>
              <a:tr h="0">
                <a:tc>
                  <a:txBody>
                    <a:bodyPr/>
                    <a:lstStyle/>
                    <a:p>
                      <a:pPr algn="ctr"/>
                      <a:r>
                        <a:rPr lang="zh-TW" sz="1200" kern="100">
                          <a:effectLst/>
                          <a:latin typeface="標楷體" panose="03000509000000000000" pitchFamily="65" charset="-120"/>
                          <a:ea typeface="標楷體" panose="03000509000000000000" pitchFamily="65" charset="-120"/>
                        </a:rPr>
                        <a:t>委</a:t>
                      </a:r>
                      <a:r>
                        <a:rPr lang="en-US" sz="1200" kern="100">
                          <a:effectLst/>
                          <a:latin typeface="標楷體" panose="03000509000000000000" pitchFamily="65" charset="-120"/>
                          <a:ea typeface="標楷體" panose="03000509000000000000" pitchFamily="65" charset="-120"/>
                        </a:rPr>
                        <a:t>  </a:t>
                      </a:r>
                      <a:r>
                        <a:rPr lang="zh-TW" sz="1200" kern="100">
                          <a:effectLst/>
                          <a:latin typeface="標楷體" panose="03000509000000000000" pitchFamily="65" charset="-120"/>
                          <a:ea typeface="標楷體" panose="03000509000000000000" pitchFamily="65" charset="-120"/>
                        </a:rPr>
                        <a:t>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人事主任</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襄助主任委員策畫各項交通安全教育活動</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2659553066"/>
                  </a:ext>
                </a:extLst>
              </a:tr>
              <a:tr h="0">
                <a:tc>
                  <a:txBody>
                    <a:bodyPr/>
                    <a:lstStyle/>
                    <a:p>
                      <a:pPr algn="ctr"/>
                      <a:r>
                        <a:rPr lang="zh-TW" sz="1200" kern="100">
                          <a:effectLst/>
                          <a:latin typeface="標楷體" panose="03000509000000000000" pitchFamily="65" charset="-120"/>
                          <a:ea typeface="標楷體" panose="03000509000000000000" pitchFamily="65" charset="-120"/>
                        </a:rPr>
                        <a:t>委</a:t>
                      </a:r>
                      <a:r>
                        <a:rPr lang="en-US" sz="1200" kern="100">
                          <a:effectLst/>
                          <a:latin typeface="標楷體" panose="03000509000000000000" pitchFamily="65" charset="-120"/>
                          <a:ea typeface="標楷體" panose="03000509000000000000" pitchFamily="65" charset="-120"/>
                        </a:rPr>
                        <a:t>  </a:t>
                      </a:r>
                      <a:r>
                        <a:rPr lang="zh-TW" sz="1200" kern="100">
                          <a:effectLst/>
                          <a:latin typeface="標楷體" panose="03000509000000000000" pitchFamily="65" charset="-120"/>
                          <a:ea typeface="標楷體" panose="03000509000000000000" pitchFamily="65" charset="-120"/>
                        </a:rPr>
                        <a:t>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會計主任</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襄助主任委員策畫各項交通安全教育活動</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733969658"/>
                  </a:ext>
                </a:extLst>
              </a:tr>
              <a:tr h="0">
                <a:tc>
                  <a:txBody>
                    <a:bodyPr/>
                    <a:lstStyle/>
                    <a:p>
                      <a:pPr algn="ctr"/>
                      <a:r>
                        <a:rPr lang="zh-TW" sz="1200" kern="100">
                          <a:effectLst/>
                          <a:latin typeface="標楷體" panose="03000509000000000000" pitchFamily="65" charset="-120"/>
                          <a:ea typeface="標楷體" panose="03000509000000000000" pitchFamily="65" charset="-120"/>
                        </a:rPr>
                        <a:t>委</a:t>
                      </a:r>
                      <a:r>
                        <a:rPr lang="en-US" sz="1200" kern="100">
                          <a:effectLst/>
                          <a:latin typeface="標楷體" panose="03000509000000000000" pitchFamily="65" charset="-120"/>
                          <a:ea typeface="標楷體" panose="03000509000000000000" pitchFamily="65" charset="-120"/>
                        </a:rPr>
                        <a:t>  </a:t>
                      </a:r>
                      <a:r>
                        <a:rPr lang="zh-TW" sz="1200" kern="100">
                          <a:effectLst/>
                          <a:latin typeface="標楷體" panose="03000509000000000000" pitchFamily="65" charset="-120"/>
                          <a:ea typeface="標楷體" panose="03000509000000000000" pitchFamily="65" charset="-120"/>
                        </a:rPr>
                        <a:t>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訓育組長</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負責協助交通安全教育各項宣導活動</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3181609841"/>
                  </a:ext>
                </a:extLst>
              </a:tr>
              <a:tr h="0">
                <a:tc>
                  <a:txBody>
                    <a:bodyPr/>
                    <a:lstStyle/>
                    <a:p>
                      <a:pPr algn="ctr"/>
                      <a:r>
                        <a:rPr lang="zh-TW" sz="1200" kern="100">
                          <a:effectLst/>
                          <a:latin typeface="標楷體" panose="03000509000000000000" pitchFamily="65" charset="-120"/>
                          <a:ea typeface="標楷體" panose="03000509000000000000" pitchFamily="65" charset="-120"/>
                        </a:rPr>
                        <a:t>委</a:t>
                      </a:r>
                      <a:r>
                        <a:rPr lang="en-US" sz="1200" kern="100">
                          <a:effectLst/>
                          <a:latin typeface="標楷體" panose="03000509000000000000" pitchFamily="65" charset="-120"/>
                          <a:ea typeface="標楷體" panose="03000509000000000000" pitchFamily="65" charset="-120"/>
                        </a:rPr>
                        <a:t>  </a:t>
                      </a:r>
                      <a:r>
                        <a:rPr lang="zh-TW" sz="1200" kern="100">
                          <a:effectLst/>
                          <a:latin typeface="標楷體" panose="03000509000000000000" pitchFamily="65" charset="-120"/>
                          <a:ea typeface="標楷體" panose="03000509000000000000" pitchFamily="65" charset="-120"/>
                        </a:rPr>
                        <a:t>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衛生組長</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協助推展交通安全教育宣導活動</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a:effectLst/>
                          <a:latin typeface="標楷體" panose="03000509000000000000" pitchFamily="65" charset="-120"/>
                          <a:ea typeface="標楷體" panose="03000509000000000000" pitchFamily="65" charset="-120"/>
                        </a:rPr>
                        <a:t> </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2580690775"/>
                  </a:ext>
                </a:extLst>
              </a:tr>
              <a:tr h="0">
                <a:tc>
                  <a:txBody>
                    <a:bodyPr/>
                    <a:lstStyle/>
                    <a:p>
                      <a:pPr algn="ctr"/>
                      <a:r>
                        <a:rPr lang="zh-TW" sz="1200" kern="100">
                          <a:effectLst/>
                          <a:latin typeface="標楷體" panose="03000509000000000000" pitchFamily="65" charset="-120"/>
                          <a:ea typeface="標楷體" panose="03000509000000000000" pitchFamily="65" charset="-120"/>
                        </a:rPr>
                        <a:t>委</a:t>
                      </a:r>
                      <a:r>
                        <a:rPr lang="en-US" sz="1200" kern="100">
                          <a:effectLst/>
                          <a:latin typeface="標楷體" panose="03000509000000000000" pitchFamily="65" charset="-120"/>
                          <a:ea typeface="標楷體" panose="03000509000000000000" pitchFamily="65" charset="-120"/>
                        </a:rPr>
                        <a:t>  </a:t>
                      </a:r>
                      <a:r>
                        <a:rPr lang="zh-TW" sz="1200" kern="100">
                          <a:effectLst/>
                          <a:latin typeface="標楷體" panose="03000509000000000000" pitchFamily="65" charset="-120"/>
                          <a:ea typeface="標楷體" panose="03000509000000000000" pitchFamily="65" charset="-120"/>
                        </a:rPr>
                        <a:t>員</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ctr"/>
                      <a:r>
                        <a:rPr lang="zh-TW" sz="1200" kern="100">
                          <a:effectLst/>
                          <a:latin typeface="標楷體" panose="03000509000000000000" pitchFamily="65" charset="-120"/>
                          <a:ea typeface="標楷體" panose="03000509000000000000" pitchFamily="65" charset="-120"/>
                        </a:rPr>
                        <a:t>校安</a:t>
                      </a:r>
                      <a:r>
                        <a:rPr lang="en-US" sz="1200" kern="100">
                          <a:effectLst/>
                          <a:latin typeface="標楷體" panose="03000509000000000000" pitchFamily="65" charset="-120"/>
                          <a:ea typeface="標楷體" panose="03000509000000000000" pitchFamily="65" charset="-120"/>
                        </a:rPr>
                        <a:t>-</a:t>
                      </a:r>
                      <a:r>
                        <a:rPr lang="zh-TW" sz="1200" kern="100">
                          <a:effectLst/>
                          <a:latin typeface="標楷體" panose="03000509000000000000" pitchFamily="65" charset="-120"/>
                          <a:ea typeface="標楷體" panose="03000509000000000000" pitchFamily="65" charset="-120"/>
                        </a:rPr>
                        <a:t>交通</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solidFill>
                      <a:schemeClr val="bg1"/>
                    </a:solidFill>
                  </a:tcPr>
                </a:tc>
                <a:tc>
                  <a:txBody>
                    <a:bodyPr/>
                    <a:lstStyle/>
                    <a:p>
                      <a:pPr algn="just"/>
                      <a:r>
                        <a:rPr lang="zh-TW" sz="1200" kern="100">
                          <a:effectLst/>
                          <a:latin typeface="標楷體" panose="03000509000000000000" pitchFamily="65" charset="-120"/>
                          <a:ea typeface="標楷體" panose="03000509000000000000" pitchFamily="65" charset="-120"/>
                        </a:rPr>
                        <a:t>協助推行學生交通安全教育</a:t>
                      </a:r>
                      <a:endParaRPr lang="zh-TW" sz="1400" kern="10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tc>
                  <a:txBody>
                    <a:bodyPr/>
                    <a:lstStyle/>
                    <a:p>
                      <a:pPr algn="just"/>
                      <a:r>
                        <a:rPr lang="en-US" sz="1200" kern="100" dirty="0">
                          <a:effectLst/>
                          <a:latin typeface="標楷體" panose="03000509000000000000" pitchFamily="65" charset="-120"/>
                          <a:ea typeface="標楷體" panose="03000509000000000000" pitchFamily="65" charset="-120"/>
                        </a:rPr>
                        <a:t> </a:t>
                      </a:r>
                      <a:endParaRPr lang="zh-TW" sz="1400" kern="100" dirty="0">
                        <a:effectLst/>
                        <a:latin typeface="標楷體" panose="03000509000000000000" pitchFamily="65" charset="-120"/>
                        <a:ea typeface="標楷體" panose="03000509000000000000" pitchFamily="65" charset="-120"/>
                        <a:cs typeface="Courier New" panose="02070309020205020404" pitchFamily="49" charset="0"/>
                      </a:endParaRPr>
                    </a:p>
                  </a:txBody>
                  <a:tcPr marL="68580" marR="68580" marT="0" marB="0" anchor="ctr">
                    <a:solidFill>
                      <a:schemeClr val="bg1"/>
                    </a:solidFill>
                  </a:tcPr>
                </a:tc>
                <a:extLst>
                  <a:ext uri="{0D108BD9-81ED-4DB2-BD59-A6C34878D82A}">
                    <a16:rowId xmlns:a16="http://schemas.microsoft.com/office/drawing/2014/main" val="4087711652"/>
                  </a:ext>
                </a:extLst>
              </a:tr>
            </a:tbl>
          </a:graphicData>
        </a:graphic>
      </p:graphicFrame>
      <p:sp>
        <p:nvSpPr>
          <p:cNvPr id="7" name="Text Box 4">
            <a:extLst>
              <a:ext uri="{FF2B5EF4-FFF2-40B4-BE49-F238E27FC236}">
                <a16:creationId xmlns:a16="http://schemas.microsoft.com/office/drawing/2014/main" id="{E89639E1-0B0E-49FA-916F-D5A300964EED}"/>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06</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3754745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830997"/>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1-1</a:t>
            </a:r>
            <a:r>
              <a:rPr lang="zh-TW" altLang="en-US" sz="2400" b="1" kern="100" dirty="0">
                <a:latin typeface="標楷體" panose="03000509000000000000" pitchFamily="65" charset="-120"/>
                <a:ea typeface="標楷體" panose="03000509000000000000" pitchFamily="65" charset="-120"/>
                <a:cs typeface="Times New Roman"/>
              </a:rPr>
              <a:t>按學期初、學期末</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召開委員會議</a:t>
            </a:r>
            <a:r>
              <a:rPr lang="zh-TW" altLang="en-US" sz="2400" b="1" kern="100" dirty="0">
                <a:latin typeface="標楷體" panose="03000509000000000000" pitchFamily="65" charset="-120"/>
                <a:ea typeface="標楷體" panose="03000509000000000000" pitchFamily="65" charset="-120"/>
                <a:cs typeface="Times New Roman"/>
              </a:rPr>
              <a:t>，並規劃、檢討與</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改進</a:t>
            </a:r>
            <a:r>
              <a:rPr lang="zh-TW" altLang="en-US" sz="2400" b="1" kern="100" dirty="0">
                <a:latin typeface="標楷體" panose="03000509000000000000" pitchFamily="65" charset="-120"/>
                <a:ea typeface="標楷體" panose="03000509000000000000" pitchFamily="65" charset="-120"/>
                <a:cs typeface="Times New Roman"/>
              </a:rPr>
              <a:t>交通安教育有關事宜</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5" name="文字方塊 4"/>
          <p:cNvSpPr txBox="1"/>
          <p:nvPr/>
        </p:nvSpPr>
        <p:spPr>
          <a:xfrm>
            <a:off x="1973317" y="188640"/>
            <a:ext cx="5262979" cy="769441"/>
          </a:xfrm>
          <a:prstGeom prst="rect">
            <a:avLst/>
          </a:prstGeom>
          <a:blipFill>
            <a:blip r:embed="rId2"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貳</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、組織與計劃執行</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pic>
        <p:nvPicPr>
          <p:cNvPr id="7" name="圖片 6">
            <a:extLst>
              <a:ext uri="{FF2B5EF4-FFF2-40B4-BE49-F238E27FC236}">
                <a16:creationId xmlns:a16="http://schemas.microsoft.com/office/drawing/2014/main" id="{FA4DA1B6-0A13-46E3-A983-BA65E93A788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98015"/>
            <a:ext cx="2040890" cy="1530985"/>
          </a:xfrm>
          <a:prstGeom prst="rect">
            <a:avLst/>
          </a:prstGeom>
          <a:noFill/>
          <a:ln>
            <a:noFill/>
          </a:ln>
        </p:spPr>
      </p:pic>
      <p:pic>
        <p:nvPicPr>
          <p:cNvPr id="8" name="圖片 7">
            <a:extLst>
              <a:ext uri="{FF2B5EF4-FFF2-40B4-BE49-F238E27FC236}">
                <a16:creationId xmlns:a16="http://schemas.microsoft.com/office/drawing/2014/main" id="{5CEB01ED-A9EB-4B7B-9294-6B24894EB168}"/>
              </a:ext>
            </a:extLst>
          </p:cNvPr>
          <p:cNvPicPr/>
          <p:nvPr/>
        </p:nvPicPr>
        <p:blipFill rotWithShape="1">
          <a:blip r:embed="rId4" cstate="print">
            <a:extLst>
              <a:ext uri="{28A0092B-C50C-407E-A947-70E740481C1C}">
                <a14:useLocalDpi xmlns:a14="http://schemas.microsoft.com/office/drawing/2010/main" val="0"/>
              </a:ext>
            </a:extLst>
          </a:blip>
          <a:srcRect l="36224" t="16712" r="32048" b="48202"/>
          <a:stretch/>
        </p:blipFill>
        <p:spPr bwMode="auto">
          <a:xfrm>
            <a:off x="179512" y="3405508"/>
            <a:ext cx="2040890" cy="1679676"/>
          </a:xfrm>
          <a:prstGeom prst="rect">
            <a:avLst/>
          </a:prstGeom>
          <a:noFill/>
          <a:ln>
            <a:noFill/>
          </a:ln>
          <a:extLst>
            <a:ext uri="{53640926-AAD7-44D8-BBD7-CCE9431645EC}">
              <a14:shadowObscured xmlns:a14="http://schemas.microsoft.com/office/drawing/2010/main"/>
            </a:ext>
          </a:extLst>
        </p:spPr>
      </p:pic>
      <p:pic>
        <p:nvPicPr>
          <p:cNvPr id="9" name="圖片 8">
            <a:extLst>
              <a:ext uri="{FF2B5EF4-FFF2-40B4-BE49-F238E27FC236}">
                <a16:creationId xmlns:a16="http://schemas.microsoft.com/office/drawing/2014/main" id="{08B35A78-B983-47F4-9A50-F770DA69A4DC}"/>
              </a:ext>
            </a:extLst>
          </p:cNvPr>
          <p:cNvPicPr/>
          <p:nvPr/>
        </p:nvPicPr>
        <p:blipFill rotWithShape="1">
          <a:blip r:embed="rId5" cstate="print">
            <a:extLst>
              <a:ext uri="{28A0092B-C50C-407E-A947-70E740481C1C}">
                <a14:useLocalDpi xmlns:a14="http://schemas.microsoft.com/office/drawing/2010/main" val="0"/>
              </a:ext>
            </a:extLst>
          </a:blip>
          <a:srcRect l="25655" t="2102" r="22320" b="34840"/>
          <a:stretch/>
        </p:blipFill>
        <p:spPr bwMode="auto">
          <a:xfrm>
            <a:off x="2220403" y="1881789"/>
            <a:ext cx="2639630" cy="2483315"/>
          </a:xfrm>
          <a:prstGeom prst="rect">
            <a:avLst/>
          </a:prstGeom>
          <a:noFill/>
          <a:ln>
            <a:noFill/>
          </a:ln>
          <a:extLst>
            <a:ext uri="{53640926-AAD7-44D8-BBD7-CCE9431645EC}">
              <a14:shadowObscured xmlns:a14="http://schemas.microsoft.com/office/drawing/2010/main"/>
            </a:ext>
          </a:extLst>
        </p:spPr>
      </p:pic>
      <p:pic>
        <p:nvPicPr>
          <p:cNvPr id="10" name="圖片 9">
            <a:extLst>
              <a:ext uri="{FF2B5EF4-FFF2-40B4-BE49-F238E27FC236}">
                <a16:creationId xmlns:a16="http://schemas.microsoft.com/office/drawing/2014/main" id="{5FD1F83E-3492-49C6-BAB0-D2342437B574}"/>
              </a:ext>
            </a:extLst>
          </p:cNvPr>
          <p:cNvPicPr/>
          <p:nvPr/>
        </p:nvPicPr>
        <p:blipFill rotWithShape="1">
          <a:blip r:embed="rId6" cstate="print">
            <a:extLst>
              <a:ext uri="{28A0092B-C50C-407E-A947-70E740481C1C}">
                <a14:useLocalDpi xmlns:a14="http://schemas.microsoft.com/office/drawing/2010/main" val="0"/>
              </a:ext>
            </a:extLst>
          </a:blip>
          <a:srcRect l="2921" t="2655" r="2717" b="28826"/>
          <a:stretch/>
        </p:blipFill>
        <p:spPr bwMode="auto">
          <a:xfrm>
            <a:off x="4928042" y="1800804"/>
            <a:ext cx="3932619" cy="429183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1" name="圖片 10">
            <a:extLst>
              <a:ext uri="{FF2B5EF4-FFF2-40B4-BE49-F238E27FC236}">
                <a16:creationId xmlns:a16="http://schemas.microsoft.com/office/drawing/2014/main" id="{48EA9207-146E-45C8-AF93-5801E48E224C}"/>
              </a:ext>
            </a:extLst>
          </p:cNvPr>
          <p:cNvPicPr/>
          <p:nvPr/>
        </p:nvPicPr>
        <p:blipFill rotWithShape="1">
          <a:blip r:embed="rId7" cstate="print">
            <a:extLst>
              <a:ext uri="{28A0092B-C50C-407E-A947-70E740481C1C}">
                <a14:useLocalDpi xmlns:a14="http://schemas.microsoft.com/office/drawing/2010/main" val="0"/>
              </a:ext>
            </a:extLst>
          </a:blip>
          <a:srcRect l="3081" t="2753" r="1644" b="35628"/>
          <a:stretch/>
        </p:blipFill>
        <p:spPr bwMode="auto">
          <a:xfrm>
            <a:off x="1720345" y="4404765"/>
            <a:ext cx="2495614" cy="23466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53640926-AAD7-44D8-BBD7-CCE9431645EC}">
              <a14:shadowObscured xmlns:a14="http://schemas.microsoft.com/office/drawing/2010/main"/>
            </a:ext>
          </a:extLst>
        </p:spPr>
      </p:pic>
      <p:graphicFrame>
        <p:nvGraphicFramePr>
          <p:cNvPr id="4" name="表格 3">
            <a:extLst>
              <a:ext uri="{FF2B5EF4-FFF2-40B4-BE49-F238E27FC236}">
                <a16:creationId xmlns:a16="http://schemas.microsoft.com/office/drawing/2014/main" id="{619675B7-FEBD-498D-A46B-5A42D8028F14}"/>
              </a:ext>
            </a:extLst>
          </p:cNvPr>
          <p:cNvGraphicFramePr>
            <a:graphicFrameLocks noGrp="1"/>
          </p:cNvGraphicFramePr>
          <p:nvPr>
            <p:extLst>
              <p:ext uri="{D42A27DB-BD31-4B8C-83A1-F6EECF244321}">
                <p14:modId xmlns:p14="http://schemas.microsoft.com/office/powerpoint/2010/main" val="1348743050"/>
              </p:ext>
            </p:extLst>
          </p:nvPr>
        </p:nvGraphicFramePr>
        <p:xfrm>
          <a:off x="159006" y="5023440"/>
          <a:ext cx="1676690" cy="1645920"/>
        </p:xfrm>
        <a:graphic>
          <a:graphicData uri="http://schemas.openxmlformats.org/drawingml/2006/table">
            <a:tbl>
              <a:tblPr firstRow="1" firstCol="1" bandRow="1">
                <a:tableStyleId>{2D5ABB26-0587-4C30-8999-92F81FD0307C}</a:tableStyleId>
              </a:tblPr>
              <a:tblGrid>
                <a:gridCol w="1676690">
                  <a:extLst>
                    <a:ext uri="{9D8B030D-6E8A-4147-A177-3AD203B41FA5}">
                      <a16:colId xmlns:a16="http://schemas.microsoft.com/office/drawing/2014/main" val="2430219069"/>
                    </a:ext>
                  </a:extLst>
                </a:gridCol>
              </a:tblGrid>
              <a:tr h="1278479">
                <a:tc>
                  <a:txBody>
                    <a:bodyPr/>
                    <a:lstStyle/>
                    <a:p>
                      <a:r>
                        <a:rPr lang="zh-TW" sz="1800" kern="100" dirty="0">
                          <a:effectLst/>
                          <a:latin typeface="標楷體" panose="03000509000000000000" pitchFamily="65" charset="-120"/>
                          <a:ea typeface="標楷體" panose="03000509000000000000" pitchFamily="65" charset="-120"/>
                        </a:rPr>
                        <a:t>校長暨一級主管於結合每學期親師會時機與家長宣導交通安全教育議題</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874396020"/>
                  </a:ext>
                </a:extLst>
              </a:tr>
            </a:tbl>
          </a:graphicData>
        </a:graphic>
      </p:graphicFrame>
      <p:pic>
        <p:nvPicPr>
          <p:cNvPr id="12" name="圖片 11">
            <a:extLst>
              <a:ext uri="{FF2B5EF4-FFF2-40B4-BE49-F238E27FC236}">
                <a16:creationId xmlns:a16="http://schemas.microsoft.com/office/drawing/2014/main" id="{347D5070-4AA4-415F-8DFA-BE4A05983E4F}"/>
              </a:ext>
            </a:extLst>
          </p:cNvPr>
          <p:cNvPicPr/>
          <p:nvPr/>
        </p:nvPicPr>
        <p:blipFill rotWithShape="1">
          <a:blip r:embed="rId8" cstate="print">
            <a:extLst>
              <a:ext uri="{28A0092B-C50C-407E-A947-70E740481C1C}">
                <a14:useLocalDpi xmlns:a14="http://schemas.microsoft.com/office/drawing/2010/main" val="0"/>
              </a:ext>
            </a:extLst>
          </a:blip>
          <a:srcRect l="3081" t="2753" r="1644" b="35628"/>
          <a:stretch/>
        </p:blipFill>
        <p:spPr bwMode="auto">
          <a:xfrm>
            <a:off x="3786923" y="4497952"/>
            <a:ext cx="2263559" cy="22481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53640926-AAD7-44D8-BBD7-CCE9431645EC}">
              <a14:shadowObscured xmlns:a14="http://schemas.microsoft.com/office/drawing/2010/main"/>
            </a:ext>
          </a:extLst>
        </p:spPr>
      </p:pic>
      <p:sp>
        <p:nvSpPr>
          <p:cNvPr id="13" name="Text Box 4">
            <a:extLst>
              <a:ext uri="{FF2B5EF4-FFF2-40B4-BE49-F238E27FC236}">
                <a16:creationId xmlns:a16="http://schemas.microsoft.com/office/drawing/2014/main" id="{4DF9D52D-1DBA-4D01-B633-2881CE170291}"/>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effectLst>
                  <a:glow rad="101600">
                    <a:schemeClr val="accent1">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rgbClr val="000000"/>
                </a:solidFill>
                <a:effectLst>
                  <a:glow rad="101600">
                    <a:schemeClr val="accent1">
                      <a:satMod val="175000"/>
                      <a:alpha val="40000"/>
                    </a:schemeClr>
                  </a:glow>
                </a:effectLst>
                <a:latin typeface="標楷體" panose="03000509000000000000" pitchFamily="65" charset="-120"/>
                <a:ea typeface="標楷體" panose="03000509000000000000" pitchFamily="65" charset="-120"/>
              </a:rPr>
              <a:t>07</a:t>
            </a:r>
            <a:r>
              <a:rPr lang="zh-TW" altLang="en-US" sz="1400" b="1" dirty="0">
                <a:solidFill>
                  <a:srgbClr val="000000"/>
                </a:solidFill>
                <a:effectLst>
                  <a:glow rad="101600">
                    <a:schemeClr val="accent1">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rgbClr val="000000"/>
                </a:solidFill>
                <a:effectLst>
                  <a:glow rad="101600">
                    <a:schemeClr val="accent1">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rgbClr val="000000"/>
                </a:solidFill>
                <a:effectLst>
                  <a:glow rad="101600">
                    <a:schemeClr val="accent1">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972989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982325"/>
            <a:ext cx="8028832" cy="461665"/>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1-1</a:t>
            </a:r>
            <a:r>
              <a:rPr lang="zh-TW" altLang="en-US" sz="2400" b="1" kern="100" dirty="0">
                <a:latin typeface="標楷體" panose="03000509000000000000" pitchFamily="65" charset="-120"/>
                <a:ea typeface="標楷體" panose="03000509000000000000" pitchFamily="65" charset="-120"/>
                <a:cs typeface="Times New Roman"/>
              </a:rPr>
              <a:t>不定期邀請顧問委員</a:t>
            </a:r>
            <a:r>
              <a:rPr lang="zh-TW" altLang="en-US" sz="2400" b="1" kern="100" dirty="0">
                <a:latin typeface="新細明體" panose="02020500000000000000" pitchFamily="18" charset="-120"/>
                <a:ea typeface="新細明體" panose="02020500000000000000" pitchFamily="18" charset="-120"/>
                <a:cs typeface="Times New Roman"/>
              </a:rPr>
              <a:t>，</a:t>
            </a:r>
            <a:r>
              <a:rPr lang="zh-TW" altLang="en-US" sz="2400" b="1" kern="100" dirty="0">
                <a:latin typeface="標楷體" panose="03000509000000000000" pitchFamily="65" charset="-120"/>
                <a:ea typeface="標楷體" panose="03000509000000000000" pitchFamily="65" charset="-120"/>
                <a:cs typeface="Times New Roman"/>
              </a:rPr>
              <a:t>探討與</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改進</a:t>
            </a:r>
            <a:r>
              <a:rPr lang="zh-TW" altLang="en-US" sz="2400" b="1" kern="100" dirty="0">
                <a:latin typeface="標楷體" panose="03000509000000000000" pitchFamily="65" charset="-120"/>
                <a:ea typeface="標楷體" panose="03000509000000000000" pitchFamily="65" charset="-120"/>
                <a:cs typeface="Times New Roman"/>
              </a:rPr>
              <a:t>交通安教育有關事宜</a:t>
            </a:r>
            <a:endParaRPr lang="en-US" altLang="zh-TW" sz="2400" b="1" kern="100" dirty="0">
              <a:latin typeface="標楷體" panose="03000509000000000000" pitchFamily="65" charset="-120"/>
              <a:ea typeface="標楷體" panose="03000509000000000000" pitchFamily="65" charset="-120"/>
              <a:cs typeface="Times New Roman"/>
            </a:endParaRPr>
          </a:p>
        </p:txBody>
      </p:sp>
      <p:sp>
        <p:nvSpPr>
          <p:cNvPr id="5" name="文字方塊 4"/>
          <p:cNvSpPr txBox="1"/>
          <p:nvPr/>
        </p:nvSpPr>
        <p:spPr>
          <a:xfrm>
            <a:off x="1973317" y="188640"/>
            <a:ext cx="5262979" cy="769441"/>
          </a:xfrm>
          <a:prstGeom prst="rect">
            <a:avLst/>
          </a:prstGeom>
          <a:blipFill>
            <a:blip r:embed="rId2"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貳</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、組織與計劃執行</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sp>
        <p:nvSpPr>
          <p:cNvPr id="6" name="Text Box 4"/>
          <p:cNvSpPr txBox="1">
            <a:spLocks noChangeArrowheads="1"/>
          </p:cNvSpPr>
          <p:nvPr/>
        </p:nvSpPr>
        <p:spPr bwMode="auto">
          <a:xfrm>
            <a:off x="3988296" y="6479314"/>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itchFamily="65" charset="-120"/>
                <a:ea typeface="標楷體" pitchFamily="65" charset="-120"/>
              </a:rPr>
              <a:t>第</a:t>
            </a:r>
            <a:r>
              <a:rPr lang="en-US" altLang="zh-TW" sz="1400" b="1" dirty="0">
                <a:solidFill>
                  <a:srgbClr val="000000"/>
                </a:solidFill>
                <a:latin typeface="標楷體" pitchFamily="65" charset="-120"/>
                <a:ea typeface="標楷體" pitchFamily="65" charset="-120"/>
              </a:rPr>
              <a:t>35</a:t>
            </a:r>
            <a:r>
              <a:rPr lang="zh-TW" altLang="en-US" sz="1400" b="1" dirty="0">
                <a:solidFill>
                  <a:srgbClr val="000000"/>
                </a:solidFill>
                <a:latin typeface="標楷體" pitchFamily="65" charset="-120"/>
                <a:ea typeface="標楷體" pitchFamily="65" charset="-120"/>
              </a:rPr>
              <a:t>頁，共</a:t>
            </a:r>
            <a:r>
              <a:rPr lang="en-US" altLang="zh-TW" sz="1400" b="1" dirty="0">
                <a:solidFill>
                  <a:srgbClr val="000000"/>
                </a:solidFill>
                <a:latin typeface="標楷體" pitchFamily="65" charset="-120"/>
                <a:ea typeface="標楷體" pitchFamily="65" charset="-120"/>
              </a:rPr>
              <a:t>45</a:t>
            </a:r>
            <a:r>
              <a:rPr lang="zh-TW" altLang="en-US" sz="1400" b="1" dirty="0">
                <a:solidFill>
                  <a:srgbClr val="000000"/>
                </a:solidFill>
                <a:latin typeface="標楷體" pitchFamily="65" charset="-120"/>
                <a:ea typeface="標楷體" pitchFamily="65" charset="-120"/>
              </a:rPr>
              <a:t>頁</a:t>
            </a:r>
          </a:p>
        </p:txBody>
      </p:sp>
      <p:graphicFrame>
        <p:nvGraphicFramePr>
          <p:cNvPr id="3" name="表格 2">
            <a:extLst>
              <a:ext uri="{FF2B5EF4-FFF2-40B4-BE49-F238E27FC236}">
                <a16:creationId xmlns:a16="http://schemas.microsoft.com/office/drawing/2014/main" id="{E64204B4-0D84-4A82-B97F-ABCD6CBD74AD}"/>
              </a:ext>
            </a:extLst>
          </p:cNvPr>
          <p:cNvGraphicFramePr>
            <a:graphicFrameLocks noGrp="1"/>
          </p:cNvGraphicFramePr>
          <p:nvPr>
            <p:extLst>
              <p:ext uri="{D42A27DB-BD31-4B8C-83A1-F6EECF244321}">
                <p14:modId xmlns:p14="http://schemas.microsoft.com/office/powerpoint/2010/main" val="1542426593"/>
              </p:ext>
            </p:extLst>
          </p:nvPr>
        </p:nvGraphicFramePr>
        <p:xfrm>
          <a:off x="251520" y="1427767"/>
          <a:ext cx="5688631" cy="3035300"/>
        </p:xfrm>
        <a:graphic>
          <a:graphicData uri="http://schemas.openxmlformats.org/drawingml/2006/table">
            <a:tbl>
              <a:tblPr firstRow="1" firstCol="1" bandRow="1">
                <a:tableStyleId>{5940675A-B579-460E-94D1-54222C63F5DA}</a:tableStyleId>
              </a:tblPr>
              <a:tblGrid>
                <a:gridCol w="640726">
                  <a:extLst>
                    <a:ext uri="{9D8B030D-6E8A-4147-A177-3AD203B41FA5}">
                      <a16:colId xmlns:a16="http://schemas.microsoft.com/office/drawing/2014/main" val="3053102063"/>
                    </a:ext>
                  </a:extLst>
                </a:gridCol>
                <a:gridCol w="1602479">
                  <a:extLst>
                    <a:ext uri="{9D8B030D-6E8A-4147-A177-3AD203B41FA5}">
                      <a16:colId xmlns:a16="http://schemas.microsoft.com/office/drawing/2014/main" val="2333208216"/>
                    </a:ext>
                  </a:extLst>
                </a:gridCol>
                <a:gridCol w="2307297">
                  <a:extLst>
                    <a:ext uri="{9D8B030D-6E8A-4147-A177-3AD203B41FA5}">
                      <a16:colId xmlns:a16="http://schemas.microsoft.com/office/drawing/2014/main" val="2106230966"/>
                    </a:ext>
                  </a:extLst>
                </a:gridCol>
                <a:gridCol w="1138129">
                  <a:extLst>
                    <a:ext uri="{9D8B030D-6E8A-4147-A177-3AD203B41FA5}">
                      <a16:colId xmlns:a16="http://schemas.microsoft.com/office/drawing/2014/main" val="926640492"/>
                    </a:ext>
                  </a:extLst>
                </a:gridCol>
              </a:tblGrid>
              <a:tr h="0">
                <a:tc gridSpan="4">
                  <a:txBody>
                    <a:bodyPr/>
                    <a:lstStyle/>
                    <a:p>
                      <a:pPr algn="dist">
                        <a:lnSpc>
                          <a:spcPts val="2300"/>
                        </a:lnSpc>
                      </a:pPr>
                      <a:r>
                        <a:rPr lang="zh-TW" sz="1400" kern="100" dirty="0">
                          <a:effectLst/>
                          <a:latin typeface="標楷體" panose="03000509000000000000" pitchFamily="65" charset="-120"/>
                          <a:ea typeface="標楷體" panose="03000509000000000000" pitchFamily="65" charset="-120"/>
                        </a:rPr>
                        <a:t>屏東縣立東港高級中學交通安全教育委員會顧問</a:t>
                      </a: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080462437"/>
                  </a:ext>
                </a:extLst>
              </a:tr>
              <a:tr h="0">
                <a:tc>
                  <a:txBody>
                    <a:bodyPr/>
                    <a:lstStyle/>
                    <a:p>
                      <a:pPr algn="ctr"/>
                      <a:r>
                        <a:rPr lang="zh-TW" sz="1400" kern="100">
                          <a:effectLst/>
                          <a:latin typeface="標楷體" panose="03000509000000000000" pitchFamily="65" charset="-120"/>
                          <a:ea typeface="標楷體" panose="03000509000000000000" pitchFamily="65" charset="-120"/>
                        </a:rPr>
                        <a:t>職 稱</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400" kern="100">
                          <a:effectLst/>
                          <a:latin typeface="標楷體" panose="03000509000000000000" pitchFamily="65" charset="-120"/>
                          <a:ea typeface="標楷體" panose="03000509000000000000" pitchFamily="65" charset="-120"/>
                        </a:rPr>
                        <a:t>現</a:t>
                      </a:r>
                      <a:r>
                        <a:rPr lang="en-US" sz="1400" kern="100">
                          <a:effectLst/>
                          <a:latin typeface="標楷體" panose="03000509000000000000" pitchFamily="65" charset="-120"/>
                          <a:ea typeface="標楷體" panose="03000509000000000000" pitchFamily="65" charset="-120"/>
                        </a:rPr>
                        <a:t>   </a:t>
                      </a:r>
                      <a:r>
                        <a:rPr lang="zh-TW" sz="1400" kern="100">
                          <a:effectLst/>
                          <a:latin typeface="標楷體" panose="03000509000000000000" pitchFamily="65" charset="-120"/>
                          <a:ea typeface="標楷體" panose="03000509000000000000" pitchFamily="65" charset="-120"/>
                        </a:rPr>
                        <a:t>職</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400" kern="100">
                          <a:effectLst/>
                          <a:latin typeface="標楷體" panose="03000509000000000000" pitchFamily="65" charset="-120"/>
                          <a:ea typeface="標楷體" panose="03000509000000000000" pitchFamily="65" charset="-120"/>
                        </a:rPr>
                        <a:t>職</a:t>
                      </a:r>
                      <a:r>
                        <a:rPr lang="en-US" sz="1400" kern="100">
                          <a:effectLst/>
                          <a:latin typeface="標楷體" panose="03000509000000000000" pitchFamily="65" charset="-120"/>
                          <a:ea typeface="標楷體" panose="03000509000000000000" pitchFamily="65" charset="-120"/>
                        </a:rPr>
                        <a:t>   </a:t>
                      </a:r>
                      <a:r>
                        <a:rPr lang="zh-TW" sz="1400" kern="100">
                          <a:effectLst/>
                          <a:latin typeface="標楷體" panose="03000509000000000000" pitchFamily="65" charset="-120"/>
                          <a:ea typeface="標楷體" panose="03000509000000000000" pitchFamily="65" charset="-120"/>
                        </a:rPr>
                        <a:t>掌</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r>
                        <a:rPr lang="zh-TW" sz="1400" kern="100">
                          <a:effectLst/>
                          <a:latin typeface="標楷體" panose="03000509000000000000" pitchFamily="65" charset="-120"/>
                          <a:ea typeface="標楷體" panose="03000509000000000000" pitchFamily="65" charset="-120"/>
                        </a:rPr>
                        <a:t>備 考</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318584529"/>
                  </a:ext>
                </a:extLst>
              </a:tr>
              <a:tr h="0">
                <a:tc>
                  <a:txBody>
                    <a:bodyPr/>
                    <a:lstStyle/>
                    <a:p>
                      <a:pPr algn="ctr"/>
                      <a:r>
                        <a:rPr lang="zh-TW" sz="1400" kern="100">
                          <a:effectLst/>
                          <a:latin typeface="標楷體" panose="03000509000000000000" pitchFamily="65" charset="-120"/>
                          <a:ea typeface="標楷體" panose="03000509000000000000" pitchFamily="65" charset="-120"/>
                        </a:rPr>
                        <a:t>顧 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屏東縣學生校外會聯絡處督導</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dirty="0">
                          <a:effectLst/>
                          <a:latin typeface="標楷體" panose="03000509000000000000" pitchFamily="65" charset="-120"/>
                          <a:ea typeface="標楷體" panose="03000509000000000000" pitchFamily="65" charset="-120"/>
                        </a:rPr>
                        <a:t>擔任本校交通安全教育顧問</a:t>
                      </a: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en-US" sz="1400" kern="100">
                          <a:effectLst/>
                          <a:latin typeface="標楷體" panose="03000509000000000000" pitchFamily="65" charset="-120"/>
                          <a:ea typeface="標楷體" panose="03000509000000000000" pitchFamily="65" charset="-120"/>
                        </a:rPr>
                        <a:t> </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02909729"/>
                  </a:ext>
                </a:extLst>
              </a:tr>
              <a:tr h="0">
                <a:tc>
                  <a:txBody>
                    <a:bodyPr/>
                    <a:lstStyle/>
                    <a:p>
                      <a:pPr algn="ctr"/>
                      <a:r>
                        <a:rPr lang="zh-TW" sz="1400" kern="100">
                          <a:effectLst/>
                          <a:latin typeface="標楷體" panose="03000509000000000000" pitchFamily="65" charset="-120"/>
                          <a:ea typeface="標楷體" panose="03000509000000000000" pitchFamily="65" charset="-120"/>
                        </a:rPr>
                        <a:t>顧 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屏東縣政府警察局交通隊</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dirty="0">
                          <a:effectLst/>
                          <a:latin typeface="標楷體" panose="03000509000000000000" pitchFamily="65" charset="-120"/>
                          <a:ea typeface="標楷體" panose="03000509000000000000" pitchFamily="65" charset="-120"/>
                        </a:rPr>
                        <a:t>擔任本校交通安全教育顧問</a:t>
                      </a: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en-US" sz="1400" kern="100">
                          <a:effectLst/>
                          <a:latin typeface="標楷體" panose="03000509000000000000" pitchFamily="65" charset="-120"/>
                          <a:ea typeface="標楷體" panose="03000509000000000000" pitchFamily="65" charset="-120"/>
                        </a:rPr>
                        <a:t> </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444192662"/>
                  </a:ext>
                </a:extLst>
              </a:tr>
              <a:tr h="0">
                <a:tc>
                  <a:txBody>
                    <a:bodyPr/>
                    <a:lstStyle/>
                    <a:p>
                      <a:pPr algn="ctr"/>
                      <a:r>
                        <a:rPr lang="zh-TW" sz="1400" kern="100">
                          <a:effectLst/>
                          <a:latin typeface="標楷體" panose="03000509000000000000" pitchFamily="65" charset="-120"/>
                          <a:ea typeface="標楷體" panose="03000509000000000000" pitchFamily="65" charset="-120"/>
                        </a:rPr>
                        <a:t>顧 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交通部公路總局養護工程處東港工務段</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擔任本校交通安全教育顧問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en-US" sz="1400" kern="100" dirty="0">
                          <a:effectLst/>
                          <a:latin typeface="標楷體" panose="03000509000000000000" pitchFamily="65" charset="-120"/>
                          <a:ea typeface="標楷體" panose="03000509000000000000" pitchFamily="65" charset="-120"/>
                        </a:rPr>
                        <a:t> </a:t>
                      </a: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92876171"/>
                  </a:ext>
                </a:extLst>
              </a:tr>
              <a:tr h="0">
                <a:tc>
                  <a:txBody>
                    <a:bodyPr/>
                    <a:lstStyle/>
                    <a:p>
                      <a:pPr algn="ctr"/>
                      <a:r>
                        <a:rPr lang="zh-TW" sz="1400" kern="100">
                          <a:effectLst/>
                          <a:latin typeface="標楷體" panose="03000509000000000000" pitchFamily="65" charset="-120"/>
                          <a:ea typeface="標楷體" panose="03000509000000000000" pitchFamily="65" charset="-120"/>
                        </a:rPr>
                        <a:t>顧 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屏東縣警察局東港分局</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擔任本校交通安全教育顧問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en-US" sz="1400" kern="100">
                          <a:effectLst/>
                          <a:latin typeface="標楷體" panose="03000509000000000000" pitchFamily="65" charset="-120"/>
                          <a:ea typeface="標楷體" panose="03000509000000000000" pitchFamily="65" charset="-120"/>
                        </a:rPr>
                        <a:t> </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025158610"/>
                  </a:ext>
                </a:extLst>
              </a:tr>
              <a:tr h="0">
                <a:tc>
                  <a:txBody>
                    <a:bodyPr/>
                    <a:lstStyle/>
                    <a:p>
                      <a:pPr algn="ctr"/>
                      <a:r>
                        <a:rPr lang="zh-TW" sz="1400" kern="100">
                          <a:effectLst/>
                          <a:latin typeface="標楷體" panose="03000509000000000000" pitchFamily="65" charset="-120"/>
                          <a:ea typeface="標楷體" panose="03000509000000000000" pitchFamily="65" charset="-120"/>
                        </a:rPr>
                        <a:t>顧 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東港鎮船頭里里長</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擔任本校交通安全教育顧問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en-US" sz="1400" kern="100">
                          <a:effectLst/>
                          <a:latin typeface="標楷體" panose="03000509000000000000" pitchFamily="65" charset="-120"/>
                          <a:ea typeface="標楷體" panose="03000509000000000000" pitchFamily="65" charset="-120"/>
                        </a:rPr>
                        <a:t> </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304065321"/>
                  </a:ext>
                </a:extLst>
              </a:tr>
              <a:tr h="0">
                <a:tc>
                  <a:txBody>
                    <a:bodyPr/>
                    <a:lstStyle/>
                    <a:p>
                      <a:pPr algn="ctr"/>
                      <a:r>
                        <a:rPr lang="zh-TW" sz="1400" kern="100">
                          <a:effectLst/>
                          <a:latin typeface="標楷體" panose="03000509000000000000" pitchFamily="65" charset="-120"/>
                          <a:ea typeface="標楷體" panose="03000509000000000000" pitchFamily="65" charset="-120"/>
                        </a:rPr>
                        <a:t>顧 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家長會代表</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擔任本校交通安全教育顧問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en-US" sz="1400" kern="100">
                          <a:effectLst/>
                          <a:latin typeface="標楷體" panose="03000509000000000000" pitchFamily="65" charset="-120"/>
                          <a:ea typeface="標楷體" panose="03000509000000000000" pitchFamily="65" charset="-120"/>
                        </a:rPr>
                        <a:t> </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20035331"/>
                  </a:ext>
                </a:extLst>
              </a:tr>
              <a:tr h="0">
                <a:tc>
                  <a:txBody>
                    <a:bodyPr/>
                    <a:lstStyle/>
                    <a:p>
                      <a:pPr algn="ctr"/>
                      <a:r>
                        <a:rPr lang="zh-TW" sz="1400" kern="100">
                          <a:effectLst/>
                          <a:latin typeface="標楷體" panose="03000509000000000000" pitchFamily="65" charset="-120"/>
                          <a:ea typeface="標楷體" panose="03000509000000000000" pitchFamily="65" charset="-120"/>
                        </a:rPr>
                        <a:t>顧 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屏東客運東港站長</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zh-TW" sz="1400" kern="100">
                          <a:effectLst/>
                          <a:latin typeface="標楷體" panose="03000509000000000000" pitchFamily="65" charset="-120"/>
                          <a:ea typeface="標楷體" panose="03000509000000000000" pitchFamily="65" charset="-120"/>
                        </a:rPr>
                        <a:t>擔任本校交通安全教育顧問</a:t>
                      </a:r>
                      <a:endParaRPr lang="zh-TW" sz="1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r>
                        <a:rPr lang="en-US" sz="1400" kern="100" dirty="0">
                          <a:effectLst/>
                          <a:latin typeface="標楷體" panose="03000509000000000000" pitchFamily="65" charset="-120"/>
                          <a:ea typeface="標楷體" panose="03000509000000000000" pitchFamily="65" charset="-120"/>
                        </a:rPr>
                        <a:t> </a:t>
                      </a: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61099379"/>
                  </a:ext>
                </a:extLst>
              </a:tr>
            </a:tbl>
          </a:graphicData>
        </a:graphic>
      </p:graphicFrame>
      <p:pic>
        <p:nvPicPr>
          <p:cNvPr id="15" name="圖片 14">
            <a:extLst>
              <a:ext uri="{FF2B5EF4-FFF2-40B4-BE49-F238E27FC236}">
                <a16:creationId xmlns:a16="http://schemas.microsoft.com/office/drawing/2014/main" id="{AE6846D1-B91A-4358-954F-227F201109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661" y="4753498"/>
            <a:ext cx="2729336" cy="2047464"/>
          </a:xfrm>
          <a:prstGeom prst="rect">
            <a:avLst/>
          </a:prstGeom>
        </p:spPr>
      </p:pic>
      <p:pic>
        <p:nvPicPr>
          <p:cNvPr id="19" name="圖片 18">
            <a:extLst>
              <a:ext uri="{FF2B5EF4-FFF2-40B4-BE49-F238E27FC236}">
                <a16:creationId xmlns:a16="http://schemas.microsoft.com/office/drawing/2014/main" id="{A4CDAAD1-1280-45E4-A4DB-C9AE463A0F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5835" y="4765910"/>
            <a:ext cx="2729337" cy="2047466"/>
          </a:xfrm>
          <a:prstGeom prst="rect">
            <a:avLst/>
          </a:prstGeom>
        </p:spPr>
      </p:pic>
      <p:pic>
        <p:nvPicPr>
          <p:cNvPr id="23" name="圖片 22">
            <a:extLst>
              <a:ext uri="{FF2B5EF4-FFF2-40B4-BE49-F238E27FC236}">
                <a16:creationId xmlns:a16="http://schemas.microsoft.com/office/drawing/2014/main" id="{8E9F8F4B-1C9D-4C3B-A41C-B84E9DDEB6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0" t="24467" r="13594" b="17037"/>
          <a:stretch/>
        </p:blipFill>
        <p:spPr>
          <a:xfrm>
            <a:off x="5825172" y="1434449"/>
            <a:ext cx="3157052" cy="3113608"/>
          </a:xfrm>
          <a:prstGeom prst="rect">
            <a:avLst/>
          </a:prstGeom>
        </p:spPr>
      </p:pic>
      <p:pic>
        <p:nvPicPr>
          <p:cNvPr id="25" name="圖片 24">
            <a:extLst>
              <a:ext uri="{FF2B5EF4-FFF2-40B4-BE49-F238E27FC236}">
                <a16:creationId xmlns:a16="http://schemas.microsoft.com/office/drawing/2014/main" id="{9DC6CEF1-DF87-4529-8E46-8E3B24D6F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7045" y="4548057"/>
            <a:ext cx="3063387" cy="2298059"/>
          </a:xfrm>
          <a:prstGeom prst="rect">
            <a:avLst/>
          </a:prstGeom>
        </p:spPr>
      </p:pic>
      <p:graphicFrame>
        <p:nvGraphicFramePr>
          <p:cNvPr id="26" name="表格 25">
            <a:extLst>
              <a:ext uri="{FF2B5EF4-FFF2-40B4-BE49-F238E27FC236}">
                <a16:creationId xmlns:a16="http://schemas.microsoft.com/office/drawing/2014/main" id="{33F9F1EC-B34E-4941-B9EC-E9D729705127}"/>
              </a:ext>
            </a:extLst>
          </p:cNvPr>
          <p:cNvGraphicFramePr>
            <a:graphicFrameLocks noGrp="1"/>
          </p:cNvGraphicFramePr>
          <p:nvPr>
            <p:extLst>
              <p:ext uri="{D42A27DB-BD31-4B8C-83A1-F6EECF244321}">
                <p14:modId xmlns:p14="http://schemas.microsoft.com/office/powerpoint/2010/main" val="3699722483"/>
              </p:ext>
            </p:extLst>
          </p:nvPr>
        </p:nvGraphicFramePr>
        <p:xfrm>
          <a:off x="1398057" y="4778114"/>
          <a:ext cx="3617798" cy="548640"/>
        </p:xfrm>
        <a:graphic>
          <a:graphicData uri="http://schemas.openxmlformats.org/drawingml/2006/table">
            <a:tbl>
              <a:tblPr firstRow="1" firstCol="1" bandRow="1">
                <a:tableStyleId>{2D5ABB26-0587-4C30-8999-92F81FD0307C}</a:tableStyleId>
              </a:tblPr>
              <a:tblGrid>
                <a:gridCol w="3617798">
                  <a:extLst>
                    <a:ext uri="{9D8B030D-6E8A-4147-A177-3AD203B41FA5}">
                      <a16:colId xmlns:a16="http://schemas.microsoft.com/office/drawing/2014/main" val="2430219069"/>
                    </a:ext>
                  </a:extLst>
                </a:gridCol>
              </a:tblGrid>
              <a:tr h="471626">
                <a:tc>
                  <a:txBody>
                    <a:bodyPr/>
                    <a:lstStyle/>
                    <a:p>
                      <a:r>
                        <a:rPr lang="zh-TW" altLang="en-US" sz="1800" kern="100" dirty="0">
                          <a:effectLst/>
                          <a:latin typeface="標楷體" panose="03000509000000000000" pitchFamily="65" charset="-120"/>
                          <a:ea typeface="標楷體" panose="03000509000000000000" pitchFamily="65" charset="-120"/>
                        </a:rPr>
                        <a:t>邀請本校</a:t>
                      </a:r>
                      <a:r>
                        <a:rPr lang="zh-TW" altLang="en-US" sz="1800" kern="100" dirty="0">
                          <a:solidFill>
                            <a:srgbClr val="0000CC"/>
                          </a:solidFill>
                          <a:effectLst/>
                          <a:latin typeface="標楷體" panose="03000509000000000000" pitchFamily="65" charset="-120"/>
                          <a:ea typeface="標楷體" panose="03000509000000000000" pitchFamily="65" charset="-120"/>
                        </a:rPr>
                        <a:t>家長會長夫人</a:t>
                      </a:r>
                      <a:r>
                        <a:rPr lang="zh-TW" altLang="en-US" sz="1800" kern="100" dirty="0">
                          <a:effectLst/>
                          <a:latin typeface="標楷體" panose="03000509000000000000" pitchFamily="65" charset="-120"/>
                          <a:ea typeface="標楷體" panose="03000509000000000000" pitchFamily="65" charset="-120"/>
                        </a:rPr>
                        <a:t>共同參與交通相關議題會議</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874396020"/>
                  </a:ext>
                </a:extLst>
              </a:tr>
            </a:tbl>
          </a:graphicData>
        </a:graphic>
      </p:graphicFrame>
      <p:sp>
        <p:nvSpPr>
          <p:cNvPr id="29" name="手繪多邊形: 圖案 28">
            <a:extLst>
              <a:ext uri="{FF2B5EF4-FFF2-40B4-BE49-F238E27FC236}">
                <a16:creationId xmlns:a16="http://schemas.microsoft.com/office/drawing/2014/main" id="{DB2D68AA-20B2-4EF0-BAE9-0B34F82B8228}"/>
              </a:ext>
            </a:extLst>
          </p:cNvPr>
          <p:cNvSpPr/>
          <p:nvPr/>
        </p:nvSpPr>
        <p:spPr>
          <a:xfrm>
            <a:off x="5049520" y="5090160"/>
            <a:ext cx="477520" cy="609600"/>
          </a:xfrm>
          <a:custGeom>
            <a:avLst/>
            <a:gdLst>
              <a:gd name="connsiteX0" fmla="*/ 0 w 477520"/>
              <a:gd name="connsiteY0" fmla="*/ 0 h 609600"/>
              <a:gd name="connsiteX1" fmla="*/ 477520 w 477520"/>
              <a:gd name="connsiteY1" fmla="*/ 10160 h 609600"/>
              <a:gd name="connsiteX2" fmla="*/ 457200 w 477520"/>
              <a:gd name="connsiteY2" fmla="*/ 609600 h 609600"/>
            </a:gdLst>
            <a:ahLst/>
            <a:cxnLst>
              <a:cxn ang="0">
                <a:pos x="connsiteX0" y="connsiteY0"/>
              </a:cxn>
              <a:cxn ang="0">
                <a:pos x="connsiteX1" y="connsiteY1"/>
              </a:cxn>
              <a:cxn ang="0">
                <a:pos x="connsiteX2" y="connsiteY2"/>
              </a:cxn>
            </a:cxnLst>
            <a:rect l="l" t="t" r="r" b="b"/>
            <a:pathLst>
              <a:path w="477520" h="609600">
                <a:moveTo>
                  <a:pt x="0" y="0"/>
                </a:moveTo>
                <a:lnTo>
                  <a:pt x="477520" y="10160"/>
                </a:lnTo>
                <a:lnTo>
                  <a:pt x="457200" y="609600"/>
                </a:lnTo>
              </a:path>
            </a:pathLst>
          </a:custGeom>
          <a:noFill/>
          <a:ln w="57150">
            <a:solidFill>
              <a:srgbClr val="FFFF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0" name="表格 29">
            <a:extLst>
              <a:ext uri="{FF2B5EF4-FFF2-40B4-BE49-F238E27FC236}">
                <a16:creationId xmlns:a16="http://schemas.microsoft.com/office/drawing/2014/main" id="{06F95719-092C-4AF4-A81D-5933AB1EF14F}"/>
              </a:ext>
            </a:extLst>
          </p:cNvPr>
          <p:cNvGraphicFramePr>
            <a:graphicFrameLocks noGrp="1"/>
          </p:cNvGraphicFramePr>
          <p:nvPr>
            <p:extLst>
              <p:ext uri="{D42A27DB-BD31-4B8C-83A1-F6EECF244321}">
                <p14:modId xmlns:p14="http://schemas.microsoft.com/office/powerpoint/2010/main" val="855853772"/>
              </p:ext>
            </p:extLst>
          </p:nvPr>
        </p:nvGraphicFramePr>
        <p:xfrm>
          <a:off x="6946384" y="3703894"/>
          <a:ext cx="2054048" cy="822960"/>
        </p:xfrm>
        <a:graphic>
          <a:graphicData uri="http://schemas.openxmlformats.org/drawingml/2006/table">
            <a:tbl>
              <a:tblPr firstRow="1" firstCol="1" bandRow="1">
                <a:tableStyleId>{2D5ABB26-0587-4C30-8999-92F81FD0307C}</a:tableStyleId>
              </a:tblPr>
              <a:tblGrid>
                <a:gridCol w="2054048">
                  <a:extLst>
                    <a:ext uri="{9D8B030D-6E8A-4147-A177-3AD203B41FA5}">
                      <a16:colId xmlns:a16="http://schemas.microsoft.com/office/drawing/2014/main" val="2430219069"/>
                    </a:ext>
                  </a:extLst>
                </a:gridCol>
              </a:tblGrid>
              <a:tr h="471626">
                <a:tc>
                  <a:txBody>
                    <a:bodyPr/>
                    <a:lstStyle/>
                    <a:p>
                      <a:r>
                        <a:rPr lang="zh-TW" altLang="en-US" sz="1800" kern="100" dirty="0">
                          <a:effectLst/>
                          <a:latin typeface="標楷體" panose="03000509000000000000" pitchFamily="65" charset="-120"/>
                          <a:ea typeface="標楷體" panose="03000509000000000000" pitchFamily="65" charset="-120"/>
                        </a:rPr>
                        <a:t>邀請縣府</a:t>
                      </a:r>
                      <a:r>
                        <a:rPr lang="zh-TW" altLang="en-US" sz="1800" kern="100" dirty="0">
                          <a:solidFill>
                            <a:srgbClr val="0000CC"/>
                          </a:solidFill>
                          <a:effectLst/>
                          <a:latin typeface="標楷體" panose="03000509000000000000" pitchFamily="65" charset="-120"/>
                          <a:ea typeface="標楷體" panose="03000509000000000000" pitchFamily="65" charset="-120"/>
                        </a:rPr>
                        <a:t>專家顧問</a:t>
                      </a:r>
                      <a:r>
                        <a:rPr lang="zh-TW" altLang="en-US" sz="1800" kern="100" dirty="0">
                          <a:effectLst/>
                          <a:latin typeface="標楷體" panose="03000509000000000000" pitchFamily="65" charset="-120"/>
                          <a:ea typeface="標楷體" panose="03000509000000000000" pitchFamily="65" charset="-120"/>
                        </a:rPr>
                        <a:t>探討改進本校交通相關議題會</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874396020"/>
                  </a:ext>
                </a:extLst>
              </a:tr>
            </a:tbl>
          </a:graphicData>
        </a:graphic>
      </p:graphicFrame>
      <p:sp>
        <p:nvSpPr>
          <p:cNvPr id="31" name="Text Box 4">
            <a:extLst>
              <a:ext uri="{FF2B5EF4-FFF2-40B4-BE49-F238E27FC236}">
                <a16:creationId xmlns:a16="http://schemas.microsoft.com/office/drawing/2014/main" id="{E7714CD0-3BE2-4A37-9195-9247817B0FB1}"/>
              </a:ext>
            </a:extLst>
          </p:cNvPr>
          <p:cNvSpPr txBox="1">
            <a:spLocks noChangeArrowheads="1"/>
          </p:cNvSpPr>
          <p:nvPr/>
        </p:nvSpPr>
        <p:spPr bwMode="auto">
          <a:xfrm>
            <a:off x="3851920" y="6443663"/>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chemeClr val="bg1"/>
                </a:solidFill>
                <a:effectLst>
                  <a:glow rad="228600">
                    <a:schemeClr val="accent1">
                      <a:satMod val="175000"/>
                      <a:alpha val="40000"/>
                    </a:schemeClr>
                  </a:glow>
                </a:effectLst>
                <a:latin typeface="標楷體" panose="03000509000000000000" pitchFamily="65" charset="-120"/>
                <a:ea typeface="標楷體" panose="03000509000000000000" pitchFamily="65" charset="-120"/>
              </a:rPr>
              <a:t>第</a:t>
            </a:r>
            <a:r>
              <a:rPr lang="en-US" altLang="zh-TW" sz="1400" b="1" dirty="0">
                <a:solidFill>
                  <a:schemeClr val="bg1"/>
                </a:solidFill>
                <a:effectLst>
                  <a:glow rad="228600">
                    <a:schemeClr val="accent1">
                      <a:satMod val="175000"/>
                      <a:alpha val="40000"/>
                    </a:schemeClr>
                  </a:glow>
                </a:effectLst>
                <a:latin typeface="標楷體" panose="03000509000000000000" pitchFamily="65" charset="-120"/>
                <a:ea typeface="標楷體" panose="03000509000000000000" pitchFamily="65" charset="-120"/>
              </a:rPr>
              <a:t>08</a:t>
            </a:r>
            <a:r>
              <a:rPr lang="zh-TW" altLang="en-US" sz="1400" b="1" dirty="0">
                <a:solidFill>
                  <a:schemeClr val="bg1"/>
                </a:solidFill>
                <a:effectLst>
                  <a:glow rad="228600">
                    <a:schemeClr val="accent1">
                      <a:satMod val="175000"/>
                      <a:alpha val="40000"/>
                    </a:schemeClr>
                  </a:glow>
                </a:effectLst>
                <a:latin typeface="標楷體" panose="03000509000000000000" pitchFamily="65" charset="-120"/>
                <a:ea typeface="標楷體" panose="03000509000000000000" pitchFamily="65" charset="-120"/>
              </a:rPr>
              <a:t>頁，共</a:t>
            </a:r>
            <a:r>
              <a:rPr lang="en-US" altLang="zh-TW" sz="1400" b="1" dirty="0">
                <a:solidFill>
                  <a:schemeClr val="bg1"/>
                </a:solidFill>
                <a:effectLst>
                  <a:glow rad="228600">
                    <a:schemeClr val="accent1">
                      <a:satMod val="175000"/>
                      <a:alpha val="40000"/>
                    </a:schemeClr>
                  </a:glow>
                </a:effectLst>
                <a:latin typeface="標楷體" panose="03000509000000000000" pitchFamily="65" charset="-120"/>
                <a:ea typeface="標楷體" panose="03000509000000000000" pitchFamily="65" charset="-120"/>
              </a:rPr>
              <a:t>55</a:t>
            </a:r>
            <a:r>
              <a:rPr lang="zh-TW" altLang="en-US" sz="1400" b="1" dirty="0">
                <a:solidFill>
                  <a:schemeClr val="bg1"/>
                </a:solidFill>
                <a:effectLst>
                  <a:glow rad="228600">
                    <a:schemeClr val="accent1">
                      <a:satMod val="175000"/>
                      <a:alpha val="40000"/>
                    </a:schemeClr>
                  </a:glow>
                </a:effectLst>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449632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1052736"/>
            <a:ext cx="7632848" cy="1569660"/>
          </a:xfrm>
          <a:prstGeom prst="rect">
            <a:avLst/>
          </a:prstGeom>
        </p:spPr>
        <p:txBody>
          <a:bodyPr wrap="square">
            <a:spAutoFit/>
          </a:bodyPr>
          <a:lstStyle/>
          <a:p>
            <a:pPr lvl="0">
              <a:spcBef>
                <a:spcPct val="0"/>
              </a:spcBef>
            </a:pPr>
            <a:r>
              <a:rPr lang="en-US" altLang="zh-TW" sz="2400" b="1" kern="100" dirty="0">
                <a:solidFill>
                  <a:srgbClr val="0000CC"/>
                </a:solidFill>
                <a:effectLst>
                  <a:glow rad="228600">
                    <a:schemeClr val="accent6">
                      <a:satMod val="175000"/>
                      <a:alpha val="40000"/>
                    </a:schemeClr>
                  </a:glow>
                </a:effectLst>
                <a:latin typeface="標楷體" panose="03000509000000000000" pitchFamily="65" charset="-120"/>
                <a:ea typeface="標楷體" panose="03000509000000000000" pitchFamily="65" charset="-120"/>
                <a:cs typeface="Times New Roman"/>
              </a:rPr>
              <a:t>1-2</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訂定交通安全教育年度計畫</a:t>
            </a:r>
            <a:r>
              <a:rPr lang="zh-TW" altLang="en-US" sz="2400" b="1" kern="100" dirty="0">
                <a:latin typeface="標楷體" panose="03000509000000000000" pitchFamily="65" charset="-120"/>
                <a:ea typeface="標楷體" panose="03000509000000000000" pitchFamily="65" charset="-120"/>
                <a:cs typeface="Times New Roman"/>
              </a:rPr>
              <a:t>與相關執行辦法或要點，並</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納入學校行事曆實施</a:t>
            </a:r>
            <a:r>
              <a:rPr lang="zh-TW" altLang="en-US" sz="2400" b="1" kern="100" dirty="0">
                <a:latin typeface="標楷體" panose="03000509000000000000" pitchFamily="65" charset="-120"/>
                <a:ea typeface="標楷體" panose="03000509000000000000" pitchFamily="65" charset="-120"/>
                <a:cs typeface="Times New Roman"/>
              </a:rPr>
              <a:t>，計畫中應有學校附近交通安全狀況檢討，並</a:t>
            </a:r>
            <a:r>
              <a:rPr lang="zh-TW" altLang="en-US" sz="2400" b="1" kern="100" dirty="0">
                <a:solidFill>
                  <a:srgbClr val="FF0000"/>
                </a:solidFill>
                <a:latin typeface="標楷體" panose="03000509000000000000" pitchFamily="65" charset="-120"/>
                <a:ea typeface="標楷體" panose="03000509000000000000" pitchFamily="65" charset="-120"/>
                <a:cs typeface="Times New Roman"/>
              </a:rPr>
              <a:t>針對危險路段（口）擬定因應對策</a:t>
            </a:r>
            <a:r>
              <a:rPr lang="zh-TW" altLang="en-US" sz="2400" b="1" kern="100" dirty="0">
                <a:latin typeface="標楷體" panose="03000509000000000000" pitchFamily="65" charset="-120"/>
                <a:ea typeface="標楷體" panose="03000509000000000000" pitchFamily="65" charset="-120"/>
                <a:cs typeface="Times New Roman"/>
              </a:rPr>
              <a:t>，並有計畫成果檢討與考核。（</a:t>
            </a:r>
            <a:r>
              <a:rPr lang="en-US" altLang="zh-TW" sz="2400" b="1" kern="100" dirty="0">
                <a:latin typeface="標楷體" panose="03000509000000000000" pitchFamily="65" charset="-120"/>
                <a:ea typeface="標楷體" panose="03000509000000000000" pitchFamily="65" charset="-120"/>
                <a:cs typeface="Times New Roman"/>
              </a:rPr>
              <a:t>6%</a:t>
            </a:r>
            <a:r>
              <a:rPr lang="zh-TW" altLang="en-US" sz="2400" b="1" kern="100" dirty="0">
                <a:latin typeface="標楷體" panose="03000509000000000000" pitchFamily="65" charset="-120"/>
                <a:ea typeface="標楷體" panose="03000509000000000000" pitchFamily="65" charset="-120"/>
                <a:cs typeface="Times New Roman"/>
              </a:rPr>
              <a:t>）</a:t>
            </a:r>
          </a:p>
        </p:txBody>
      </p:sp>
      <p:sp>
        <p:nvSpPr>
          <p:cNvPr id="5" name="文字方塊 4"/>
          <p:cNvSpPr txBox="1"/>
          <p:nvPr/>
        </p:nvSpPr>
        <p:spPr>
          <a:xfrm>
            <a:off x="1973317" y="188640"/>
            <a:ext cx="5262979" cy="769441"/>
          </a:xfrm>
          <a:prstGeom prst="rect">
            <a:avLst/>
          </a:prstGeom>
          <a:blipFill>
            <a:blip r:embed="rId2" cstate="print"/>
            <a:tile tx="0" ty="0" sx="100000" sy="100000" flip="none" algn="tl"/>
          </a:blipFill>
          <a:ln w="57150"/>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txBody>
          <a:bodyPr wrap="none" rtlCol="0">
            <a:spAutoFit/>
          </a:bodyPr>
          <a:lstStyle/>
          <a:p>
            <a:r>
              <a:rPr lang="zh-TW" altLang="zh-TW" sz="4400" b="1" dirty="0">
                <a:ln w="12700">
                  <a:solidFill>
                    <a:srgbClr val="0000CC"/>
                  </a:solidFill>
                  <a:prstDash val="solid"/>
                </a:ln>
                <a:pattFill prst="ltDnDiag">
                  <a:fgClr>
                    <a:schemeClr val="accent5">
                      <a:lumMod val="60000"/>
                      <a:lumOff val="40000"/>
                    </a:schemeClr>
                  </a:fgClr>
                  <a:bgClr>
                    <a:schemeClr val="bg1"/>
                  </a:bgClr>
                </a:pattFill>
                <a:latin typeface="標楷體" panose="03000509000000000000" pitchFamily="65" charset="-120"/>
                <a:ea typeface="標楷體" panose="03000509000000000000" pitchFamily="65" charset="-120"/>
              </a:rPr>
              <a:t>貳</a:t>
            </a:r>
            <a:r>
              <a:rPr lang="zh-TW"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rPr>
              <a:t>、組織與計劃執行</a:t>
            </a:r>
            <a:endParaRPr lang="zh-TW" altLang="zh-TW"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標楷體" pitchFamily="65" charset="-120"/>
              <a:ea typeface="標楷體" pitchFamily="65" charset="-120"/>
            </a:endParaRPr>
          </a:p>
        </p:txBody>
      </p:sp>
      <p:pic>
        <p:nvPicPr>
          <p:cNvPr id="7" name="圖片 6">
            <a:extLst>
              <a:ext uri="{FF2B5EF4-FFF2-40B4-BE49-F238E27FC236}">
                <a16:creationId xmlns:a16="http://schemas.microsoft.com/office/drawing/2014/main" id="{F325264A-DF4D-4F5E-91B8-C2EFD09328C1}"/>
              </a:ext>
            </a:extLst>
          </p:cNvPr>
          <p:cNvPicPr/>
          <p:nvPr/>
        </p:nvPicPr>
        <p:blipFill rotWithShape="1">
          <a:blip r:embed="rId3">
            <a:extLst>
              <a:ext uri="{28A0092B-C50C-407E-A947-70E740481C1C}">
                <a14:useLocalDpi xmlns:a14="http://schemas.microsoft.com/office/drawing/2010/main" val="0"/>
              </a:ext>
            </a:extLst>
          </a:blip>
          <a:srcRect l="25916" t="2310" r="41744" b="69277"/>
          <a:stretch/>
        </p:blipFill>
        <p:spPr bwMode="auto">
          <a:xfrm>
            <a:off x="833845" y="2622396"/>
            <a:ext cx="4962291" cy="4146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9" name="文字方塊 8">
            <a:extLst>
              <a:ext uri="{FF2B5EF4-FFF2-40B4-BE49-F238E27FC236}">
                <a16:creationId xmlns:a16="http://schemas.microsoft.com/office/drawing/2014/main" id="{C4852BEE-1253-4D00-8F7E-E21831D668B9}"/>
              </a:ext>
            </a:extLst>
          </p:cNvPr>
          <p:cNvSpPr txBox="1"/>
          <p:nvPr/>
        </p:nvSpPr>
        <p:spPr>
          <a:xfrm>
            <a:off x="6001029" y="4055976"/>
            <a:ext cx="2309126" cy="954107"/>
          </a:xfrm>
          <a:prstGeom prst="rect">
            <a:avLst/>
          </a:prstGeom>
          <a:noFill/>
          <a:ln w="57150">
            <a:solidFill>
              <a:srgbClr val="0EEC78"/>
            </a:solidFill>
            <a:prstDash val="sysDash"/>
          </a:ln>
        </p:spPr>
        <p:txBody>
          <a:bodyPr wrap="square" rtlCol="0">
            <a:spAutoFit/>
          </a:bodyPr>
          <a:lstStyle/>
          <a:p>
            <a:r>
              <a:rPr lang="zh-TW" altLang="zh-TW" sz="2800" kern="100" dirty="0">
                <a:solidFill>
                  <a:srgbClr val="FF0000"/>
                </a:solidFill>
                <a:effectLst/>
                <a:ea typeface="標楷體" panose="03000509000000000000" pitchFamily="65" charset="-120"/>
                <a:cs typeface="Times New Roman" panose="02020603050405020304" pitchFamily="18" charset="0"/>
              </a:rPr>
              <a:t>納入學校行事曆實施</a:t>
            </a:r>
            <a:endParaRPr lang="zh-TW" altLang="en-US" sz="2800" dirty="0"/>
          </a:p>
        </p:txBody>
      </p:sp>
      <p:sp>
        <p:nvSpPr>
          <p:cNvPr id="10" name="手繪多邊形: 圖案 9">
            <a:extLst>
              <a:ext uri="{FF2B5EF4-FFF2-40B4-BE49-F238E27FC236}">
                <a16:creationId xmlns:a16="http://schemas.microsoft.com/office/drawing/2014/main" id="{9CF3CB45-E6FF-49CA-BD09-A208FD959470}"/>
              </a:ext>
            </a:extLst>
          </p:cNvPr>
          <p:cNvSpPr/>
          <p:nvPr/>
        </p:nvSpPr>
        <p:spPr>
          <a:xfrm>
            <a:off x="5100320" y="3098800"/>
            <a:ext cx="1008205" cy="955040"/>
          </a:xfrm>
          <a:custGeom>
            <a:avLst/>
            <a:gdLst>
              <a:gd name="connsiteX0" fmla="*/ 0 w 1239520"/>
              <a:gd name="connsiteY0" fmla="*/ 30480 h 955040"/>
              <a:gd name="connsiteX1" fmla="*/ 1239520 w 1239520"/>
              <a:gd name="connsiteY1" fmla="*/ 0 h 955040"/>
              <a:gd name="connsiteX2" fmla="*/ 1229360 w 1239520"/>
              <a:gd name="connsiteY2" fmla="*/ 955040 h 955040"/>
            </a:gdLst>
            <a:ahLst/>
            <a:cxnLst>
              <a:cxn ang="0">
                <a:pos x="connsiteX0" y="connsiteY0"/>
              </a:cxn>
              <a:cxn ang="0">
                <a:pos x="connsiteX1" y="connsiteY1"/>
              </a:cxn>
              <a:cxn ang="0">
                <a:pos x="connsiteX2" y="connsiteY2"/>
              </a:cxn>
            </a:cxnLst>
            <a:rect l="l" t="t" r="r" b="b"/>
            <a:pathLst>
              <a:path w="1239520" h="955040">
                <a:moveTo>
                  <a:pt x="0" y="30480"/>
                </a:moveTo>
                <a:lnTo>
                  <a:pt x="1239520" y="0"/>
                </a:lnTo>
                <a:lnTo>
                  <a:pt x="1229360" y="955040"/>
                </a:lnTo>
              </a:path>
            </a:pathLst>
          </a:custGeom>
          <a:noFill/>
          <a:ln w="57150">
            <a:solidFill>
              <a:srgbClr val="0EEC78"/>
            </a:solidFill>
            <a:prstDash val="sysDash"/>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手繪多邊形: 圖案 10">
            <a:extLst>
              <a:ext uri="{FF2B5EF4-FFF2-40B4-BE49-F238E27FC236}">
                <a16:creationId xmlns:a16="http://schemas.microsoft.com/office/drawing/2014/main" id="{CB97320E-CB4A-41A5-8DD7-021296F4B473}"/>
              </a:ext>
            </a:extLst>
          </p:cNvPr>
          <p:cNvSpPr/>
          <p:nvPr/>
        </p:nvSpPr>
        <p:spPr>
          <a:xfrm>
            <a:off x="4439920" y="4775200"/>
            <a:ext cx="1239597" cy="20320"/>
          </a:xfrm>
          <a:custGeom>
            <a:avLst/>
            <a:gdLst>
              <a:gd name="connsiteX0" fmla="*/ 0 w 1524000"/>
              <a:gd name="connsiteY0" fmla="*/ 20320 h 20320"/>
              <a:gd name="connsiteX1" fmla="*/ 1524000 w 1524000"/>
              <a:gd name="connsiteY1" fmla="*/ 0 h 20320"/>
            </a:gdLst>
            <a:ahLst/>
            <a:cxnLst>
              <a:cxn ang="0">
                <a:pos x="connsiteX0" y="connsiteY0"/>
              </a:cxn>
              <a:cxn ang="0">
                <a:pos x="connsiteX1" y="connsiteY1"/>
              </a:cxn>
            </a:cxnLst>
            <a:rect l="l" t="t" r="r" b="b"/>
            <a:pathLst>
              <a:path w="1524000" h="20320">
                <a:moveTo>
                  <a:pt x="0" y="20320"/>
                </a:moveTo>
                <a:lnTo>
                  <a:pt x="1524000" y="0"/>
                </a:lnTo>
              </a:path>
            </a:pathLst>
          </a:custGeom>
          <a:noFill/>
          <a:ln w="57150">
            <a:solidFill>
              <a:srgbClr val="0EEC78"/>
            </a:solidFill>
            <a:prstDash val="sysDash"/>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手繪多邊形: 圖案 11">
            <a:extLst>
              <a:ext uri="{FF2B5EF4-FFF2-40B4-BE49-F238E27FC236}">
                <a16:creationId xmlns:a16="http://schemas.microsoft.com/office/drawing/2014/main" id="{267EA2CE-A14A-47E1-9DFC-300F450A4CF0}"/>
              </a:ext>
            </a:extLst>
          </p:cNvPr>
          <p:cNvSpPr/>
          <p:nvPr/>
        </p:nvSpPr>
        <p:spPr>
          <a:xfrm>
            <a:off x="5516880" y="5049520"/>
            <a:ext cx="727230" cy="1452880"/>
          </a:xfrm>
          <a:custGeom>
            <a:avLst/>
            <a:gdLst>
              <a:gd name="connsiteX0" fmla="*/ 0 w 894080"/>
              <a:gd name="connsiteY0" fmla="*/ 1452880 h 1452880"/>
              <a:gd name="connsiteX1" fmla="*/ 894080 w 894080"/>
              <a:gd name="connsiteY1" fmla="*/ 1452880 h 1452880"/>
              <a:gd name="connsiteX2" fmla="*/ 883920 w 894080"/>
              <a:gd name="connsiteY2" fmla="*/ 0 h 1452880"/>
            </a:gdLst>
            <a:ahLst/>
            <a:cxnLst>
              <a:cxn ang="0">
                <a:pos x="connsiteX0" y="connsiteY0"/>
              </a:cxn>
              <a:cxn ang="0">
                <a:pos x="connsiteX1" y="connsiteY1"/>
              </a:cxn>
              <a:cxn ang="0">
                <a:pos x="connsiteX2" y="connsiteY2"/>
              </a:cxn>
            </a:cxnLst>
            <a:rect l="l" t="t" r="r" b="b"/>
            <a:pathLst>
              <a:path w="894080" h="1452880">
                <a:moveTo>
                  <a:pt x="0" y="1452880"/>
                </a:moveTo>
                <a:lnTo>
                  <a:pt x="894080" y="1452880"/>
                </a:lnTo>
                <a:cubicBezTo>
                  <a:pt x="890693" y="968587"/>
                  <a:pt x="887307" y="484293"/>
                  <a:pt x="883920" y="0"/>
                </a:cubicBezTo>
              </a:path>
            </a:pathLst>
          </a:custGeom>
          <a:noFill/>
          <a:ln w="57150">
            <a:solidFill>
              <a:srgbClr val="0EEC78"/>
            </a:solidFill>
            <a:prstDash val="sysDash"/>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Text Box 4">
            <a:extLst>
              <a:ext uri="{FF2B5EF4-FFF2-40B4-BE49-F238E27FC236}">
                <a16:creationId xmlns:a16="http://schemas.microsoft.com/office/drawing/2014/main" id="{95843C7C-541F-47D0-99BB-359E198A6496}"/>
              </a:ext>
            </a:extLst>
          </p:cNvPr>
          <p:cNvSpPr txBox="1">
            <a:spLocks noChangeArrowheads="1"/>
          </p:cNvSpPr>
          <p:nvPr/>
        </p:nvSpPr>
        <p:spPr bwMode="auto">
          <a:xfrm>
            <a:off x="6300192" y="6502400"/>
            <a:ext cx="1447800" cy="307777"/>
          </a:xfrm>
          <a:prstGeom prst="rect">
            <a:avLst/>
          </a:prstGeom>
          <a:noFill/>
          <a:ln w="9525">
            <a:noFill/>
            <a:miter lim="800000"/>
            <a:headEnd/>
            <a:tailEnd/>
          </a:ln>
        </p:spPr>
        <p:txBody>
          <a:bodyPr>
            <a:spAutoFit/>
          </a:bodyPr>
          <a:lstStyle/>
          <a:p>
            <a:pPr>
              <a:spcBef>
                <a:spcPct val="50000"/>
              </a:spcBef>
            </a:pPr>
            <a:r>
              <a:rPr lang="zh-TW" altLang="en-US" sz="1400" b="1" dirty="0">
                <a:solidFill>
                  <a:srgbClr val="000000"/>
                </a:solidFill>
                <a:latin typeface="標楷體" panose="03000509000000000000" pitchFamily="65" charset="-120"/>
                <a:ea typeface="標楷體" panose="03000509000000000000" pitchFamily="65" charset="-120"/>
              </a:rPr>
              <a:t>第</a:t>
            </a:r>
            <a:r>
              <a:rPr lang="en-US" altLang="zh-TW" sz="1400" b="1" dirty="0">
                <a:solidFill>
                  <a:srgbClr val="000000"/>
                </a:solidFill>
                <a:latin typeface="標楷體" panose="03000509000000000000" pitchFamily="65" charset="-120"/>
                <a:ea typeface="標楷體" panose="03000509000000000000" pitchFamily="65" charset="-120"/>
              </a:rPr>
              <a:t>09</a:t>
            </a:r>
            <a:r>
              <a:rPr lang="zh-TW" altLang="en-US" sz="1400" b="1" dirty="0">
                <a:solidFill>
                  <a:srgbClr val="000000"/>
                </a:solidFill>
                <a:latin typeface="標楷體" panose="03000509000000000000" pitchFamily="65" charset="-120"/>
                <a:ea typeface="標楷體" panose="03000509000000000000" pitchFamily="65" charset="-120"/>
              </a:rPr>
              <a:t>頁，共</a:t>
            </a:r>
            <a:r>
              <a:rPr lang="en-US" altLang="zh-TW" sz="1400" b="1" dirty="0">
                <a:solidFill>
                  <a:srgbClr val="000000"/>
                </a:solidFill>
                <a:latin typeface="標楷體" panose="03000509000000000000" pitchFamily="65" charset="-120"/>
                <a:ea typeface="標楷體" panose="03000509000000000000" pitchFamily="65" charset="-120"/>
              </a:rPr>
              <a:t>55</a:t>
            </a:r>
            <a:r>
              <a:rPr lang="zh-TW" altLang="en-US" sz="1400" b="1" dirty="0">
                <a:solidFill>
                  <a:srgbClr val="000000"/>
                </a:solidFill>
                <a:latin typeface="標楷體" panose="03000509000000000000" pitchFamily="65" charset="-120"/>
                <a:ea typeface="標楷體" panose="03000509000000000000" pitchFamily="65" charset="-120"/>
              </a:rPr>
              <a:t>頁</a:t>
            </a:r>
          </a:p>
        </p:txBody>
      </p:sp>
    </p:spTree>
    <p:extLst>
      <p:ext uri="{BB962C8B-B14F-4D97-AF65-F5344CB8AC3E}">
        <p14:creationId xmlns:p14="http://schemas.microsoft.com/office/powerpoint/2010/main" val="27365332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圖釘">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科技">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2_壁窗">
  <a:themeElements>
    <a:clrScheme name="圖釘">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科技">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2228</TotalTime>
  <Words>3376</Words>
  <Application>Microsoft Office PowerPoint</Application>
  <PresentationFormat>如螢幕大小 (4:3)</PresentationFormat>
  <Paragraphs>528</Paragraphs>
  <Slides>55</Slides>
  <Notes>43</Notes>
  <HiddenSlides>0</HiddenSlides>
  <MMClips>0</MMClips>
  <ScaleCrop>false</ScaleCrop>
  <HeadingPairs>
    <vt:vector size="8" baseType="variant">
      <vt:variant>
        <vt:lpstr>使用字型</vt:lpstr>
      </vt:variant>
      <vt:variant>
        <vt:i4>9</vt:i4>
      </vt:variant>
      <vt:variant>
        <vt:lpstr>佈景主題</vt:lpstr>
      </vt:variant>
      <vt:variant>
        <vt:i4>2</vt:i4>
      </vt:variant>
      <vt:variant>
        <vt:lpstr>內嵌 OLE 伺服程式</vt:lpstr>
      </vt:variant>
      <vt:variant>
        <vt:i4>0</vt:i4>
      </vt:variant>
      <vt:variant>
        <vt:lpstr>投影片標題</vt:lpstr>
      </vt:variant>
      <vt:variant>
        <vt:i4>55</vt:i4>
      </vt:variant>
    </vt:vector>
  </HeadingPairs>
  <TitlesOfParts>
    <vt:vector size="66" baseType="lpstr">
      <vt:lpstr>AR BERKLEY</vt:lpstr>
      <vt:lpstr>微軟正黑體</vt:lpstr>
      <vt:lpstr>新細明體</vt:lpstr>
      <vt:lpstr>標楷體</vt:lpstr>
      <vt:lpstr>Arial</vt:lpstr>
      <vt:lpstr>Calibri</vt:lpstr>
      <vt:lpstr>Century Schoolbook</vt:lpstr>
      <vt:lpstr>Wingdings</vt:lpstr>
      <vt:lpstr>Wingdings 2</vt:lpstr>
      <vt:lpstr>壁窗</vt:lpstr>
      <vt:lpstr>2_壁窗</vt:lpstr>
      <vt:lpstr>              113學年度交通安全教育 訪視及輔導實施計畫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屏東縣立東港高級中學 「老舊校舍整建工程」-校舍興建工程</dc:title>
  <dc:creator>User</dc:creator>
  <cp:lastModifiedBy>王御</cp:lastModifiedBy>
  <cp:revision>182</cp:revision>
  <dcterms:created xsi:type="dcterms:W3CDTF">2011-06-20T13:23:59Z</dcterms:created>
  <dcterms:modified xsi:type="dcterms:W3CDTF">2024-11-17T14:45:38Z</dcterms:modified>
</cp:coreProperties>
</file>